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74" r:id="rId3"/>
    <p:sldId id="289" r:id="rId4"/>
    <p:sldId id="276" r:id="rId5"/>
    <p:sldId id="277" r:id="rId6"/>
    <p:sldId id="290" r:id="rId7"/>
    <p:sldId id="279" r:id="rId8"/>
    <p:sldId id="286" r:id="rId9"/>
    <p:sldId id="294" r:id="rId10"/>
    <p:sldId id="292" r:id="rId11"/>
    <p:sldId id="293" r:id="rId12"/>
    <p:sldId id="297" r:id="rId13"/>
    <p:sldId id="295" r:id="rId14"/>
    <p:sldId id="29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14B1F-C1CD-4F71-AB41-DDCFE9C3B657}" v="66" dt="2023-10-24T17:48:44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9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erglund" userId="29fa7515-2b97-49a0-9ba0-f16d8e781367" providerId="ADAL" clId="{64E14B1F-C1CD-4F71-AB41-DDCFE9C3B657}"/>
    <pc:docChg chg="modSld sldOrd">
      <pc:chgData name="Robert Berglund" userId="29fa7515-2b97-49a0-9ba0-f16d8e781367" providerId="ADAL" clId="{64E14B1F-C1CD-4F71-AB41-DDCFE9C3B657}" dt="2023-10-25T11:23:42.942" v="3"/>
      <pc:docMkLst>
        <pc:docMk/>
      </pc:docMkLst>
      <pc:sldChg chg="ord">
        <pc:chgData name="Robert Berglund" userId="29fa7515-2b97-49a0-9ba0-f16d8e781367" providerId="ADAL" clId="{64E14B1F-C1CD-4F71-AB41-DDCFE9C3B657}" dt="2023-10-25T11:23:25.309" v="1"/>
        <pc:sldMkLst>
          <pc:docMk/>
          <pc:sldMk cId="1377960264" sldId="294"/>
        </pc:sldMkLst>
      </pc:sldChg>
      <pc:sldChg chg="ord">
        <pc:chgData name="Robert Berglund" userId="29fa7515-2b97-49a0-9ba0-f16d8e781367" providerId="ADAL" clId="{64E14B1F-C1CD-4F71-AB41-DDCFE9C3B657}" dt="2023-10-25T11:23:42.942" v="3"/>
        <pc:sldMkLst>
          <pc:docMk/>
          <pc:sldMk cId="1016616949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FD0266-5E71-4FB3-99D8-51A93A836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A73E1-CB52-4A23-A6A5-521D7F010D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1FB4C-D103-4509-8A86-E394FD35D898}" type="datetimeFigureOut">
              <a:rPr lang="en-FI" smtClean="0"/>
              <a:t>25/10/2023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0E4D1-D5EC-409F-847B-0FF8186A1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F7B13-D398-4170-8E51-C184405BB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F2E9-C729-43A2-8814-0A1353F996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1886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080920B-C6ED-4465-B977-7B4D8C24E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00214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30" imgH="531" progId="TCLayout.ActiveDocument.1">
                  <p:embed/>
                </p:oleObj>
              </mc:Choice>
              <mc:Fallback>
                <p:oleObj name="think-cell Slide" r:id="rId14" imgW="530" imgH="53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080920B-C6ED-4465-B977-7B4D8C24E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E771E8-D341-4FAB-8A28-B1B5FDCD99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41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E771E8-D341-4FAB-8A28-B1B5FDCD9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FA266C-5727-4356-8858-20DD4762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9225581" cy="2541431"/>
          </a:xfrm>
        </p:spPr>
        <p:txBody>
          <a:bodyPr vert="horz">
            <a:normAutofit/>
          </a:bodyPr>
          <a:lstStyle/>
          <a:p>
            <a:r>
              <a:rPr lang="fi-FI" sz="6000" dirty="0" err="1"/>
              <a:t>Vad</a:t>
            </a:r>
            <a:r>
              <a:rPr lang="fi-FI" sz="6000" dirty="0"/>
              <a:t> </a:t>
            </a:r>
            <a:r>
              <a:rPr lang="fi-FI" sz="6000" dirty="0" err="1"/>
              <a:t>finns</a:t>
            </a:r>
            <a:r>
              <a:rPr lang="fi-FI" sz="6000" dirty="0"/>
              <a:t> </a:t>
            </a:r>
            <a:r>
              <a:rPr lang="fi-FI" sz="6000" dirty="0" err="1"/>
              <a:t>det</a:t>
            </a:r>
            <a:r>
              <a:rPr lang="fi-FI" sz="6000" dirty="0"/>
              <a:t> i </a:t>
            </a:r>
            <a:r>
              <a:rPr lang="fi-FI" sz="6000" dirty="0" err="1"/>
              <a:t>glaset</a:t>
            </a:r>
            <a:r>
              <a:rPr lang="fi-FI" sz="60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E6A0F-1E00-4B58-82EC-228EA8697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22367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27.10.2023</a:t>
            </a:r>
            <a:br>
              <a:rPr lang="fi-FI" dirty="0"/>
            </a:br>
            <a:endParaRPr lang="fi-FI" dirty="0"/>
          </a:p>
          <a:p>
            <a:r>
              <a:rPr lang="fi-FI" dirty="0" err="1"/>
              <a:t>trolle</a:t>
            </a:r>
            <a:r>
              <a:rPr lang="fi-FI" dirty="0"/>
              <a:t> </a:t>
            </a:r>
            <a:r>
              <a:rPr lang="fi-FI" dirty="0" err="1"/>
              <a:t>lindgren</a:t>
            </a:r>
            <a:endParaRPr lang="fi-FI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2E0A7D-1C82-47B5-AE51-EF8E0C16F91B}"/>
              </a:ext>
            </a:extLst>
          </p:cNvPr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0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de-DE" b="0" i="0" dirty="0" err="1">
                <a:solidFill>
                  <a:srgbClr val="2A2A2A"/>
                </a:solidFill>
                <a:effectLst/>
                <a:latin typeface="LocatorWebLight"/>
              </a:rPr>
              <a:t>Bründlmayer</a:t>
            </a:r>
            <a:r>
              <a:rPr lang="de-DE" b="0" i="0" dirty="0">
                <a:solidFill>
                  <a:srgbClr val="2A2A2A"/>
                </a:solidFill>
                <a:effectLst/>
                <a:latin typeface="LocatorWebLight"/>
              </a:rPr>
              <a:t> Grüner Veltliner Kamptal Terrassen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Grüner</a:t>
            </a:r>
            <a:r>
              <a:rPr lang="sv-SE" dirty="0"/>
              <a:t> </a:t>
            </a:r>
            <a:r>
              <a:rPr lang="sv-SE" dirty="0" err="1"/>
              <a:t>Veltliner</a:t>
            </a:r>
            <a:r>
              <a:rPr lang="sv-SE" dirty="0"/>
              <a:t> / Österrike / Niederösterreich</a:t>
            </a:r>
          </a:p>
          <a:p>
            <a:endParaRPr lang="sv-SE" dirty="0"/>
          </a:p>
          <a:p>
            <a:r>
              <a:rPr lang="sv-SE" dirty="0"/>
              <a:t>Torr, hög syra, </a:t>
            </a:r>
            <a:r>
              <a:rPr lang="sv-SE" dirty="0" err="1"/>
              <a:t>mineralig</a:t>
            </a:r>
            <a:r>
              <a:rPr lang="sv-SE" dirty="0"/>
              <a:t>, citruskaraktär, nötig</a:t>
            </a:r>
          </a:p>
          <a:p>
            <a:r>
              <a:rPr lang="sv-SE" dirty="0"/>
              <a:t>Alkohalt 12.5%, restsocker 5.0 g/l, syra 6.3 g/l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A006D-75A6-CB7C-7FDD-9435A196F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175" y="2015732"/>
            <a:ext cx="784030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de-DE" b="0" i="0" dirty="0">
                <a:solidFill>
                  <a:srgbClr val="2A2A2A"/>
                </a:solidFill>
                <a:effectLst/>
                <a:latin typeface="LocatorWebLight"/>
              </a:rPr>
              <a:t>Neumeister Gelber Muskateller Trocken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Gelber</a:t>
            </a:r>
            <a:r>
              <a:rPr lang="sv-SE" dirty="0"/>
              <a:t> </a:t>
            </a:r>
            <a:r>
              <a:rPr lang="sv-SE" dirty="0" err="1"/>
              <a:t>Muskateller</a:t>
            </a:r>
            <a:r>
              <a:rPr lang="sv-SE" dirty="0"/>
              <a:t> / Österrike / Steiermark</a:t>
            </a:r>
          </a:p>
          <a:p>
            <a:endParaRPr lang="sv-SE" dirty="0"/>
          </a:p>
          <a:p>
            <a:r>
              <a:rPr lang="sv-SE" dirty="0"/>
              <a:t>Torr, hög syra, citruskaraktär, </a:t>
            </a:r>
            <a:r>
              <a:rPr lang="sv-SE" dirty="0" err="1"/>
              <a:t>aprikosig</a:t>
            </a:r>
            <a:r>
              <a:rPr lang="sv-SE" dirty="0"/>
              <a:t>, </a:t>
            </a:r>
            <a:r>
              <a:rPr lang="sv-SE" dirty="0" err="1"/>
              <a:t>litchikaraktär</a:t>
            </a:r>
            <a:r>
              <a:rPr lang="sv-SE" dirty="0"/>
              <a:t>, lätt blommighet, kryddig, svag mineralton</a:t>
            </a:r>
          </a:p>
          <a:p>
            <a:r>
              <a:rPr lang="sv-SE" dirty="0"/>
              <a:t>Alkohalt 12.0%, syra 5.8 g/l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A1FD516-8433-4789-CFEE-386015C0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20" y="2015732"/>
            <a:ext cx="876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6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en-US" b="0" i="0" dirty="0" err="1">
                <a:solidFill>
                  <a:srgbClr val="2A2A2A"/>
                </a:solidFill>
                <a:effectLst/>
                <a:latin typeface="LocatorWebLight"/>
              </a:rPr>
              <a:t>Torbreck</a:t>
            </a:r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 Woodcutter's Shiraz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/>
              <a:t>Shiraz / Australien / South Australia</a:t>
            </a:r>
          </a:p>
          <a:p>
            <a:endParaRPr lang="sv-SE" dirty="0"/>
          </a:p>
          <a:p>
            <a:r>
              <a:rPr lang="sv-SE" dirty="0"/>
              <a:t>Fyllig, medelhöga tanniner, </a:t>
            </a:r>
            <a:r>
              <a:rPr lang="sv-SE" dirty="0" err="1"/>
              <a:t>boysenbärig</a:t>
            </a:r>
            <a:r>
              <a:rPr lang="sv-SE" dirty="0"/>
              <a:t>, toner av mörka körsbär, skogsbärig, kryddpepprig, svag myntaton</a:t>
            </a:r>
          </a:p>
          <a:p>
            <a:r>
              <a:rPr lang="sv-SE" dirty="0"/>
              <a:t>Alkohalt 15.0%, restsocker 0.0 g/l, syra 5.6 g/l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97E66-991B-84C1-8BB1-57EE8268C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874" y="2015732"/>
            <a:ext cx="1012898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1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it-IT" b="0" i="0" dirty="0">
                <a:solidFill>
                  <a:srgbClr val="2A2A2A"/>
                </a:solidFill>
                <a:effectLst/>
                <a:latin typeface="LocatorWebLight"/>
              </a:rPr>
              <a:t>Casa Girelli Antario Barolo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Nebbiolo</a:t>
            </a:r>
            <a:r>
              <a:rPr lang="sv-SE" dirty="0"/>
              <a:t> / Italien / Piemonte</a:t>
            </a:r>
          </a:p>
          <a:p>
            <a:endParaRPr lang="sv-SE" dirty="0"/>
          </a:p>
          <a:p>
            <a:r>
              <a:rPr lang="sv-SE" dirty="0"/>
              <a:t>Fyllig, mycket höga tanniner, surkörsbärskaraktär, lingonkaraktär, svartvinbärig, </a:t>
            </a:r>
            <a:r>
              <a:rPr lang="sv-SE" dirty="0" err="1"/>
              <a:t>ekig</a:t>
            </a:r>
            <a:r>
              <a:rPr lang="sv-SE" dirty="0"/>
              <a:t>, inslag av medicinalörter</a:t>
            </a:r>
          </a:p>
          <a:p>
            <a:r>
              <a:rPr lang="sv-SE" dirty="0"/>
              <a:t>Alkohalt 14.0%, restsocker 0.0 g/l, syra 5.9 g/l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AC3EF-87AB-CEF7-2E5D-71E51DA8C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646" y="2015732"/>
            <a:ext cx="94531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it-IT" b="0" i="0" dirty="0">
                <a:solidFill>
                  <a:srgbClr val="2A2A2A"/>
                </a:solidFill>
                <a:effectLst/>
                <a:latin typeface="LocatorWebLight"/>
              </a:rPr>
              <a:t>Poliziano Vino Nobile di Montepulciano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Sangiovese</a:t>
            </a:r>
            <a:r>
              <a:rPr lang="sv-SE" dirty="0"/>
              <a:t> / Italien / </a:t>
            </a:r>
            <a:r>
              <a:rPr lang="sv-SE" dirty="0" err="1"/>
              <a:t>Toskana</a:t>
            </a:r>
            <a:endParaRPr lang="sv-SE" dirty="0"/>
          </a:p>
          <a:p>
            <a:endParaRPr lang="sv-SE" dirty="0"/>
          </a:p>
          <a:p>
            <a:r>
              <a:rPr lang="sv-SE" dirty="0"/>
              <a:t>Fyllig, höga tanniner, mogen körsbärighet, tranbärig, fikonkaraktär, lätt vinbärighet, svag läderton, </a:t>
            </a:r>
            <a:r>
              <a:rPr lang="sv-SE" dirty="0" err="1"/>
              <a:t>ekig</a:t>
            </a:r>
            <a:endParaRPr lang="sv-SE" dirty="0"/>
          </a:p>
          <a:p>
            <a:r>
              <a:rPr lang="sv-SE" dirty="0"/>
              <a:t>Alkohalt 14.5%, restsocker 0.0 g/l, syra 6.0 g/l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97E66-991B-84C1-8BB1-57EE8268C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874" y="2015732"/>
            <a:ext cx="1012898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C31-3655-4407-B4A0-AB47FD6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GRÜNER VELTLINER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980E-3B2E-4BEC-9932-E8BCF83C6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Färg: Ljusgröngul</a:t>
            </a:r>
            <a:r>
              <a:rPr lang="sv-FI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gul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Syra: Hög                                                                                 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Ljus, lätt, spritsig, hög syra, ofta peppar och örtkrydda samt beska </a:t>
            </a:r>
            <a:b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á la </a:t>
            </a:r>
            <a:r>
              <a:rPr lang="sv-FI" sz="1800" dirty="0" err="1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grapeskal</a:t>
            </a:r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Österrikes nationaldruva framför allt i </a:t>
            </a:r>
            <a:r>
              <a:rPr lang="sv-FI" sz="1800" dirty="0" err="1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Niederösterrich</a:t>
            </a:r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v-FI" sz="1800" dirty="0">
                <a:effectLst/>
                <a:latin typeface="Gill Sans MT (Body)"/>
                <a:ea typeface="Calibri" panose="020F0502020204030204" pitchFamily="34" charset="0"/>
                <a:cs typeface="Times New Roman" panose="02020603050405020304" pitchFamily="18" charset="0"/>
              </a:rPr>
              <a:t>Svalklimatsdruva</a:t>
            </a:r>
          </a:p>
        </p:txBody>
      </p:sp>
      <p:pic>
        <p:nvPicPr>
          <p:cNvPr id="23554" name="Picture 2" descr="Grüner Veltliner Grape Vines For Sale | Double A Vineyards">
            <a:extLst>
              <a:ext uri="{FF2B5EF4-FFF2-40B4-BE49-F238E27FC236}">
                <a16:creationId xmlns:a16="http://schemas.microsoft.com/office/drawing/2014/main" id="{9E923C01-8C8D-8D40-C9F8-A0C4293F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48" y="2235127"/>
            <a:ext cx="3109106" cy="3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8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muscat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54324" cy="3450613"/>
          </a:xfrm>
        </p:spPr>
        <p:txBody>
          <a:bodyPr>
            <a:normAutofit/>
          </a:bodyPr>
          <a:lstStyle/>
          <a:p>
            <a:r>
              <a:rPr lang="sv-FI" dirty="0"/>
              <a:t>Är en av de äldsta odlade vindruvorna</a:t>
            </a:r>
          </a:p>
          <a:p>
            <a:r>
              <a:rPr lang="sv-FI" dirty="0"/>
              <a:t>Odlas i hela vinvärlden</a:t>
            </a:r>
          </a:p>
          <a:p>
            <a:r>
              <a:rPr lang="sv-FI" dirty="0"/>
              <a:t>Bordsdruva, sött efterrättsviner, förstärkta viner, torr </a:t>
            </a:r>
            <a:r>
              <a:rPr lang="sv-FI" dirty="0" err="1"/>
              <a:t>aperitiv</a:t>
            </a:r>
            <a:endParaRPr lang="sv-FI" dirty="0"/>
          </a:p>
          <a:p>
            <a:r>
              <a:rPr lang="sv-FI" dirty="0"/>
              <a:t>Söt russinartad yppig doft, aromatisk smak</a:t>
            </a:r>
          </a:p>
          <a:p>
            <a:r>
              <a:rPr lang="sv-FI" dirty="0"/>
              <a:t>Passar till sparris</a:t>
            </a:r>
          </a:p>
        </p:txBody>
      </p:sp>
      <p:pic>
        <p:nvPicPr>
          <p:cNvPr id="24578" name="Picture 2" descr="Muscat (grape) - Wikipedia">
            <a:extLst>
              <a:ext uri="{FF2B5EF4-FFF2-40B4-BE49-F238E27FC236}">
                <a16:creationId xmlns:a16="http://schemas.microsoft.com/office/drawing/2014/main" id="{FE5BF7B3-F282-20C7-F39D-60DE31BF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43" y="2033587"/>
            <a:ext cx="2390240" cy="31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5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C31-3655-4407-B4A0-AB47FD6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SAUVIGNON BLANC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980E-3B2E-4BEC-9932-E8BCF83C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005134" cy="3450613"/>
          </a:xfrm>
        </p:spPr>
        <p:txBody>
          <a:bodyPr>
            <a:normAutofit fontScale="92500" lnSpcReduction="10000"/>
          </a:bodyPr>
          <a:lstStyle/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Färg: Nästan färglös   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Syra: Hög                                                                                         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Aromatisk, omogen frukt, gräs, nässlor, fläder, krusbär, sparris, kattkiss.    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Från Loire persika, melon. Frisk, kraftig, örtig smak.                                                 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I Nya Zealand kraftig aromatisk ”påträngande” smak.                                            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Normalt inte på ek, men i Kalifornien (</a:t>
            </a:r>
            <a:r>
              <a:rPr lang="sv-FI" sz="1800" dirty="0" err="1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Fume</a:t>
            </a:r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 Blanc) och Bordeaux kan även lagras på ek. </a:t>
            </a:r>
          </a:p>
          <a:p>
            <a:r>
              <a:rPr lang="sv-FI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Förekommer i hela världen. Svalklimatdruva</a:t>
            </a:r>
            <a:endParaRPr lang="sv-FI" dirty="0"/>
          </a:p>
        </p:txBody>
      </p:sp>
      <p:pic>
        <p:nvPicPr>
          <p:cNvPr id="19458" name="Picture 2" descr="Wine Grape Varieties – Sauvignon Blanc - The Expensive Champagne Guide">
            <a:extLst>
              <a:ext uri="{FF2B5EF4-FFF2-40B4-BE49-F238E27FC236}">
                <a16:creationId xmlns:a16="http://schemas.microsoft.com/office/drawing/2014/main" id="{3D4DEF78-6186-4938-8029-A5CB4DAE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603056"/>
            <a:ext cx="4053195" cy="22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2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C31-3655-4407-B4A0-AB47FD6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NEBBIOLO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980E-3B2E-4BEC-9932-E8BCF83C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505877" cy="3450613"/>
          </a:xfrm>
        </p:spPr>
        <p:txBody>
          <a:bodyPr>
            <a:noAutofit/>
          </a:bodyPr>
          <a:lstStyle/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Färg: Ljusröd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Syra: Hög                                                                                                 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Mycket kraftiga tanniner</a:t>
            </a:r>
          </a:p>
          <a:p>
            <a:r>
              <a:rPr lang="sv-SE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Fyllig, kraftig, elegant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Litet pigment, ljus, milt parfymerat, höstlöv, tjära, läder, </a:t>
            </a:r>
            <a:b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anis, tryffel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Förekommer i nordvästra Italien (Piemonte)</a:t>
            </a:r>
          </a:p>
        </p:txBody>
      </p:sp>
      <p:pic>
        <p:nvPicPr>
          <p:cNvPr id="25602" name="Picture 2" descr="Nebbiolo - Wikipedia">
            <a:extLst>
              <a:ext uri="{FF2B5EF4-FFF2-40B4-BE49-F238E27FC236}">
                <a16:creationId xmlns:a16="http://schemas.microsoft.com/office/drawing/2014/main" id="{A6CFC280-417A-AE4F-CE0B-3636F6B5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19" y="2305081"/>
            <a:ext cx="2438902" cy="32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C31-3655-4407-B4A0-AB47FD6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SANGIOVESE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980E-3B2E-4BEC-9932-E8BCF83C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505877" cy="3450613"/>
          </a:xfrm>
        </p:spPr>
        <p:txBody>
          <a:bodyPr>
            <a:noAutofit/>
          </a:bodyPr>
          <a:lstStyle/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Färg: Mörkröd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Syra: Medel/hög                                                                                                 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Medel/höga tanniner</a:t>
            </a:r>
          </a:p>
          <a:p>
            <a:r>
              <a:rPr lang="sv-SE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Hög litet kärv syra, körsbär, plommon, te, örtkryddor</a:t>
            </a:r>
            <a:br>
              <a:rPr lang="sv-SE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tobak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Förekommer </a:t>
            </a:r>
            <a:r>
              <a:rPr lang="sv-SE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främst i </a:t>
            </a:r>
            <a:r>
              <a:rPr lang="sv-SE" sz="1800" dirty="0" err="1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Toskana</a:t>
            </a:r>
            <a:r>
              <a:rPr lang="sv-SE" sz="1800" dirty="0"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, Italien</a:t>
            </a:r>
            <a:endParaRPr lang="sv-SE" sz="1800" dirty="0">
              <a:effectLst/>
              <a:latin typeface="Gill Sans MT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Varmklimatsdruva</a:t>
            </a:r>
          </a:p>
        </p:txBody>
      </p:sp>
      <p:pic>
        <p:nvPicPr>
          <p:cNvPr id="26628" name="Picture 4" descr="Sangiovese: Characteristics | Wine | Grape variety | Pairings - Italy's  Finest Wines">
            <a:extLst>
              <a:ext uri="{FF2B5EF4-FFF2-40B4-BE49-F238E27FC236}">
                <a16:creationId xmlns:a16="http://schemas.microsoft.com/office/drawing/2014/main" id="{CD175977-36D0-1EAE-1B0C-A8C8FD52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74" y="2178121"/>
            <a:ext cx="3686780" cy="22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1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C31-3655-4407-B4A0-AB47FD6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Syrah</a:t>
            </a:r>
            <a:r>
              <a:rPr lang="sv-FI" dirty="0"/>
              <a:t>/</a:t>
            </a:r>
            <a:r>
              <a:rPr lang="sv-FI" dirty="0" err="1"/>
              <a:t>shiraz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980E-3B2E-4BEC-9932-E8BCF83C6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Färg: Mörkröd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Syra: hög/medel                                                                                                            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Torr, mörk, tät, garvsyrerik, svarta vinbär, hallon viol rök, tjära, peppar.                   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I Rhonedalen tanninrika och peppriga.                                                                         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I nya världen ofta syltig, glöggkryddor, </a:t>
            </a:r>
            <a:r>
              <a:rPr lang="sv-SE" sz="1800" dirty="0" err="1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eucalyptus</a:t>
            </a:r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 (Australien).                          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Förekommer i hela världen.  Varmklimatdruva.</a:t>
            </a:r>
          </a:p>
          <a:p>
            <a:r>
              <a:rPr lang="sv-SE" sz="1800" dirty="0">
                <a:effectLst/>
                <a:latin typeface="Gill Sans MT (Body)"/>
                <a:ea typeface="Times New Roman" panose="02020603050405020304" pitchFamily="18" charset="0"/>
                <a:cs typeface="Times New Roman" panose="02020603050405020304" pitchFamily="18" charset="0"/>
              </a:rPr>
              <a:t>Fyllig, kraftiga tanniner.</a:t>
            </a:r>
            <a:endParaRPr lang="sv-FI" sz="1800" dirty="0"/>
          </a:p>
        </p:txBody>
      </p:sp>
      <p:pic>
        <p:nvPicPr>
          <p:cNvPr id="16388" name="Picture 4" descr="Syrah">
            <a:extLst>
              <a:ext uri="{FF2B5EF4-FFF2-40B4-BE49-F238E27FC236}">
                <a16:creationId xmlns:a16="http://schemas.microsoft.com/office/drawing/2014/main" id="{5B9E3140-5A46-4E84-90B7-E51957D9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91" y="2199322"/>
            <a:ext cx="213836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E771E8-D341-4FAB-8A28-B1B5FDCD99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E771E8-D341-4FAB-8A28-B1B5FDCD9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FA266C-5727-4356-8858-20DD4762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298"/>
            <a:ext cx="12191999" cy="2541431"/>
          </a:xfrm>
        </p:spPr>
        <p:txBody>
          <a:bodyPr vert="horz" anchor="t">
            <a:normAutofit/>
          </a:bodyPr>
          <a:lstStyle/>
          <a:p>
            <a:pPr algn="ctr"/>
            <a:r>
              <a:rPr lang="fi-FI" sz="6000" dirty="0" err="1"/>
              <a:t>Dags</a:t>
            </a:r>
            <a:r>
              <a:rPr lang="fi-FI" sz="6000" dirty="0"/>
              <a:t> för </a:t>
            </a:r>
            <a:r>
              <a:rPr lang="fi-FI" sz="6000" dirty="0" err="1"/>
              <a:t>avsmakning</a:t>
            </a:r>
            <a:br>
              <a:rPr lang="fi-FI" sz="6000" dirty="0"/>
            </a:br>
            <a:br>
              <a:rPr lang="fi-FI" sz="1800" dirty="0"/>
            </a:br>
            <a:r>
              <a:rPr lang="fi-FI" sz="6000" dirty="0"/>
              <a:t>TACK!</a:t>
            </a:r>
          </a:p>
        </p:txBody>
      </p:sp>
      <p:pic>
        <p:nvPicPr>
          <p:cNvPr id="22534" name="Picture 6" descr="56,020 Wine Glass Cheers Stock Photos, Pictures &amp;amp; Royalty-Free Images -  iStock">
            <a:extLst>
              <a:ext uri="{FF2B5EF4-FFF2-40B4-BE49-F238E27FC236}">
                <a16:creationId xmlns:a16="http://schemas.microsoft.com/office/drawing/2014/main" id="{28060541-C9F5-4F5D-AE0C-B40DC60E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04" y="2905761"/>
            <a:ext cx="448059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nb-NO" b="0" i="0" dirty="0" err="1">
                <a:solidFill>
                  <a:srgbClr val="2A2A2A"/>
                </a:solidFill>
                <a:effectLst/>
                <a:latin typeface="LocatorWebLight"/>
              </a:rPr>
              <a:t>Leyda</a:t>
            </a:r>
            <a:r>
              <a:rPr lang="nb-NO" b="0" i="0" dirty="0">
                <a:solidFill>
                  <a:srgbClr val="2A2A2A"/>
                </a:solidFill>
                <a:effectLst/>
                <a:latin typeface="LocatorWebLight"/>
              </a:rPr>
              <a:t> Lot 4 Sauvignon Blanc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/>
              <a:t>Sauvignon Blanc / Chile</a:t>
            </a:r>
          </a:p>
          <a:p>
            <a:endParaRPr lang="sv-SE" dirty="0"/>
          </a:p>
          <a:p>
            <a:r>
              <a:rPr lang="sv-SE" dirty="0"/>
              <a:t>Torr, hög syra, citruskaraktär, örtig, </a:t>
            </a:r>
            <a:r>
              <a:rPr lang="sv-SE" dirty="0" err="1"/>
              <a:t>mineralig</a:t>
            </a:r>
            <a:endParaRPr lang="sv-SE" dirty="0"/>
          </a:p>
          <a:p>
            <a:r>
              <a:rPr lang="sv-SE" dirty="0"/>
              <a:t>Alkohalt 12.5%, restsocker 3.0 g/l, syra 7.7 g/l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83CF7-F2DA-FD82-55F4-C64C99B3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344" y="2015732"/>
            <a:ext cx="1144411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60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135</TotalTime>
  <Words>528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Gill Sans MT (Body)</vt:lpstr>
      <vt:lpstr>LocatorWebLight</vt:lpstr>
      <vt:lpstr>Gallery</vt:lpstr>
      <vt:lpstr>think-cell Slide</vt:lpstr>
      <vt:lpstr>Vad finns det i glaset?</vt:lpstr>
      <vt:lpstr>GRÜNER VELTLINER</vt:lpstr>
      <vt:lpstr>muscat</vt:lpstr>
      <vt:lpstr>SAUVIGNON BLANC</vt:lpstr>
      <vt:lpstr>NEBBIOLO</vt:lpstr>
      <vt:lpstr>SANGIOVESE</vt:lpstr>
      <vt:lpstr>Syrah/shiraz</vt:lpstr>
      <vt:lpstr>Dags för avsmakning  TACK!</vt:lpstr>
      <vt:lpstr>Leyda Lot 4 Sauvignon Blanc 2021</vt:lpstr>
      <vt:lpstr>Bründlmayer Grüner Veltliner Kamptal Terrassen 2022</vt:lpstr>
      <vt:lpstr>Neumeister Gelber Muskateller Trocken 2022</vt:lpstr>
      <vt:lpstr>Torbreck Woodcutter's Shiraz 2020</vt:lpstr>
      <vt:lpstr>Casa Girelli Antario Barolo 2018</vt:lpstr>
      <vt:lpstr>Poliziano Vino Nobile di Montepulciano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Tasting 19.3.2021</dc:title>
  <dc:creator>Robert Berglund</dc:creator>
  <cp:lastModifiedBy>Robert Berglund</cp:lastModifiedBy>
  <cp:revision>18</cp:revision>
  <dcterms:created xsi:type="dcterms:W3CDTF">2021-03-14T14:02:07Z</dcterms:created>
  <dcterms:modified xsi:type="dcterms:W3CDTF">2023-10-25T11:23:46Z</dcterms:modified>
</cp:coreProperties>
</file>