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6"/>
  </p:handoutMasterIdLst>
  <p:sldIdLst>
    <p:sldId id="256" r:id="rId2"/>
    <p:sldId id="274" r:id="rId3"/>
    <p:sldId id="275" r:id="rId4"/>
    <p:sldId id="276" r:id="rId5"/>
    <p:sldId id="278" r:id="rId6"/>
    <p:sldId id="277" r:id="rId7"/>
    <p:sldId id="279" r:id="rId8"/>
    <p:sldId id="286" r:id="rId9"/>
    <p:sldId id="280" r:id="rId10"/>
    <p:sldId id="281" r:id="rId11"/>
    <p:sldId id="282" r:id="rId12"/>
    <p:sldId id="284" r:id="rId13"/>
    <p:sldId id="283" r:id="rId14"/>
    <p:sldId id="28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A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896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FD0266-5E71-4FB3-99D8-51A93A836A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DA73E1-CB52-4A23-A6A5-521D7F010D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1FB4C-D103-4509-8A86-E394FD35D898}" type="datetimeFigureOut">
              <a:rPr lang="en-FI" smtClean="0"/>
              <a:t>02/25/2022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40E4D1-D5EC-409F-847B-0FF8186A17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DF7B13-D398-4170-8E51-C184405BB5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EF2E9-C729-43A2-8814-0A1353F99687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21886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D080920B-C6ED-4465-B977-7B4D8C24EAC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7002141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think-cell Slide" r:id="rId15" imgW="530" imgH="531" progId="TCLayout.ActiveDocument.1">
                  <p:embed/>
                </p:oleObj>
              </mc:Choice>
              <mc:Fallback>
                <p:oleObj name="think-cell Slide" r:id="rId15" imgW="530" imgH="531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D080920B-C6ED-4465-B977-7B4D8C24EA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3E771E8-D341-4FAB-8A28-B1B5FDCD992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294100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think-cell Slide" r:id="rId4" imgW="530" imgH="531" progId="TCLayout.ActiveDocument.1">
                  <p:embed/>
                </p:oleObj>
              </mc:Choice>
              <mc:Fallback>
                <p:oleObj name="think-cell Slide" r:id="rId4" imgW="530" imgH="531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3E771E8-D341-4FAB-8A28-B1B5FDCD9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FA266C-5727-4356-8858-20DD4762F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9225581" cy="2541431"/>
          </a:xfrm>
        </p:spPr>
        <p:txBody>
          <a:bodyPr vert="horz">
            <a:normAutofit/>
          </a:bodyPr>
          <a:lstStyle/>
          <a:p>
            <a:r>
              <a:rPr lang="fi-FI" sz="6000" dirty="0" err="1"/>
              <a:t>Vad</a:t>
            </a:r>
            <a:r>
              <a:rPr lang="fi-FI" sz="6000" dirty="0"/>
              <a:t> </a:t>
            </a:r>
            <a:r>
              <a:rPr lang="fi-FI" sz="6000" dirty="0" err="1"/>
              <a:t>finns</a:t>
            </a:r>
            <a:r>
              <a:rPr lang="fi-FI" sz="6000" dirty="0"/>
              <a:t> </a:t>
            </a:r>
            <a:r>
              <a:rPr lang="fi-FI" sz="6000" dirty="0" err="1"/>
              <a:t>det</a:t>
            </a:r>
            <a:r>
              <a:rPr lang="fi-FI" sz="6000" dirty="0"/>
              <a:t> i </a:t>
            </a:r>
            <a:r>
              <a:rPr lang="fi-FI" sz="6000" dirty="0" err="1"/>
              <a:t>glaset</a:t>
            </a:r>
            <a:r>
              <a:rPr lang="fi-FI" sz="6000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EE6A0F-1E00-4B58-82EC-228EA8697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22367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25.2.2022</a:t>
            </a:r>
            <a:br>
              <a:rPr lang="fi-FI" dirty="0"/>
            </a:br>
            <a:endParaRPr lang="fi-FI" dirty="0"/>
          </a:p>
          <a:p>
            <a:r>
              <a:rPr lang="fi-FI" dirty="0" err="1"/>
              <a:t>trolle</a:t>
            </a:r>
            <a:r>
              <a:rPr lang="fi-FI" dirty="0"/>
              <a:t> </a:t>
            </a:r>
            <a:r>
              <a:rPr lang="fi-FI" dirty="0" err="1"/>
              <a:t>lindgren</a:t>
            </a:r>
            <a:endParaRPr lang="fi-FI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2E0A7D-1C82-47B5-AE51-EF8E0C16F91B}"/>
              </a:ext>
            </a:extLst>
          </p:cNvPr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601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Joseph </a:t>
            </a:r>
            <a:r>
              <a:rPr lang="en-US" dirty="0" err="1"/>
              <a:t>Drouhin</a:t>
            </a:r>
            <a:r>
              <a:rPr lang="en-US" dirty="0"/>
              <a:t> </a:t>
            </a:r>
            <a:r>
              <a:rPr lang="en-US" dirty="0" err="1"/>
              <a:t>Rully</a:t>
            </a:r>
            <a:r>
              <a:rPr lang="en-US" dirty="0"/>
              <a:t> 2018 Chardonnay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Vinet kommer från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Mercurey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-distriktet söder om Beaune. </a:t>
            </a:r>
          </a:p>
          <a:p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Drouhin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är en av Bourgognes mest kända producenter med ca 80 ha vinodlingar.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Vinet är ekologiskt odlat och är lagrat 6-8 månader på ek (20% ny ek).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Släkten har producerat vin sedan1880.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 13%, socker1 g/l, syra 5,6 g/l.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954089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Fernand Engel Riesling Grand Cru </a:t>
            </a:r>
            <a:r>
              <a:rPr lang="de-DE" dirty="0" err="1"/>
              <a:t>Praelatenberg</a:t>
            </a:r>
            <a:r>
              <a:rPr lang="de-DE" dirty="0"/>
              <a:t> 2019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Aktad producent från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Rohrswihr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i mellersta Alsace.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Har 41 ha odlingar.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Deras Riesling Grand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Cru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är känd för sin kvalitet.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Familjen har odlat vin sedan 1949.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Övergick 2001 till ekologisk odling.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 14,5 %, socker 4 g/l, syra 6,5 g/l.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3985622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Hahn </a:t>
            </a:r>
            <a:r>
              <a:rPr lang="es-ES" dirty="0" err="1"/>
              <a:t>Pinot</a:t>
            </a:r>
            <a:r>
              <a:rPr lang="es-ES" dirty="0"/>
              <a:t> </a:t>
            </a:r>
            <a:r>
              <a:rPr lang="es-ES" dirty="0" err="1"/>
              <a:t>Noir</a:t>
            </a:r>
            <a:r>
              <a:rPr lang="es-ES" dirty="0"/>
              <a:t> 2020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Vingården, som grundades 1980 av schweiziska emigranter, omfattar 250 ha.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Odlingarna är ekologiska.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Vinet har fått mogna 9 mån. på franska ekfat (35 % nya)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Deras PN är ovanligt fyllig och mörk till färgen.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 14,5 %, socker 4 g/l, syra 4,6 g/l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103926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Torres Cordillera Cabernet Sauvignon 2019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Torres dotterföretag i Chile startade 1979.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Vingården (6 ha) där deras Cabernet Sauvignon odlas finns i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Maipodalen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på 780 m höjd över havet.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Vinet har mognat 12 mån på fransk ek (30 % nya fat).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Vinet har fått många utmärkelser.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Alkoholhalt 14,5 %, syra 5,4 g/l .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3555259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Jim Barry the Lodge Hill Shiraz 2017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Vingården grundades på 1970-talet i Clare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Valley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i Australien.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Jim Barry är den mest kända producenten där med över 320 ha vinodlingar.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Regionen är känd för sin Riesling. </a:t>
            </a:r>
          </a:p>
          <a:p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Lodge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Hill vingården (480 m ö h) är även känd för sin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shiraz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 14 %, syra 5,9 g/l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293825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/>
              <a:t>CHARDONNAY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Ljusgul/gul  Syra: Låg/medel/hög                                      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Bred oftast neutral doft utan tydliga aromer, ofta </a:t>
            </a:r>
            <a:r>
              <a:rPr lang="sv-FI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eklagrad</a:t>
            </a:r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, smörig fet karaktär, kola </a:t>
            </a:r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v-FI" sz="1800" dirty="0" err="1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malolaktisk</a:t>
            </a:r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 jäsning), fyllig t.o.m. oljig, medelstark syra, stor kropp, syran varierar med mognaden. Tidigt skördade från svala lägen har hög syra.                                                                                       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I Chablis lätta, eleganta med äpple, apelsinblom och </a:t>
            </a:r>
            <a:r>
              <a:rPr lang="sv-FI" sz="1800" dirty="0" err="1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flintig</a:t>
            </a:r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 mineral.                    </a:t>
            </a:r>
          </a:p>
          <a:p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I Cote </a:t>
            </a:r>
            <a:r>
              <a:rPr lang="sv-FI" sz="1800" dirty="0" err="1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d´Or</a:t>
            </a:r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 tyngre med fatkaraktär smör, hasselnötter och melon.                      </a:t>
            </a:r>
          </a:p>
          <a:p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I Australien och Napa </a:t>
            </a:r>
            <a:r>
              <a:rPr lang="sv-FI" sz="1800" dirty="0" err="1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Valley</a:t>
            </a:r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 ananas.</a:t>
            </a:r>
          </a:p>
          <a:p>
            <a:r>
              <a:rPr lang="sv-FI" sz="1800" dirty="0">
                <a:effectLst/>
                <a:latin typeface="Gill Sans MT (Body)"/>
                <a:ea typeface="Calibri" panose="020F0502020204030204" pitchFamily="34" charset="0"/>
                <a:cs typeface="Times New Roman" panose="02020603050405020304" pitchFamily="18" charset="0"/>
              </a:rPr>
              <a:t>Många viner från Australien och Kalifornien är överdrivet ekade.                                                                     Förekommer i hela världen</a:t>
            </a:r>
          </a:p>
          <a:p>
            <a:endParaRPr lang="sv-FI" dirty="0"/>
          </a:p>
        </p:txBody>
      </p:sp>
      <p:pic>
        <p:nvPicPr>
          <p:cNvPr id="17410" name="Picture 2" descr="Viinimies.com - Ruoka &amp;amp; Viini: Vau mitä viinejä – Chardonnay on in ja  ABC-klubi out">
            <a:extLst>
              <a:ext uri="{FF2B5EF4-FFF2-40B4-BE49-F238E27FC236}">
                <a16:creationId xmlns:a16="http://schemas.microsoft.com/office/drawing/2014/main" id="{FF79DC1F-92F4-454F-A703-55B58D556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334" y="3429000"/>
            <a:ext cx="3127979" cy="2345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484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rIESLING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5624135" cy="3450613"/>
          </a:xfrm>
        </p:spPr>
        <p:txBody>
          <a:bodyPr>
            <a:normAutofit/>
          </a:bodyPr>
          <a:lstStyle/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Gröngul/gul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Syra: Hög                                                           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Elegant, mångfacetterad </a:t>
            </a:r>
            <a:r>
              <a:rPr lang="sv-FI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rentonig</a:t>
            </a:r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doft.  Antydan av blommor, frukt (citrus, äpplen, aprikoser, passionsfrukt), honung, mineral. Lång rik aromatisk smak.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Mogna som vuxit på skiffer kan få nyanser av petroleum och diesel.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Förekommer i hela världen.  Svalklimatdruva</a:t>
            </a:r>
            <a:endParaRPr lang="sv-FI" dirty="0"/>
          </a:p>
        </p:txBody>
      </p:sp>
      <p:pic>
        <p:nvPicPr>
          <p:cNvPr id="18436" name="Picture 4" descr="What Are Riesling Grapes? - Home Stratosphere">
            <a:extLst>
              <a:ext uri="{FF2B5EF4-FFF2-40B4-BE49-F238E27FC236}">
                <a16:creationId xmlns:a16="http://schemas.microsoft.com/office/drawing/2014/main" id="{F1FEA1AB-EE95-4707-A7C5-AC47E771D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913" y="2461888"/>
            <a:ext cx="3932223" cy="300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656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SAUVIGNON BLANC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6005134" cy="3450613"/>
          </a:xfrm>
        </p:spPr>
        <p:txBody>
          <a:bodyPr>
            <a:normAutofit fontScale="92500" lnSpcReduction="10000"/>
          </a:bodyPr>
          <a:lstStyle/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Nästan färglös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Syra: Hög                                              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Aromatisk, omogen frukt, gräs, nässlor, fläder, krusbär, sparris, kattkiss.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Från Loire persika, melon. Frisk, kraftig, örtig smak.      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 Nya Zealand kraftig aromatisk ”påträngande” smak.                                            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Normalt inte på ek, men i Kalifornien (</a:t>
            </a:r>
            <a:r>
              <a:rPr lang="sv-FI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Fume</a:t>
            </a:r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Blanc) och Bordeaux kan även lagras på ek. </a:t>
            </a:r>
          </a:p>
          <a:p>
            <a:r>
              <a:rPr lang="sv-FI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Förekommer i hela världen. Svalklimatdruva</a:t>
            </a:r>
            <a:endParaRPr lang="sv-FI" dirty="0"/>
          </a:p>
        </p:txBody>
      </p:sp>
      <p:pic>
        <p:nvPicPr>
          <p:cNvPr id="19458" name="Picture 2" descr="Wine Grape Varieties – Sauvignon Blanc - The Expensive Champagne Guide">
            <a:extLst>
              <a:ext uri="{FF2B5EF4-FFF2-40B4-BE49-F238E27FC236}">
                <a16:creationId xmlns:a16="http://schemas.microsoft.com/office/drawing/2014/main" id="{3D4DEF78-6186-4938-8029-A5CB4DAE5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2603056"/>
            <a:ext cx="4053195" cy="227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12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Pinot</a:t>
            </a:r>
            <a:r>
              <a:rPr lang="sv-FI" dirty="0"/>
              <a:t> </a:t>
            </a:r>
            <a:r>
              <a:rPr lang="sv-FI" dirty="0" err="1"/>
              <a:t>noir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5166935" cy="3450613"/>
          </a:xfrm>
        </p:spPr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Ljusröd (i Nya världen mörkare)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Syra: Hög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Tunnskalig druva. Antydan till sötma, smultron, hallon, körsbär, ruttna grönsaker.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Förekommer i hela världen. Svalklimatdruva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Medelfyllig, elegant, medeltanniner.</a:t>
            </a:r>
            <a:endParaRPr lang="sv-FI" dirty="0"/>
          </a:p>
        </p:txBody>
      </p:sp>
      <p:pic>
        <p:nvPicPr>
          <p:cNvPr id="21508" name="Picture 4" descr="Hakuun Grape Harvest Vineyard Closeup Red Black liittyvä arkistovalokuva  (muokkaa nyt) 1836361315">
            <a:extLst>
              <a:ext uri="{FF2B5EF4-FFF2-40B4-BE49-F238E27FC236}">
                <a16:creationId xmlns:a16="http://schemas.microsoft.com/office/drawing/2014/main" id="{7ACB84AF-CA3F-43AB-8192-10536E088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104" y="2095500"/>
            <a:ext cx="3714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2FDA5-1184-49F4-A01A-CFF928057718}"/>
              </a:ext>
            </a:extLst>
          </p:cNvPr>
          <p:cNvSpPr/>
          <p:nvPr/>
        </p:nvSpPr>
        <p:spPr>
          <a:xfrm>
            <a:off x="7155047" y="4544787"/>
            <a:ext cx="4147457" cy="315686"/>
          </a:xfrm>
          <a:prstGeom prst="rect">
            <a:avLst/>
          </a:prstGeom>
          <a:solidFill>
            <a:srgbClr val="ECEAE7"/>
          </a:solidFill>
          <a:ln>
            <a:solidFill>
              <a:srgbClr val="ECEA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6342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Cabernet sauvignon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6505877" cy="3450613"/>
          </a:xfrm>
        </p:spPr>
        <p:txBody>
          <a:bodyPr>
            <a:no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Mörkröd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Syra: Medel/hög                              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Liten tjockskalig lättodlad druva. Svarta vinbär, cederträ, </a:t>
            </a:r>
            <a:b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blyerts, stall, i svalt klimat grön paprika.                                   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 billiga Bordeauxviner en tanninbomb.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 Australien och Kalifornien mint och eukalyptus.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Ofta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eklagrad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Förekommer i hela världen. Fruktigare och syltigare i nya världen.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Fyllig, kraftiga tanniner</a:t>
            </a:r>
            <a:endParaRPr lang="sv-FI" sz="1800" dirty="0"/>
          </a:p>
        </p:txBody>
      </p:sp>
      <p:pic>
        <p:nvPicPr>
          <p:cNvPr id="20482" name="Picture 2" descr="Featured grape varietal – Cabernet Sauvignon - Brave New World Wine">
            <a:extLst>
              <a:ext uri="{FF2B5EF4-FFF2-40B4-BE49-F238E27FC236}">
                <a16:creationId xmlns:a16="http://schemas.microsoft.com/office/drawing/2014/main" id="{BD3C358E-7D69-4C98-9411-C15076B57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365" y="2173553"/>
            <a:ext cx="4099085" cy="2732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65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Syrah</a:t>
            </a:r>
            <a:r>
              <a:rPr lang="sv-FI" dirty="0"/>
              <a:t>/</a:t>
            </a:r>
            <a:r>
              <a:rPr lang="sv-FI" dirty="0" err="1"/>
              <a:t>shiraz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Färg: Mörkröd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Syra: hög/medel                                         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Torr, mörk, tät, garvsyrerik, svarta vinbär, hallon viol rök, tjära, peppar.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 Rhonedalen tanninrika och peppriga.                                                   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 nya världen ofta syltig, glöggkryddor,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eucalyptus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(Australien).                         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Förekommer i hela världen.  Varmklimatdruva.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Fyllig, kraftiga tanniner.</a:t>
            </a:r>
            <a:endParaRPr lang="sv-FI" sz="1800" dirty="0"/>
          </a:p>
        </p:txBody>
      </p:sp>
      <p:pic>
        <p:nvPicPr>
          <p:cNvPr id="16388" name="Picture 4" descr="Syrah">
            <a:extLst>
              <a:ext uri="{FF2B5EF4-FFF2-40B4-BE49-F238E27FC236}">
                <a16:creationId xmlns:a16="http://schemas.microsoft.com/office/drawing/2014/main" id="{5B9E3140-5A46-4E84-90B7-E51957D9E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6491" y="2199322"/>
            <a:ext cx="2138363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73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3E771E8-D341-4FAB-8A28-B1B5FDCD992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think-cell Slide" r:id="rId4" imgW="530" imgH="531" progId="TCLayout.ActiveDocument.1">
                  <p:embed/>
                </p:oleObj>
              </mc:Choice>
              <mc:Fallback>
                <p:oleObj name="think-cell Slide" r:id="rId4" imgW="530" imgH="531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3E771E8-D341-4FAB-8A28-B1B5FDCD9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FA266C-5727-4356-8858-20DD4762F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02298"/>
            <a:ext cx="12191999" cy="2541431"/>
          </a:xfrm>
        </p:spPr>
        <p:txBody>
          <a:bodyPr vert="horz" anchor="t">
            <a:normAutofit/>
          </a:bodyPr>
          <a:lstStyle/>
          <a:p>
            <a:pPr algn="ctr"/>
            <a:r>
              <a:rPr lang="fi-FI" sz="6000" dirty="0" err="1"/>
              <a:t>Dags</a:t>
            </a:r>
            <a:r>
              <a:rPr lang="fi-FI" sz="6000" dirty="0"/>
              <a:t> för </a:t>
            </a:r>
            <a:r>
              <a:rPr lang="fi-FI" sz="6000" dirty="0" err="1"/>
              <a:t>avsmakning</a:t>
            </a:r>
            <a:br>
              <a:rPr lang="fi-FI" sz="6000" dirty="0"/>
            </a:br>
            <a:br>
              <a:rPr lang="fi-FI" sz="1800" dirty="0"/>
            </a:br>
            <a:r>
              <a:rPr lang="fi-FI" sz="6000" dirty="0"/>
              <a:t>TACK!</a:t>
            </a:r>
          </a:p>
        </p:txBody>
      </p:sp>
      <p:pic>
        <p:nvPicPr>
          <p:cNvPr id="22534" name="Picture 6" descr="56,020 Wine Glass Cheers Stock Photos, Pictures &amp;amp; Royalty-Free Images -  iStock">
            <a:extLst>
              <a:ext uri="{FF2B5EF4-FFF2-40B4-BE49-F238E27FC236}">
                <a16:creationId xmlns:a16="http://schemas.microsoft.com/office/drawing/2014/main" id="{28060541-C9F5-4F5D-AE0C-B40DC60E5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704" y="2905761"/>
            <a:ext cx="4480590" cy="297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77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5C31-3655-4407-B4A0-AB47FD66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Craggy Range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Muna</a:t>
            </a:r>
            <a:r>
              <a:rPr lang="en-US" dirty="0"/>
              <a:t> Road Winery Sauvignon Blanc 2020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C980E-3B2E-4BEC-9932-E8BCF83C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Grundades år 1993 av familjen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Peabody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Ikonisk vingård i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Hawkws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 Bay med ca. 100 ha odlingar.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Valdes 2014 (Wine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Enthusiast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) till årets vingård i Nya världen.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Var 2021 nr11 på listan över topp hundra vingårdar i världen (Wine </a:t>
            </a:r>
            <a:r>
              <a:rPr lang="sv-SE" sz="1800" dirty="0" err="1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Advocate</a:t>
            </a:r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12% fermenteras på ek 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Intensivt fruktiga viner med komplexitet och elegans. </a:t>
            </a:r>
          </a:p>
          <a:p>
            <a:r>
              <a:rPr lang="sv-SE" sz="1800" dirty="0">
                <a:effectLst/>
                <a:latin typeface="Gill Sans MT (Body)"/>
                <a:ea typeface="Times New Roman" panose="02020603050405020304" pitchFamily="18" charset="0"/>
                <a:cs typeface="Times New Roman" panose="02020603050405020304" pitchFamily="18" charset="0"/>
              </a:rPr>
              <a:t>Alkohol 13,5% , socker 2 g/l, syra 5,6 g/l.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42820511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115</TotalTime>
  <Words>816</Words>
  <Application>Microsoft Office PowerPoint</Application>
  <PresentationFormat>Laajakuva</PresentationFormat>
  <Paragraphs>87</Paragraphs>
  <Slides>14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Gill Sans MT (Body)</vt:lpstr>
      <vt:lpstr>Gallery</vt:lpstr>
      <vt:lpstr>think-cell Slide</vt:lpstr>
      <vt:lpstr>Vad finns det i glaset?</vt:lpstr>
      <vt:lpstr>CHARDONNAY</vt:lpstr>
      <vt:lpstr>rIESLING</vt:lpstr>
      <vt:lpstr>SAUVIGNON BLANC</vt:lpstr>
      <vt:lpstr>Pinot noir</vt:lpstr>
      <vt:lpstr>Cabernet sauvignon</vt:lpstr>
      <vt:lpstr>Syrah/shiraz</vt:lpstr>
      <vt:lpstr>Dags för avsmakning  TACK!</vt:lpstr>
      <vt:lpstr>Craggy Range Te Muna Road Winery Sauvignon Blanc 2020</vt:lpstr>
      <vt:lpstr>Joseph Drouhin Rully 2018 Chardonnay</vt:lpstr>
      <vt:lpstr>Fernand Engel Riesling Grand Cru Praelatenberg 2019</vt:lpstr>
      <vt:lpstr>Hahn Pinot Noir 2020</vt:lpstr>
      <vt:lpstr>Torres Cordillera Cabernet Sauvignon 2019</vt:lpstr>
      <vt:lpstr>Jim Barry the Lodge Hill Shiraz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Tasting 19.3.2021</dc:title>
  <dc:creator>Robert Berglund</dc:creator>
  <cp:lastModifiedBy>Hellman Guy</cp:lastModifiedBy>
  <cp:revision>19</cp:revision>
  <dcterms:created xsi:type="dcterms:W3CDTF">2021-03-14T14:02:07Z</dcterms:created>
  <dcterms:modified xsi:type="dcterms:W3CDTF">2022-02-25T15:13:04Z</dcterms:modified>
</cp:coreProperties>
</file>