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4" r:id="rId4"/>
    <p:sldId id="275" r:id="rId5"/>
    <p:sldId id="257" r:id="rId6"/>
    <p:sldId id="259" r:id="rId7"/>
    <p:sldId id="268" r:id="rId8"/>
    <p:sldId id="269" r:id="rId9"/>
    <p:sldId id="270" r:id="rId10"/>
    <p:sldId id="271" r:id="rId11"/>
    <p:sldId id="276" r:id="rId12"/>
    <p:sldId id="272" r:id="rId13"/>
    <p:sldId id="273" r:id="rId14"/>
    <p:sldId id="278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080920B-C6ED-4465-B977-7B4D8C24EA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00214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30" imgH="531" progId="TCLayout.ActiveDocument.1">
                  <p:embed/>
                </p:oleObj>
              </mc:Choice>
              <mc:Fallback>
                <p:oleObj name="think-cell Slide" r:id="rId14" imgW="530" imgH="53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080920B-C6ED-4465-B977-7B4D8C24E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E771E8-D341-4FAB-8A28-B1B5FDCD99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410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E771E8-D341-4FAB-8A28-B1B5FDCD9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FA266C-5727-4356-8858-20DD4762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9225581" cy="2541431"/>
          </a:xfrm>
        </p:spPr>
        <p:txBody>
          <a:bodyPr vert="horz">
            <a:normAutofit/>
          </a:bodyPr>
          <a:lstStyle/>
          <a:p>
            <a:r>
              <a:rPr lang="fi-FI" sz="6000" dirty="0" err="1"/>
              <a:t>Druvorna</a:t>
            </a:r>
            <a:r>
              <a:rPr lang="fi-FI" sz="6000" dirty="0"/>
              <a:t> Chardonnay </a:t>
            </a:r>
            <a:r>
              <a:rPr lang="fi-FI" sz="6000" dirty="0" err="1"/>
              <a:t>och</a:t>
            </a:r>
            <a:r>
              <a:rPr lang="fi-FI" sz="6000" dirty="0"/>
              <a:t> Syrah/Shiraz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E6A0F-1E00-4B58-82EC-228EA8697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27.02.2026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660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i-FI" dirty="0" err="1"/>
              <a:t>Montes</a:t>
            </a:r>
            <a:r>
              <a:rPr lang="fi-FI" dirty="0"/>
              <a:t> Alpha Syrah 2022</a:t>
            </a:r>
            <a:br>
              <a:rPr lang="fi-FI" dirty="0"/>
            </a:br>
            <a:endParaRPr lang="de-DE" i="0" dirty="0">
              <a:solidFill>
                <a:srgbClr val="2A2A2A"/>
              </a:solidFill>
              <a:effectLst/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Mörkrött, mycket fyllig, höga tanniner, tranbärig, mörka plommontoner, mogen svartvinbärskaraktär, </a:t>
            </a:r>
            <a:r>
              <a:rPr lang="sv-SE" dirty="0" err="1"/>
              <a:t>ekig</a:t>
            </a:r>
            <a:r>
              <a:rPr lang="sv-SE" dirty="0"/>
              <a:t>, kryddig</a:t>
            </a:r>
          </a:p>
          <a:p>
            <a:r>
              <a:rPr lang="sv-SE" dirty="0"/>
              <a:t>Alkohalt 14.5%, syra 5.2 g/l</a:t>
            </a:r>
          </a:p>
        </p:txBody>
      </p:sp>
      <p:pic>
        <p:nvPicPr>
          <p:cNvPr id="9218" name="Picture 2" descr="Montes Alpha Syrah 2022 bild 1/1">
            <a:extLst>
              <a:ext uri="{FF2B5EF4-FFF2-40B4-BE49-F238E27FC236}">
                <a16:creationId xmlns:a16="http://schemas.microsoft.com/office/drawing/2014/main" id="{632EB4D1-38A3-7559-DF23-4F01282B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01" y="2015732"/>
            <a:ext cx="1158983" cy="40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8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3076-89EE-5AB1-F31C-62C2D2D4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8C98499-296C-8B0D-ED57-98B7FA8E21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A131D5-841C-7265-6894-BC8540B3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i-FI" dirty="0" err="1"/>
              <a:t>Hewitson</a:t>
            </a:r>
            <a:r>
              <a:rPr lang="fi-FI" dirty="0"/>
              <a:t> </a:t>
            </a:r>
            <a:r>
              <a:rPr lang="fi-FI" dirty="0" err="1"/>
              <a:t>Le</a:t>
            </a:r>
            <a:r>
              <a:rPr lang="fi-FI" dirty="0"/>
              <a:t> </a:t>
            </a:r>
            <a:r>
              <a:rPr lang="fi-FI" dirty="0" err="1"/>
              <a:t>Secateur</a:t>
            </a:r>
            <a:r>
              <a:rPr lang="fi-FI" dirty="0"/>
              <a:t> 2024</a:t>
            </a:r>
            <a:br>
              <a:rPr lang="fi-FI" dirty="0"/>
            </a:br>
            <a:endParaRPr lang="de-DE" i="0" dirty="0">
              <a:solidFill>
                <a:srgbClr val="2A2A2A"/>
              </a:solidFill>
              <a:effectLst/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AB3AD-A375-8089-9E07-3DFCBE43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Djuprött, fyllig, medelhöga tanniner, svartvinbärig, plommonkaraktär, toner av björnbärssylt, toner av mörka körsbär, svag pepprighet</a:t>
            </a:r>
          </a:p>
          <a:p>
            <a:r>
              <a:rPr lang="sv-SE" dirty="0"/>
              <a:t>Alkohalt 13.0%, restsocker 9.0 g/l, syra 5.3 g/l</a:t>
            </a:r>
          </a:p>
        </p:txBody>
      </p:sp>
      <p:pic>
        <p:nvPicPr>
          <p:cNvPr id="10242" name="Picture 2" descr="Hewitson Le Secateur 2024 bild 1/1">
            <a:extLst>
              <a:ext uri="{FF2B5EF4-FFF2-40B4-BE49-F238E27FC236}">
                <a16:creationId xmlns:a16="http://schemas.microsoft.com/office/drawing/2014/main" id="{0150A122-4CDF-A84E-884D-48AB57CE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4" y="2015732"/>
            <a:ext cx="1085371" cy="39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5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M. Chapoutier Les </a:t>
            </a:r>
            <a:r>
              <a:rPr lang="fr-FR" dirty="0" err="1"/>
              <a:t>Meysonniers</a:t>
            </a:r>
            <a:r>
              <a:rPr lang="fr-FR" dirty="0"/>
              <a:t> Crozes-Hermitage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Djuprött, fyllig, höga tanniner, körsbärig, björnbärig, lätt </a:t>
            </a:r>
            <a:r>
              <a:rPr lang="sv-SE" dirty="0" err="1"/>
              <a:t>olivton</a:t>
            </a:r>
            <a:r>
              <a:rPr lang="sv-SE" dirty="0"/>
              <a:t>, svag blommighet, kryddig</a:t>
            </a:r>
          </a:p>
          <a:p>
            <a:r>
              <a:rPr lang="sv-SE" dirty="0"/>
              <a:t>Alkohalt 13.5%, syra 4.8 g/l</a:t>
            </a:r>
          </a:p>
        </p:txBody>
      </p:sp>
      <p:pic>
        <p:nvPicPr>
          <p:cNvPr id="11266" name="Picture 2" descr="M. Chapoutier Les Meysonniers Crozes-Hermitage 2022 bild 1/1">
            <a:extLst>
              <a:ext uri="{FF2B5EF4-FFF2-40B4-BE49-F238E27FC236}">
                <a16:creationId xmlns:a16="http://schemas.microsoft.com/office/drawing/2014/main" id="{7B1503A4-C835-830D-096D-BD068276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93" y="2015732"/>
            <a:ext cx="1104440" cy="39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0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KVÄLLENS VINER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Bernard-</a:t>
            </a:r>
            <a:r>
              <a:rPr lang="fi-FI" dirty="0" err="1"/>
              <a:t>Massard</a:t>
            </a:r>
            <a:r>
              <a:rPr lang="fi-FI" dirty="0"/>
              <a:t> Chardonnay </a:t>
            </a:r>
            <a:r>
              <a:rPr lang="fi-FI" dirty="0" err="1"/>
              <a:t>Brut</a:t>
            </a: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Jeff </a:t>
            </a:r>
            <a:r>
              <a:rPr lang="fi-FI" dirty="0" err="1"/>
              <a:t>Carrel</a:t>
            </a:r>
            <a:r>
              <a:rPr lang="fi-FI" dirty="0"/>
              <a:t> </a:t>
            </a:r>
            <a:r>
              <a:rPr lang="fi-FI" dirty="0" err="1"/>
              <a:t>Morillon</a:t>
            </a:r>
            <a:r>
              <a:rPr lang="fi-FI" dirty="0"/>
              <a:t> Blanc 2024</a:t>
            </a: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Domaine Laroche Chablis Saint Martin 2024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Chateau Ste Michelle Chardonnay 2020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Montes</a:t>
            </a:r>
            <a:r>
              <a:rPr lang="fi-FI" dirty="0"/>
              <a:t> Alpha Syrah 2022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Hewitson</a:t>
            </a:r>
            <a:r>
              <a:rPr lang="fi-FI" dirty="0"/>
              <a:t> </a:t>
            </a:r>
            <a:r>
              <a:rPr lang="fi-FI" dirty="0" err="1"/>
              <a:t>Le</a:t>
            </a:r>
            <a:r>
              <a:rPr lang="fi-FI" dirty="0"/>
              <a:t> </a:t>
            </a:r>
            <a:r>
              <a:rPr lang="fi-FI" dirty="0" err="1"/>
              <a:t>Secateur</a:t>
            </a:r>
            <a:r>
              <a:rPr lang="fi-FI" dirty="0"/>
              <a:t> 2024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M. Chapoutier Les </a:t>
            </a:r>
            <a:r>
              <a:rPr lang="fr-FR" dirty="0" err="1"/>
              <a:t>Meysonniers</a:t>
            </a:r>
            <a:r>
              <a:rPr lang="fr-FR" dirty="0"/>
              <a:t> Crozes-Hermitage 2022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7526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2335-334E-59E3-74DC-D330125B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13800" dirty="0"/>
              <a:t>TACK!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5789B-BF46-B520-71D7-C307BDB5E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49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Chardonnay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30887" cy="4037749"/>
          </a:xfrm>
        </p:spPr>
        <p:txBody>
          <a:bodyPr>
            <a:normAutofit/>
          </a:bodyPr>
          <a:lstStyle/>
          <a:p>
            <a:r>
              <a:rPr lang="sv-FI" dirty="0"/>
              <a:t>Omnämnd på 1600-talet</a:t>
            </a:r>
          </a:p>
          <a:p>
            <a:r>
              <a:rPr lang="sv-FI" dirty="0"/>
              <a:t>Härstammar från Bourgogne</a:t>
            </a:r>
          </a:p>
          <a:p>
            <a:r>
              <a:rPr lang="sv-FI" dirty="0"/>
              <a:t>Naturlig korsning mellan </a:t>
            </a:r>
            <a:r>
              <a:rPr lang="sv-FI" dirty="0" err="1"/>
              <a:t>Gouais</a:t>
            </a:r>
            <a:r>
              <a:rPr lang="sv-FI" dirty="0"/>
              <a:t> Blanc och </a:t>
            </a:r>
            <a:r>
              <a:rPr lang="sv-FI" dirty="0" err="1"/>
              <a:t>Pinot</a:t>
            </a:r>
            <a:r>
              <a:rPr lang="sv-FI" dirty="0"/>
              <a:t> </a:t>
            </a:r>
            <a:r>
              <a:rPr lang="sv-FI" dirty="0" err="1"/>
              <a:t>Noir</a:t>
            </a:r>
            <a:endParaRPr lang="sv-FI" dirty="0"/>
          </a:p>
          <a:p>
            <a:r>
              <a:rPr lang="sv-FI" dirty="0"/>
              <a:t>Odlas i hela världen</a:t>
            </a:r>
          </a:p>
          <a:p>
            <a:r>
              <a:rPr lang="sv-FI" dirty="0"/>
              <a:t>Tål höga och låga temperaturer (från Indien till England)</a:t>
            </a:r>
          </a:p>
          <a:p>
            <a:r>
              <a:rPr lang="sv-FI" dirty="0"/>
              <a:t>Är neutral som en kameleont</a:t>
            </a:r>
          </a:p>
          <a:p>
            <a:r>
              <a:rPr lang="sv-FI" dirty="0"/>
              <a:t>Huvudsakligen ett </a:t>
            </a:r>
            <a:r>
              <a:rPr lang="sv-FI" dirty="0" err="1"/>
              <a:t>endruvsvin</a:t>
            </a:r>
            <a:endParaRPr lang="sv-FI" dirty="0"/>
          </a:p>
          <a:p>
            <a:r>
              <a:rPr lang="sv-FI" dirty="0"/>
              <a:t>I skumviner ofta tillsammans med </a:t>
            </a:r>
            <a:r>
              <a:rPr lang="sv-FI" dirty="0" err="1"/>
              <a:t>Pinot</a:t>
            </a:r>
            <a:r>
              <a:rPr lang="sv-FI" dirty="0"/>
              <a:t> </a:t>
            </a:r>
            <a:r>
              <a:rPr lang="sv-FI" dirty="0" err="1"/>
              <a:t>Noir</a:t>
            </a:r>
            <a:endParaRPr lang="sv-FI" dirty="0"/>
          </a:p>
        </p:txBody>
      </p:sp>
      <p:pic>
        <p:nvPicPr>
          <p:cNvPr id="1026" name="Picture 2" descr="Chardonnay grape variety - Saumur Loire Valley Tourism">
            <a:extLst>
              <a:ext uri="{FF2B5EF4-FFF2-40B4-BE49-F238E27FC236}">
                <a16:creationId xmlns:a16="http://schemas.microsoft.com/office/drawing/2014/main" id="{FAC98B14-E7F4-1654-93A8-8FB08983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45" y="2015732"/>
            <a:ext cx="2819963" cy="38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8272-809D-DCE8-6C3B-7485464B8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CDDA8E8-40FC-F2C5-463B-4FFBDD0D99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5EB2F2D-F401-B241-DC42-2BE89B47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Chardonnay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4775-DCBB-A19A-6694-5B1E6F89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30887" cy="4037749"/>
          </a:xfrm>
        </p:spPr>
        <p:txBody>
          <a:bodyPr>
            <a:normAutofit/>
          </a:bodyPr>
          <a:lstStyle/>
          <a:p>
            <a:r>
              <a:rPr lang="sv-FI" dirty="0"/>
              <a:t>Ger allt från massviner till toppviner</a:t>
            </a:r>
          </a:p>
          <a:p>
            <a:r>
              <a:rPr lang="sv-FI" dirty="0"/>
              <a:t>Lagras ofta på ek</a:t>
            </a:r>
          </a:p>
          <a:p>
            <a:r>
              <a:rPr lang="sv-FI" dirty="0"/>
              <a:t>Billiga viner med </a:t>
            </a:r>
            <a:r>
              <a:rPr lang="sv-FI" dirty="0" err="1"/>
              <a:t>ekchips</a:t>
            </a:r>
            <a:endParaRPr lang="sv-FI" dirty="0"/>
          </a:p>
          <a:p>
            <a:r>
              <a:rPr lang="sv-FI" dirty="0"/>
              <a:t>Ger toppviner även utan </a:t>
            </a:r>
            <a:r>
              <a:rPr lang="sv-FI" dirty="0" err="1"/>
              <a:t>eklagring</a:t>
            </a:r>
            <a:endParaRPr lang="sv-FI" dirty="0"/>
          </a:p>
          <a:p>
            <a:r>
              <a:rPr lang="sv-FI" dirty="0"/>
              <a:t>På 1980-talet fyrdubblades odlingarna av Chardonnay</a:t>
            </a:r>
          </a:p>
          <a:p>
            <a:r>
              <a:rPr lang="sv-FI" dirty="0"/>
              <a:t>Är idag världens mest odlade gröna druva</a:t>
            </a:r>
          </a:p>
          <a:p>
            <a:r>
              <a:rPr lang="sv-FI" dirty="0"/>
              <a:t>ABC – </a:t>
            </a:r>
            <a:r>
              <a:rPr lang="sv-FI" dirty="0" err="1"/>
              <a:t>Anything</a:t>
            </a:r>
            <a:r>
              <a:rPr lang="sv-FI" dirty="0"/>
              <a:t> </a:t>
            </a:r>
            <a:r>
              <a:rPr lang="sv-FI" dirty="0" err="1"/>
              <a:t>But</a:t>
            </a:r>
            <a:r>
              <a:rPr lang="sv-FI" dirty="0"/>
              <a:t> Chardonnay</a:t>
            </a:r>
          </a:p>
        </p:txBody>
      </p:sp>
      <p:pic>
        <p:nvPicPr>
          <p:cNvPr id="2052" name="Picture 4" descr="Osta Chassagne Montrachet blanc AOC - Joseph Drouhin verkosta | vinello.fi">
            <a:extLst>
              <a:ext uri="{FF2B5EF4-FFF2-40B4-BE49-F238E27FC236}">
                <a16:creationId xmlns:a16="http://schemas.microsoft.com/office/drawing/2014/main" id="{B1019891-A9D0-EA43-DA2A-6D0214D3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493" y="2121266"/>
            <a:ext cx="957128" cy="34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l Roger Blanc de Blancs Champagne Brut 2016 kuva 1/1">
            <a:extLst>
              <a:ext uri="{FF2B5EF4-FFF2-40B4-BE49-F238E27FC236}">
                <a16:creationId xmlns:a16="http://schemas.microsoft.com/office/drawing/2014/main" id="{A7376360-B2B2-CB1B-1711-1A9E3F28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88" y="2142066"/>
            <a:ext cx="2212745" cy="34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2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E6215-3146-AEC4-DFA5-B8CC4D6C9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61E8461-8337-0855-F582-61C570F54F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1DC63D4-B2A8-EF3B-6A2C-7522907F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SYRAH</a:t>
            </a:r>
            <a:r>
              <a:rPr lang="sv-FI"/>
              <a:t>/SHIRAZ (1/2)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698DB-2AE2-726A-FBB8-7E794656D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61188" cy="4037749"/>
          </a:xfrm>
        </p:spPr>
        <p:txBody>
          <a:bodyPr>
            <a:normAutofit lnSpcReduction="10000"/>
          </a:bodyPr>
          <a:lstStyle/>
          <a:p>
            <a:r>
              <a:rPr lang="sv-FI" dirty="0"/>
              <a:t>Mörkblå tjockskalig varmklimatdruva från Rhonedalen</a:t>
            </a:r>
          </a:p>
          <a:p>
            <a:r>
              <a:rPr lang="sv-FI" dirty="0"/>
              <a:t>Naturlig korsning mellan </a:t>
            </a:r>
            <a:r>
              <a:rPr lang="sv-FI" dirty="0" err="1"/>
              <a:t>Dureza</a:t>
            </a:r>
            <a:r>
              <a:rPr lang="sv-FI" dirty="0"/>
              <a:t> och </a:t>
            </a:r>
            <a:r>
              <a:rPr lang="sv-FI" dirty="0" err="1"/>
              <a:t>Mondeuse</a:t>
            </a:r>
            <a:endParaRPr lang="sv-FI" dirty="0"/>
          </a:p>
          <a:p>
            <a:r>
              <a:rPr lang="sv-FI" dirty="0"/>
              <a:t>Skrönan om att eremiten Guy De </a:t>
            </a:r>
            <a:r>
              <a:rPr lang="sv-FI" dirty="0" err="1"/>
              <a:t>Sterimberg</a:t>
            </a:r>
            <a:r>
              <a:rPr lang="sv-FI" dirty="0"/>
              <a:t> skulle ha tagit med sig sticklingar från Persien är falsk</a:t>
            </a:r>
          </a:p>
          <a:p>
            <a:r>
              <a:rPr lang="sv-FI" dirty="0"/>
              <a:t>Sjunde mest odlade druvan i världen</a:t>
            </a:r>
          </a:p>
          <a:p>
            <a:r>
              <a:rPr lang="sv-FI" dirty="0"/>
              <a:t>Förekommer både som </a:t>
            </a:r>
            <a:r>
              <a:rPr lang="sv-FI" dirty="0" err="1"/>
              <a:t>endruvsviner</a:t>
            </a:r>
            <a:r>
              <a:rPr lang="sv-FI" dirty="0"/>
              <a:t> och i blandningar (t.ex. GSM)</a:t>
            </a:r>
          </a:p>
          <a:p>
            <a:endParaRPr lang="sv-FI" dirty="0"/>
          </a:p>
        </p:txBody>
      </p:sp>
      <p:pic>
        <p:nvPicPr>
          <p:cNvPr id="3074" name="Picture 2" descr="Syrah | Tablas Creek">
            <a:extLst>
              <a:ext uri="{FF2B5EF4-FFF2-40B4-BE49-F238E27FC236}">
                <a16:creationId xmlns:a16="http://schemas.microsoft.com/office/drawing/2014/main" id="{07ACD13D-2CEC-FF87-CC94-34DED022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50" y="2015732"/>
            <a:ext cx="2922304" cy="389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3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9204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SYRAH/SHIRAZ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61188" cy="4207268"/>
          </a:xfrm>
        </p:spPr>
        <p:txBody>
          <a:bodyPr>
            <a:normAutofit fontScale="92500" lnSpcReduction="10000"/>
          </a:bodyPr>
          <a:lstStyle/>
          <a:p>
            <a:r>
              <a:rPr lang="sv-FI" dirty="0"/>
              <a:t>Ger lagringsdugliga kvalitetsviner</a:t>
            </a:r>
          </a:p>
          <a:p>
            <a:r>
              <a:rPr lang="sv-FI" dirty="0"/>
              <a:t>Odlas i hela världen</a:t>
            </a:r>
          </a:p>
          <a:p>
            <a:r>
              <a:rPr lang="sv-FI" dirty="0"/>
              <a:t>I Australien den mest odlade blåa druvan</a:t>
            </a:r>
          </a:p>
          <a:p>
            <a:r>
              <a:rPr lang="sv-FI" dirty="0"/>
              <a:t>Förekommer i röda, rosé, bubbel (Australien), söta efterrättsviner</a:t>
            </a:r>
          </a:p>
          <a:p>
            <a:r>
              <a:rPr lang="sv-FI" dirty="0"/>
              <a:t>Aromer av mörka bär, kryddor, peppar, nejlika, kaffe, choklad</a:t>
            </a:r>
          </a:p>
          <a:p>
            <a:r>
              <a:rPr lang="sv-FI" dirty="0"/>
              <a:t>I varmklimat syltiga aromer, julglöggskryddor, mjuka tanniner</a:t>
            </a:r>
          </a:p>
          <a:p>
            <a:r>
              <a:rPr lang="sv-FI" dirty="0" err="1"/>
              <a:t>Matpar</a:t>
            </a:r>
            <a:r>
              <a:rPr lang="sv-FI" dirty="0"/>
              <a:t>: mörkt kött, vilt, mogna hårda ostar</a:t>
            </a:r>
          </a:p>
          <a:p>
            <a:endParaRPr lang="sv-FI" dirty="0"/>
          </a:p>
        </p:txBody>
      </p:sp>
      <p:pic>
        <p:nvPicPr>
          <p:cNvPr id="4098" name="Picture 2" descr="Penfolds Grange 2017 kuva 1/1">
            <a:extLst>
              <a:ext uri="{FF2B5EF4-FFF2-40B4-BE49-F238E27FC236}">
                <a16:creationId xmlns:a16="http://schemas.microsoft.com/office/drawing/2014/main" id="{55C06CB8-183B-0750-5500-29FFE517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34" y="2035473"/>
            <a:ext cx="968832" cy="39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uigal Côte-Rôtie La Mouline 2016 kuva 1/1">
            <a:extLst>
              <a:ext uri="{FF2B5EF4-FFF2-40B4-BE49-F238E27FC236}">
                <a16:creationId xmlns:a16="http://schemas.microsoft.com/office/drawing/2014/main" id="{86B34E20-16C3-87D2-606C-14C886C7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934" y="2035473"/>
            <a:ext cx="1044836" cy="39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7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4295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i-FI" dirty="0"/>
              <a:t>Bernard-</a:t>
            </a:r>
            <a:r>
              <a:rPr lang="fi-FI" dirty="0" err="1"/>
              <a:t>Massard</a:t>
            </a:r>
            <a:r>
              <a:rPr lang="fi-FI" dirty="0"/>
              <a:t> Chardonnay </a:t>
            </a:r>
            <a:r>
              <a:rPr lang="fi-FI" dirty="0" err="1"/>
              <a:t>Brut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Ljusgult, mycket torr, hög syra, inslag av gula plommon, </a:t>
            </a:r>
            <a:r>
              <a:rPr lang="sv-SE" dirty="0" err="1"/>
              <a:t>aprikosig</a:t>
            </a:r>
            <a:r>
              <a:rPr lang="sv-SE" dirty="0"/>
              <a:t>, inslag av gröna päron, svag briocheton</a:t>
            </a:r>
          </a:p>
          <a:p>
            <a:r>
              <a:rPr lang="sv-SE" dirty="0"/>
              <a:t>Alkohalt 12.0%, restsocker 11.0 g/l, syra 4.7 g/l</a:t>
            </a:r>
          </a:p>
        </p:txBody>
      </p:sp>
      <p:pic>
        <p:nvPicPr>
          <p:cNvPr id="5122" name="Picture 2" descr="Bernard-Massard Chardonnay Brut kuva 1/1">
            <a:extLst>
              <a:ext uri="{FF2B5EF4-FFF2-40B4-BE49-F238E27FC236}">
                <a16:creationId xmlns:a16="http://schemas.microsoft.com/office/drawing/2014/main" id="{D1DC7034-AC4F-FA7E-659F-6F9AFAC6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80" y="2015732"/>
            <a:ext cx="1093557" cy="40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0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i-FI" dirty="0"/>
              <a:t>Jeff </a:t>
            </a:r>
            <a:r>
              <a:rPr lang="fi-FI" dirty="0" err="1"/>
              <a:t>Carrel</a:t>
            </a:r>
            <a:r>
              <a:rPr lang="fi-FI" dirty="0"/>
              <a:t> </a:t>
            </a:r>
            <a:r>
              <a:rPr lang="fi-FI" dirty="0" err="1"/>
              <a:t>Morillon</a:t>
            </a:r>
            <a:r>
              <a:rPr lang="fi-FI" dirty="0"/>
              <a:t> Blanc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fi-FI" dirty="0" err="1"/>
              <a:t>Gyllengult</a:t>
            </a:r>
            <a:r>
              <a:rPr lang="fi-FI" dirty="0"/>
              <a:t>, </a:t>
            </a:r>
            <a:r>
              <a:rPr lang="fi-FI" dirty="0" err="1"/>
              <a:t>torr</a:t>
            </a:r>
            <a:r>
              <a:rPr lang="fi-FI" dirty="0"/>
              <a:t>, </a:t>
            </a:r>
            <a:r>
              <a:rPr lang="fi-FI" dirty="0" err="1"/>
              <a:t>medelhög</a:t>
            </a:r>
            <a:r>
              <a:rPr lang="fi-FI" dirty="0"/>
              <a:t> </a:t>
            </a:r>
            <a:r>
              <a:rPr lang="fi-FI" dirty="0" err="1"/>
              <a:t>syra</a:t>
            </a:r>
            <a:r>
              <a:rPr lang="fi-FI" dirty="0"/>
              <a:t>, </a:t>
            </a:r>
            <a:r>
              <a:rPr lang="fi-FI" dirty="0" err="1"/>
              <a:t>tropisk</a:t>
            </a:r>
            <a:r>
              <a:rPr lang="fi-FI" dirty="0"/>
              <a:t> </a:t>
            </a:r>
            <a:r>
              <a:rPr lang="fi-FI" dirty="0" err="1"/>
              <a:t>fruktighet</a:t>
            </a:r>
            <a:r>
              <a:rPr lang="fi-FI" dirty="0"/>
              <a:t>, </a:t>
            </a:r>
            <a:r>
              <a:rPr lang="fi-FI" dirty="0" err="1"/>
              <a:t>citruskaraktär</a:t>
            </a:r>
            <a:r>
              <a:rPr lang="fi-FI" dirty="0"/>
              <a:t>, </a:t>
            </a:r>
            <a:r>
              <a:rPr lang="fi-FI" dirty="0" err="1"/>
              <a:t>aprikosig</a:t>
            </a:r>
            <a:r>
              <a:rPr lang="fi-FI" dirty="0"/>
              <a:t>, </a:t>
            </a:r>
            <a:r>
              <a:rPr lang="fi-FI" dirty="0" err="1"/>
              <a:t>nötig</a:t>
            </a:r>
            <a:r>
              <a:rPr lang="fi-FI" dirty="0"/>
              <a:t>, </a:t>
            </a:r>
            <a:r>
              <a:rPr lang="fi-FI" dirty="0" err="1"/>
              <a:t>toner</a:t>
            </a:r>
            <a:r>
              <a:rPr lang="fi-FI" dirty="0"/>
              <a:t> av </a:t>
            </a:r>
            <a:r>
              <a:rPr lang="fi-FI" dirty="0" err="1"/>
              <a:t>vaniljstång</a:t>
            </a:r>
            <a:r>
              <a:rPr lang="fi-FI" dirty="0"/>
              <a:t>, </a:t>
            </a:r>
            <a:r>
              <a:rPr lang="fi-FI" dirty="0" err="1"/>
              <a:t>ekig</a:t>
            </a:r>
            <a:endParaRPr lang="sv-SE" dirty="0"/>
          </a:p>
          <a:p>
            <a:r>
              <a:rPr lang="sv-SE" dirty="0"/>
              <a:t>Alkohalt 14.0%, restsocker 7.0 g/l, syra 5.5 g/l</a:t>
            </a:r>
          </a:p>
        </p:txBody>
      </p:sp>
      <p:pic>
        <p:nvPicPr>
          <p:cNvPr id="6146" name="Picture 2" descr="Jeff Carrel Morillon Blanc 2024 bild 1/1">
            <a:extLst>
              <a:ext uri="{FF2B5EF4-FFF2-40B4-BE49-F238E27FC236}">
                <a16:creationId xmlns:a16="http://schemas.microsoft.com/office/drawing/2014/main" id="{152B1DCE-7E72-9E49-8566-9F3AF239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15" y="2015732"/>
            <a:ext cx="1054301" cy="40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0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Domaine Laroche Chablis Saint Martin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Ljusgult, torr, hög syra, citruskaraktär, </a:t>
            </a:r>
            <a:r>
              <a:rPr lang="sv-SE" dirty="0" err="1"/>
              <a:t>aprikosig</a:t>
            </a:r>
            <a:r>
              <a:rPr lang="sv-SE" dirty="0"/>
              <a:t>, inslag av gröna äpplen, örtig, något </a:t>
            </a:r>
            <a:r>
              <a:rPr lang="sv-SE" dirty="0" err="1"/>
              <a:t>mineralig</a:t>
            </a:r>
            <a:endParaRPr lang="sv-SE" dirty="0"/>
          </a:p>
          <a:p>
            <a:r>
              <a:rPr lang="sv-SE" dirty="0"/>
              <a:t>Alkohalt 12.0%, syra 5.8 g/l</a:t>
            </a:r>
          </a:p>
        </p:txBody>
      </p:sp>
      <p:pic>
        <p:nvPicPr>
          <p:cNvPr id="7170" name="Picture 2" descr="Domaine Laroche Chablis Saint Martin 2024 bild 1/1">
            <a:extLst>
              <a:ext uri="{FF2B5EF4-FFF2-40B4-BE49-F238E27FC236}">
                <a16:creationId xmlns:a16="http://schemas.microsoft.com/office/drawing/2014/main" id="{8BD143E1-009F-D00E-8CA7-8237F0791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99" y="2015732"/>
            <a:ext cx="1175808" cy="40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6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Chateau Ste Michelle Chardonnay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Gyllengult, torr, låg syra, fruktig, smörig, inslag av honungsmelon</a:t>
            </a:r>
          </a:p>
          <a:p>
            <a:r>
              <a:rPr lang="sv-SE" dirty="0"/>
              <a:t>Alkohalt 14.0%, restsocker 2.0 g/l, syra 4.6 g/l</a:t>
            </a:r>
          </a:p>
        </p:txBody>
      </p:sp>
      <p:pic>
        <p:nvPicPr>
          <p:cNvPr id="8194" name="Picture 2" descr="Chateau Ste Michelle Chardonnay 2020 bild 1/1">
            <a:extLst>
              <a:ext uri="{FF2B5EF4-FFF2-40B4-BE49-F238E27FC236}">
                <a16:creationId xmlns:a16="http://schemas.microsoft.com/office/drawing/2014/main" id="{E1D7D98F-E140-F5EB-5643-1F5C9B0C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29" y="2015732"/>
            <a:ext cx="1102904" cy="40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53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109</TotalTime>
  <Words>505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LocatorWebLight</vt:lpstr>
      <vt:lpstr>Gallery</vt:lpstr>
      <vt:lpstr>think-cell Slide</vt:lpstr>
      <vt:lpstr>Druvorna Chardonnay och Syrah/Shiraz</vt:lpstr>
      <vt:lpstr>Chardonnay (1/2)</vt:lpstr>
      <vt:lpstr>Chardonnay (2/2)</vt:lpstr>
      <vt:lpstr>SYRAH/SHIRAZ (1/2)</vt:lpstr>
      <vt:lpstr>SYRAH/SHIRAZ (2/2)</vt:lpstr>
      <vt:lpstr>Bernard-Massard Chardonnay Brut</vt:lpstr>
      <vt:lpstr>Jeff Carrel Morillon Blanc 2024</vt:lpstr>
      <vt:lpstr>Domaine Laroche Chablis Saint Martin 2024</vt:lpstr>
      <vt:lpstr>Chateau Ste Michelle Chardonnay 2020</vt:lpstr>
      <vt:lpstr>Montes Alpha Syrah 2022 </vt:lpstr>
      <vt:lpstr>Hewitson Le Secateur 2024 </vt:lpstr>
      <vt:lpstr>M. Chapoutier Les Meysonniers Crozes-Hermitage 2022</vt:lpstr>
      <vt:lpstr>KVÄLLENS VINER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Tasting 19.3.2021</dc:title>
  <dc:creator>Robert Berglund</dc:creator>
  <cp:lastModifiedBy>Robert Berglund</cp:lastModifiedBy>
  <cp:revision>20</cp:revision>
  <dcterms:created xsi:type="dcterms:W3CDTF">2021-03-14T14:02:07Z</dcterms:created>
  <dcterms:modified xsi:type="dcterms:W3CDTF">2026-02-25T14:59:28Z</dcterms:modified>
</cp:coreProperties>
</file>