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2177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5985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2447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35800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0962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4915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1699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2997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1360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7813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0457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5B2DA-3D9A-4B20-A203-87C06FE8A126}" type="datetimeFigureOut">
              <a:rPr lang="sv-FI" smtClean="0"/>
              <a:t>22.10.2020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D78F7-F903-44C4-9AD0-5FBCA7E96B3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00957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38649"/>
          </a:xfrm>
        </p:spPr>
        <p:txBody>
          <a:bodyPr>
            <a:normAutofit/>
          </a:bodyPr>
          <a:lstStyle/>
          <a:p>
            <a:r>
              <a:rPr lang="sv-SE" sz="3600" b="1" i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 CABERNET SAUVIGNON VINER FRÅN HELA VÄRLDEN</a:t>
            </a:r>
            <a:endParaRPr lang="sv-FI" sz="3600" b="1" i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464425"/>
            <a:ext cx="9144000" cy="2191870"/>
          </a:xfrm>
        </p:spPr>
        <p:txBody>
          <a:bodyPr/>
          <a:lstStyle/>
          <a:p>
            <a:r>
              <a:rPr lang="sv-SE" dirty="0" smtClean="0"/>
              <a:t>Handelsgillets vinklubb 23.10. 2020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459814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4804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35423"/>
            <a:ext cx="10515600" cy="4773705"/>
          </a:xfrm>
        </p:spPr>
        <p:txBody>
          <a:bodyPr/>
          <a:lstStyle/>
          <a:p>
            <a:r>
              <a:rPr lang="sv-SE" dirty="0" smtClean="0"/>
              <a:t>Vasse Felix </a:t>
            </a:r>
            <a:r>
              <a:rPr lang="sv-SE" dirty="0" err="1" smtClean="0"/>
              <a:t>Filius</a:t>
            </a:r>
            <a:r>
              <a:rPr lang="sv-SE" dirty="0" smtClean="0"/>
              <a:t> Cabernet Sauvignon 2016, Margaret River, Western Australia.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86% Cabernet Sauvignon, 14% </a:t>
            </a:r>
            <a:r>
              <a:rPr lang="sv-SE" dirty="0" err="1" smtClean="0"/>
              <a:t>Malbec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Alkoholhalt 13.5%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Socker 2.0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</a:t>
            </a:r>
            <a:r>
              <a:rPr lang="sv-SE" smtClean="0"/>
              <a:t>Syror 6.3 g/l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Medelkraftiga tanniner, plommonkaraktär med inslag av läder, stall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och </a:t>
            </a:r>
            <a:r>
              <a:rPr lang="sv-SE" dirty="0" err="1" smtClean="0"/>
              <a:t>eucalyptus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Passar till: Kraftiga kötträtter, hårda ostar.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4806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591671"/>
            <a:ext cx="10515600" cy="2501153"/>
          </a:xfrm>
        </p:spPr>
        <p:txBody>
          <a:bodyPr>
            <a:normAutofit/>
          </a:bodyPr>
          <a:lstStyle/>
          <a:p>
            <a:pPr algn="ctr"/>
            <a:r>
              <a:rPr lang="sv-SE" sz="3600" dirty="0" smtClean="0">
                <a:latin typeface="Book Antiqua" panose="02040602050305030304" pitchFamily="18" charset="0"/>
              </a:rPr>
              <a:t>CABERNET SAUVIGNON DRUVAN</a:t>
            </a:r>
            <a:endParaRPr lang="sv-FI" sz="3600" dirty="0">
              <a:latin typeface="Book Antiqua" panose="02040602050305030304" pitchFamily="18" charset="0"/>
            </a:endParaRPr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515386" y="3533399"/>
            <a:ext cx="3161228" cy="5503024"/>
          </a:xfrm>
        </p:spPr>
      </p:pic>
    </p:spTree>
    <p:extLst>
      <p:ext uri="{BB962C8B-B14F-4D97-AF65-F5344CB8AC3E}">
        <p14:creationId xmlns:p14="http://schemas.microsoft.com/office/powerpoint/2010/main" val="112891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600" dirty="0" smtClean="0">
                <a:latin typeface="Book Antiqua" panose="02040602050305030304" pitchFamily="18" charset="0"/>
              </a:rPr>
              <a:t>HISTORIA</a:t>
            </a:r>
            <a:endParaRPr lang="sv-FI" sz="3600" dirty="0">
              <a:latin typeface="Book Antiqua" panose="02040602050305030304" pitchFamily="18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 smtClean="0">
                <a:latin typeface="Book Antiqua" panose="02040602050305030304" pitchFamily="18" charset="0"/>
              </a:rPr>
              <a:t>Cabernet Sauvignon är en relativt ung druva, de tidigaste beskrivningarna av druvan är från sent 1600-tal.</a:t>
            </a:r>
          </a:p>
          <a:p>
            <a:pPr marL="0" indent="0">
              <a:buNone/>
            </a:pPr>
            <a:r>
              <a:rPr lang="sv-SE" sz="2000" dirty="0" smtClean="0">
                <a:latin typeface="Book Antiqua" panose="02040602050305030304" pitchFamily="18" charset="0"/>
              </a:rPr>
              <a:t>Druvan har uppstått genom spontan korspollination mellan Cabernet Franc och Sauvignon Blanc. Bägge dessa druvor härstammar ursprungligen från Loiredalen, men det är i Bordeauxområdet Cabernet Sauvignon har utvecklats och blivit stor.</a:t>
            </a:r>
          </a:p>
          <a:p>
            <a:pPr marL="0" indent="0">
              <a:buNone/>
            </a:pPr>
            <a:r>
              <a:rPr lang="sv-SE" sz="2000" dirty="0" smtClean="0">
                <a:latin typeface="Book Antiqua" panose="02040602050305030304" pitchFamily="18" charset="0"/>
              </a:rPr>
              <a:t>I Bordeaux odlas druvan speciellt i distrikten Médoc och Graves. Den är vid sidan av Merlot och Cabernet Franc den viktigaste druvan i Bordeauxområdet. Cabernet Sauvignon blandas i Bordeaux vanligen med Merlot eller Cabernet Franc (eller båda) till en s.k. </a:t>
            </a:r>
            <a:r>
              <a:rPr lang="sv-SE" sz="2000" dirty="0" err="1" smtClean="0">
                <a:latin typeface="Book Antiqua" panose="02040602050305030304" pitchFamily="18" charset="0"/>
              </a:rPr>
              <a:t>Bordeuxblandning</a:t>
            </a:r>
            <a:r>
              <a:rPr lang="sv-SE" sz="2000" dirty="0" smtClean="0">
                <a:latin typeface="Book Antiqua" panose="02040602050305030304" pitchFamily="18" charset="0"/>
              </a:rPr>
              <a:t>. Det är svårt att hitta en  100 % Cabernet Sauvignon i Bordeaux.</a:t>
            </a:r>
          </a:p>
          <a:p>
            <a:pPr marL="0" indent="0">
              <a:buNone/>
            </a:pPr>
            <a:r>
              <a:rPr lang="sv-SE" sz="2000" dirty="0" smtClean="0">
                <a:latin typeface="Book Antiqua" panose="02040602050305030304" pitchFamily="18" charset="0"/>
              </a:rPr>
              <a:t>Cabernet Sauvignon har den största odlingsarealen i världen, 341 000 ha. Då Cabernet Sauvignon ger relativt låga skördar går dock Merlot volymmässigt förbi. Förutom i Bordeaux odlas druvan främst på USA:s västkust, i Chile, Argentina, Sydafrika och Australien.</a:t>
            </a:r>
            <a:endParaRPr lang="sv-FI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66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sv-SE" sz="3600" dirty="0" smtClean="0">
                <a:latin typeface="Book Antiqua" panose="02040602050305030304" pitchFamily="18" charset="0"/>
              </a:rPr>
              <a:t>Egenskaper</a:t>
            </a:r>
            <a:endParaRPr lang="sv-FI" sz="3600" dirty="0">
              <a:latin typeface="Book Antiqua" panose="02040602050305030304" pitchFamily="18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r>
              <a:rPr lang="sv-SE" sz="2000" dirty="0" smtClean="0">
                <a:latin typeface="Book Antiqua" panose="02040602050305030304" pitchFamily="18" charset="0"/>
              </a:rPr>
              <a:t>Druvan är liten och tjockskalig, vilket ger mycket höga tanniner.</a:t>
            </a:r>
          </a:p>
          <a:p>
            <a:r>
              <a:rPr lang="sv-SE" sz="2000" dirty="0" smtClean="0">
                <a:latin typeface="Book Antiqua" panose="02040602050305030304" pitchFamily="18" charset="0"/>
              </a:rPr>
              <a:t>Blommar och mognar sent.</a:t>
            </a:r>
          </a:p>
          <a:p>
            <a:r>
              <a:rPr lang="sv-SE" sz="2000" dirty="0" smtClean="0">
                <a:latin typeface="Book Antiqua" panose="02040602050305030304" pitchFamily="18" charset="0"/>
              </a:rPr>
              <a:t>Härdig med god motståndskraft mot insekter och sjukdomar. Detta och den sena blomningen (som förhindrar frostskador) gör att druvan relativt lätt odlad har bidragit till druvans popularitet världen över.</a:t>
            </a:r>
          </a:p>
          <a:p>
            <a:r>
              <a:rPr lang="sv-SE" sz="2000" dirty="0" smtClean="0">
                <a:latin typeface="Book Antiqua" panose="02040602050305030304" pitchFamily="18" charset="0"/>
              </a:rPr>
              <a:t>De låga skördarna och höga tanninerna ger koncentrerade, robusta viner med relativt hög syra och med hög lagringspotential (upp till 15 – 20 år).</a:t>
            </a:r>
          </a:p>
          <a:p>
            <a:r>
              <a:rPr lang="sv-SE" sz="2000" dirty="0" smtClean="0">
                <a:latin typeface="Book Antiqua" panose="02040602050305030304" pitchFamily="18" charset="0"/>
              </a:rPr>
              <a:t>I lagom tempererade områden kännetecknas Cabernet Sauvignon av en svart vinbärskaraktär som i varmare klimat tenderar att övergå i mörka körsbär och svarta oliver. I mycket heta klimat blir smaken syltig och övermogen. I Australien tillkommer ofta en bismak av eukalyptus eller mentol.</a:t>
            </a:r>
            <a:endParaRPr lang="sv-FI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82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0263"/>
          </a:xfrm>
        </p:spPr>
        <p:txBody>
          <a:bodyPr>
            <a:normAutofit/>
          </a:bodyPr>
          <a:lstStyle/>
          <a:p>
            <a:pPr algn="ctr"/>
            <a:r>
              <a:rPr lang="sv-SE" sz="3600" dirty="0" smtClean="0">
                <a:latin typeface="Book Antiqua" panose="02040602050305030304" pitchFamily="18" charset="0"/>
              </a:rPr>
              <a:t>TASTINGVINERNA</a:t>
            </a:r>
            <a:endParaRPr lang="sv-FI" sz="3600" dirty="0">
              <a:latin typeface="Book Antiqua" panose="02040602050305030304" pitchFamily="18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 err="1" smtClean="0">
                <a:latin typeface="Book Antiqua" panose="02040602050305030304" pitchFamily="18" charset="0"/>
              </a:rPr>
              <a:t>Anselmann</a:t>
            </a:r>
            <a:r>
              <a:rPr lang="sv-SE" sz="2000" dirty="0" smtClean="0">
                <a:latin typeface="Book Antiqua" panose="02040602050305030304" pitchFamily="18" charset="0"/>
              </a:rPr>
              <a:t> Cabernet Sauvignon Blanc de </a:t>
            </a:r>
            <a:r>
              <a:rPr lang="sv-SE" sz="2000" dirty="0" err="1" smtClean="0">
                <a:latin typeface="Book Antiqua" panose="02040602050305030304" pitchFamily="18" charset="0"/>
              </a:rPr>
              <a:t>Noir</a:t>
            </a:r>
            <a:r>
              <a:rPr lang="sv-SE" sz="2000" dirty="0" smtClean="0">
                <a:latin typeface="Book Antiqua" panose="02040602050305030304" pitchFamily="18" charset="0"/>
              </a:rPr>
              <a:t> 2018, Pfalz</a:t>
            </a:r>
          </a:p>
          <a:p>
            <a:pPr marL="0" indent="0">
              <a:buNone/>
            </a:pPr>
            <a:r>
              <a:rPr lang="sv-SE" sz="2000" dirty="0">
                <a:latin typeface="Book Antiqua" panose="02040602050305030304" pitchFamily="18" charset="0"/>
              </a:rPr>
              <a:t> </a:t>
            </a:r>
            <a:r>
              <a:rPr lang="sv-SE" sz="2000" dirty="0" smtClean="0">
                <a:latin typeface="Book Antiqua" panose="02040602050305030304" pitchFamily="18" charset="0"/>
              </a:rPr>
              <a:t>  100% Cabernet Sauvignon</a:t>
            </a:r>
          </a:p>
          <a:p>
            <a:pPr marL="0" indent="0">
              <a:buNone/>
            </a:pPr>
            <a:r>
              <a:rPr lang="sv-SE" sz="2000" dirty="0">
                <a:latin typeface="Book Antiqua" panose="02040602050305030304" pitchFamily="18" charset="0"/>
              </a:rPr>
              <a:t> </a:t>
            </a:r>
            <a:r>
              <a:rPr lang="sv-SE" sz="2000" dirty="0" smtClean="0">
                <a:latin typeface="Book Antiqua" panose="02040602050305030304" pitchFamily="18" charset="0"/>
              </a:rPr>
              <a:t>  Alkoholhalt 13%</a:t>
            </a:r>
          </a:p>
          <a:p>
            <a:pPr marL="0" indent="0">
              <a:buNone/>
            </a:pPr>
            <a:r>
              <a:rPr lang="sv-SE" sz="2000" dirty="0">
                <a:latin typeface="Book Antiqua" panose="02040602050305030304" pitchFamily="18" charset="0"/>
              </a:rPr>
              <a:t> </a:t>
            </a:r>
            <a:r>
              <a:rPr lang="sv-SE" sz="2000" dirty="0" smtClean="0">
                <a:latin typeface="Book Antiqua" panose="02040602050305030304" pitchFamily="18" charset="0"/>
              </a:rPr>
              <a:t>  Socker 4.0 g/l</a:t>
            </a:r>
          </a:p>
          <a:p>
            <a:pPr marL="0" indent="0">
              <a:buNone/>
            </a:pPr>
            <a:r>
              <a:rPr lang="sv-SE" sz="2000" dirty="0">
                <a:latin typeface="Book Antiqua" panose="02040602050305030304" pitchFamily="18" charset="0"/>
              </a:rPr>
              <a:t> </a:t>
            </a:r>
            <a:r>
              <a:rPr lang="sv-SE" sz="2000" dirty="0" smtClean="0">
                <a:latin typeface="Book Antiqua" panose="02040602050305030304" pitchFamily="18" charset="0"/>
              </a:rPr>
              <a:t>  Syror 7.7 g/l</a:t>
            </a:r>
          </a:p>
          <a:p>
            <a:pPr marL="0" indent="0">
              <a:buNone/>
            </a:pPr>
            <a:r>
              <a:rPr lang="sv-SE" sz="2000" dirty="0">
                <a:latin typeface="Book Antiqua" panose="02040602050305030304" pitchFamily="18" charset="0"/>
              </a:rPr>
              <a:t> </a:t>
            </a:r>
            <a:r>
              <a:rPr lang="sv-SE" sz="2000" dirty="0" smtClean="0">
                <a:latin typeface="Book Antiqua" panose="02040602050305030304" pitchFamily="18" charset="0"/>
              </a:rPr>
              <a:t>  Har aromer av lime, ananas, svarta vinbär, lätt kryddig.</a:t>
            </a:r>
          </a:p>
          <a:p>
            <a:pPr marL="0" indent="0">
              <a:buNone/>
            </a:pPr>
            <a:r>
              <a:rPr lang="sv-SE" sz="2000" dirty="0" smtClean="0">
                <a:latin typeface="Book Antiqua" panose="02040602050305030304" pitchFamily="18" charset="0"/>
              </a:rPr>
              <a:t>   Passar till: Lätta förrätter (</a:t>
            </a:r>
            <a:r>
              <a:rPr lang="sv-SE" sz="2000" dirty="0" err="1" smtClean="0">
                <a:latin typeface="Book Antiqua" panose="02040602050305030304" pitchFamily="18" charset="0"/>
              </a:rPr>
              <a:t>antipasto</a:t>
            </a:r>
            <a:r>
              <a:rPr lang="sv-SE" sz="2000" dirty="0" smtClean="0">
                <a:latin typeface="Book Antiqua" panose="02040602050305030304" pitchFamily="18" charset="0"/>
              </a:rPr>
              <a:t>, tapas), pasta, fisk. </a:t>
            </a:r>
            <a:endParaRPr lang="sv-FI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683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7910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287742"/>
            <a:ext cx="10515600" cy="4682752"/>
          </a:xfrm>
        </p:spPr>
        <p:txBody>
          <a:bodyPr/>
          <a:lstStyle/>
          <a:p>
            <a:r>
              <a:rPr lang="sv-SE" dirty="0" smtClean="0"/>
              <a:t>Barons de Rothschild </a:t>
            </a:r>
            <a:r>
              <a:rPr lang="sv-SE" dirty="0" err="1" smtClean="0"/>
              <a:t>Légende</a:t>
            </a:r>
            <a:r>
              <a:rPr lang="sv-SE" dirty="0" smtClean="0"/>
              <a:t> </a:t>
            </a:r>
            <a:r>
              <a:rPr lang="sv-SE" dirty="0" err="1" smtClean="0"/>
              <a:t>Medoc</a:t>
            </a:r>
            <a:r>
              <a:rPr lang="sv-SE" dirty="0" smtClean="0"/>
              <a:t> (</a:t>
            </a:r>
            <a:r>
              <a:rPr lang="sv-SE" dirty="0" err="1"/>
              <a:t>L</a:t>
            </a:r>
            <a:r>
              <a:rPr lang="sv-SE" dirty="0" err="1" smtClean="0"/>
              <a:t>afite</a:t>
            </a:r>
            <a:r>
              <a:rPr lang="sv-SE" dirty="0" smtClean="0"/>
              <a:t>) 2016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60% Cabernet Sauvignon, 40% Merlot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Alkoholhalt 13.5%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Syror 5.0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Medelfyllig. Aromer av läder, stall, ek och örter.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Passar till: Rustika kötträtter hårda ostar.</a:t>
            </a:r>
          </a:p>
        </p:txBody>
      </p:sp>
    </p:spTree>
    <p:extLst>
      <p:ext uri="{BB962C8B-B14F-4D97-AF65-F5344CB8AC3E}">
        <p14:creationId xmlns:p14="http://schemas.microsoft.com/office/powerpoint/2010/main" val="157563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440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75764"/>
            <a:ext cx="10515600" cy="5446059"/>
          </a:xfrm>
        </p:spPr>
        <p:txBody>
          <a:bodyPr/>
          <a:lstStyle/>
          <a:p>
            <a:r>
              <a:rPr lang="sv-SE" dirty="0" smtClean="0"/>
              <a:t>Chateau </a:t>
            </a:r>
            <a:r>
              <a:rPr lang="sv-SE" dirty="0" err="1" smtClean="0"/>
              <a:t>Ste</a:t>
            </a:r>
            <a:r>
              <a:rPr lang="sv-SE" dirty="0" smtClean="0"/>
              <a:t> Michelle Cabernet Sauvignon 50th </a:t>
            </a:r>
            <a:r>
              <a:rPr lang="sv-SE" dirty="0" err="1" smtClean="0"/>
              <a:t>Anniversary</a:t>
            </a:r>
            <a:r>
              <a:rPr lang="sv-SE" dirty="0" smtClean="0"/>
              <a:t> Edition 2015, Columbia River </a:t>
            </a:r>
            <a:r>
              <a:rPr lang="sv-SE" dirty="0" err="1" smtClean="0"/>
              <a:t>Valley</a:t>
            </a:r>
            <a:r>
              <a:rPr lang="sv-SE" dirty="0" smtClean="0"/>
              <a:t>, State Washington.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87% Cabernet Sauvignon, 5% Merlot, 5% </a:t>
            </a:r>
            <a:r>
              <a:rPr lang="sv-SE" dirty="0" err="1" smtClean="0"/>
              <a:t>Syrah</a:t>
            </a:r>
            <a:r>
              <a:rPr lang="sv-SE" dirty="0" smtClean="0"/>
              <a:t>, 1% Petit </a:t>
            </a:r>
            <a:r>
              <a:rPr lang="sv-SE" dirty="0" err="1" smtClean="0"/>
              <a:t>Verdot</a:t>
            </a:r>
            <a:r>
              <a:rPr lang="sv-SE" dirty="0" smtClean="0"/>
              <a:t>, 1%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</a:t>
            </a:r>
            <a:r>
              <a:rPr lang="sv-SE" dirty="0" err="1" smtClean="0"/>
              <a:t>Malbec</a:t>
            </a:r>
            <a:r>
              <a:rPr lang="sv-SE" dirty="0" smtClean="0"/>
              <a:t>, 1% Cabernet Franc.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Alkoholhalt 13.5%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Socker 3.0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Syror 5.6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Robust, fylligt, </a:t>
            </a:r>
            <a:r>
              <a:rPr lang="sv-SE" dirty="0" err="1" smtClean="0"/>
              <a:t>ekigt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Passar till: Vilt, kraftiga kötträtter, hårda kraftiga ostar såsom </a:t>
            </a:r>
            <a:r>
              <a:rPr lang="sv-SE" dirty="0" err="1" smtClean="0"/>
              <a:t>gruyére</a:t>
            </a:r>
            <a:r>
              <a:rPr lang="sv-SE" dirty="0" smtClean="0"/>
              <a:t>,</a:t>
            </a:r>
          </a:p>
          <a:p>
            <a:pPr marL="0" indent="0">
              <a:buNone/>
            </a:pPr>
            <a:r>
              <a:rPr lang="sv-SE" dirty="0" smtClean="0"/>
              <a:t>   </a:t>
            </a:r>
            <a:r>
              <a:rPr lang="sv-SE" dirty="0" err="1" smtClean="0"/>
              <a:t>manchego</a:t>
            </a:r>
            <a:r>
              <a:rPr lang="sv-SE" dirty="0" smtClean="0"/>
              <a:t> m.m. 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1119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5863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820272"/>
            <a:ext cx="10515600" cy="5316350"/>
          </a:xfrm>
        </p:spPr>
        <p:txBody>
          <a:bodyPr/>
          <a:lstStyle/>
          <a:p>
            <a:r>
              <a:rPr lang="sv-SE" dirty="0" err="1" smtClean="0"/>
              <a:t>Ruca</a:t>
            </a:r>
            <a:r>
              <a:rPr lang="sv-SE" dirty="0" smtClean="0"/>
              <a:t> Malen </a:t>
            </a:r>
            <a:r>
              <a:rPr lang="sv-SE" dirty="0" err="1" smtClean="0"/>
              <a:t>Kinien</a:t>
            </a:r>
            <a:r>
              <a:rPr lang="sv-SE" dirty="0" smtClean="0"/>
              <a:t> Cabernet Sauvignon 2012, Mendoza, Argentina.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100% Cabernet Sauvignon.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Alkoholhalt 14%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Socker 2.0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Syror 5.6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Mycket fyllig, tanninrik, </a:t>
            </a:r>
            <a:r>
              <a:rPr lang="sv-SE" dirty="0" err="1" smtClean="0"/>
              <a:t>ekig</a:t>
            </a:r>
            <a:r>
              <a:rPr lang="sv-SE" dirty="0" smtClean="0"/>
              <a:t>. Aromer av svarta vinbär, mörka körsbär,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läder, stall. Lätt cedersmak.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Passar till: Rustika kötträtter som t.ex. </a:t>
            </a:r>
            <a:r>
              <a:rPr lang="sv-SE" dirty="0" err="1" smtClean="0"/>
              <a:t>entrecóte</a:t>
            </a:r>
            <a:r>
              <a:rPr lang="sv-SE" dirty="0" smtClean="0"/>
              <a:t>, renfilé samt hårda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ostar som parmesan och </a:t>
            </a:r>
            <a:r>
              <a:rPr lang="sv-SE" dirty="0" err="1" smtClean="0"/>
              <a:t>manchego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540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440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/>
          <a:lstStyle/>
          <a:p>
            <a:r>
              <a:rPr lang="sv-SE" dirty="0" err="1" smtClean="0"/>
              <a:t>Fairview</a:t>
            </a:r>
            <a:r>
              <a:rPr lang="sv-SE" dirty="0" smtClean="0"/>
              <a:t> Cabernet Sauvignon 2017, </a:t>
            </a:r>
            <a:r>
              <a:rPr lang="sv-SE" dirty="0" err="1" smtClean="0"/>
              <a:t>Stellenbosch</a:t>
            </a:r>
            <a:r>
              <a:rPr lang="sv-SE" dirty="0" smtClean="0"/>
              <a:t>, Sydafrika.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100% Cabernet Sauvignon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</a:t>
            </a:r>
            <a:r>
              <a:rPr lang="sv-SE" dirty="0" err="1" smtClean="0"/>
              <a:t>Alkohohalt</a:t>
            </a:r>
            <a:r>
              <a:rPr lang="sv-SE" dirty="0" smtClean="0"/>
              <a:t> 14%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Socker 3.0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Syror 5.7 g/l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Fyllig, tanninrik, aromer av björnbär, mörka körsbär, svarta vinbär,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</a:t>
            </a:r>
            <a:r>
              <a:rPr lang="sv-SE" dirty="0" err="1" smtClean="0"/>
              <a:t>ekig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Passar till: </a:t>
            </a:r>
            <a:r>
              <a:rPr lang="sv-SE" dirty="0"/>
              <a:t>K</a:t>
            </a:r>
            <a:r>
              <a:rPr lang="sv-SE" dirty="0" smtClean="0"/>
              <a:t>raftiga kötträtter, länge lagrade ostar.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175193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673</Words>
  <Application>Microsoft Office PowerPoint</Application>
  <PresentationFormat>Bredbild</PresentationFormat>
  <Paragraphs>62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Calibri Light</vt:lpstr>
      <vt:lpstr>Office-tema</vt:lpstr>
      <vt:lpstr> CABERNET SAUVIGNON VINER FRÅN HELA VÄRLDEN</vt:lpstr>
      <vt:lpstr>CABERNET SAUVIGNON DRUVAN</vt:lpstr>
      <vt:lpstr>HISTORIA</vt:lpstr>
      <vt:lpstr>Egenskaper</vt:lpstr>
      <vt:lpstr>TASTINGVINERNA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CABERNET SAUVIGNONVINER FRÅN HELA VÄRLDEN</dc:title>
  <dc:creator>Kristian Stenius</dc:creator>
  <cp:lastModifiedBy>Kristian Stenius</cp:lastModifiedBy>
  <cp:revision>24</cp:revision>
  <dcterms:created xsi:type="dcterms:W3CDTF">2020-10-20T10:35:07Z</dcterms:created>
  <dcterms:modified xsi:type="dcterms:W3CDTF">2020-10-22T13:28:40Z</dcterms:modified>
</cp:coreProperties>
</file>