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notesSlides/notesSlide3.xml" ContentType="application/vnd.openxmlformats-officedocument.presentationml.notesSlide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notesSlides/notesSlide4.xml" ContentType="application/vnd.openxmlformats-officedocument.presentationml.notesSlide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notesSlides/notesSlide7.xml" ContentType="application/vnd.openxmlformats-officedocument.presentationml.notesSlide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8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notesSlides/notesSlide9.xml" ContentType="application/vnd.openxmlformats-officedocument.presentationml.notesSlide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notesSlides/notesSlide10.xml" ContentType="application/vnd.openxmlformats-officedocument.presentationml.notesSlide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notesSlides/notesSlide11.xml" ContentType="application/vnd.openxmlformats-officedocument.presentationml.notesSlid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320" r:id="rId2"/>
    <p:sldId id="371" r:id="rId3"/>
    <p:sldId id="338" r:id="rId4"/>
    <p:sldId id="373" r:id="rId5"/>
    <p:sldId id="333" r:id="rId6"/>
    <p:sldId id="375" r:id="rId7"/>
    <p:sldId id="363" r:id="rId8"/>
    <p:sldId id="364" r:id="rId9"/>
    <p:sldId id="365" r:id="rId10"/>
    <p:sldId id="366" r:id="rId11"/>
    <p:sldId id="367" r:id="rId12"/>
    <p:sldId id="368" r:id="rId13"/>
    <p:sldId id="369" r:id="rId14"/>
  </p:sldIdLst>
  <p:sldSz cx="9144000" cy="6858000" type="screen4x3"/>
  <p:notesSz cx="6797675" cy="9926638"/>
  <p:custDataLst>
    <p:tags r:id="rId17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EYInterstate Light" pitchFamily="2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Tuija Hämäläinen" initials="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F1F1F1"/>
    <a:srgbClr val="FAE600"/>
    <a:srgbClr val="B4B4B4"/>
    <a:srgbClr val="FFD200"/>
    <a:srgbClr val="000000"/>
    <a:srgbClr val="646464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4347" autoAdjust="0"/>
    <p:restoredTop sz="90506" autoAdjust="0"/>
  </p:normalViewPr>
  <p:slideViewPr>
    <p:cSldViewPr>
      <p:cViewPr varScale="1">
        <p:scale>
          <a:sx n="67" d="100"/>
          <a:sy n="67" d="100"/>
        </p:scale>
        <p:origin x="924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6" d="100"/>
          <a:sy n="76" d="100"/>
        </p:scale>
        <p:origin x="-2208" y="-102"/>
      </p:cViewPr>
      <p:guideLst>
        <p:guide orient="horz" pos="3126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commentAuthors" Target="commentAuthors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gs" Target="tags/tag1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52" name="Rectangle 20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2379663" y="9637713"/>
            <a:ext cx="2519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fi-FI"/>
              <a:t>Proposal to [Client]</a:t>
            </a:r>
          </a:p>
        </p:txBody>
      </p:sp>
      <p:sp>
        <p:nvSpPr>
          <p:cNvPr id="69651" name="Rectangle 19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2400" y="9637713"/>
            <a:ext cx="128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fld id="{4F272D4B-9EBD-4A9A-8245-212570E0A411}" type="datetime1">
              <a:rPr lang="en-GB" smtClean="0"/>
              <a:t>24/01/2020</a:t>
            </a:fld>
            <a:endParaRPr lang="fi-FI"/>
          </a:p>
        </p:txBody>
      </p:sp>
      <p:sp>
        <p:nvSpPr>
          <p:cNvPr id="69653" name="Rectangle 21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1568450" y="9637713"/>
            <a:ext cx="6619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fi-FI"/>
              <a:t>Page </a:t>
            </a:r>
            <a:fld id="{7C499B13-61ED-4F59-B4D2-E902D1B50398}" type="slidenum">
              <a:rPr lang="fi-FI"/>
              <a:pPr/>
              <a:t>‹#›</a:t>
            </a:fld>
            <a:endParaRPr lang="fi-FI"/>
          </a:p>
        </p:txBody>
      </p:sp>
      <p:grpSp>
        <p:nvGrpSpPr>
          <p:cNvPr id="69697" name="Group 65"/>
          <p:cNvGrpSpPr>
            <a:grpSpLocks/>
          </p:cNvGrpSpPr>
          <p:nvPr/>
        </p:nvGrpSpPr>
        <p:grpSpPr bwMode="auto">
          <a:xfrm>
            <a:off x="5240338" y="9478963"/>
            <a:ext cx="1431925" cy="322262"/>
            <a:chOff x="3301" y="5971"/>
            <a:chExt cx="902" cy="203"/>
          </a:xfrm>
        </p:grpSpPr>
        <p:sp>
          <p:nvSpPr>
            <p:cNvPr id="69657" name="Freeform 25"/>
            <p:cNvSpPr>
              <a:spLocks noChangeAspect="1"/>
            </p:cNvSpPr>
            <p:nvPr/>
          </p:nvSpPr>
          <p:spPr bwMode="black">
            <a:xfrm>
              <a:off x="3359" y="5971"/>
              <a:ext cx="30" cy="69"/>
            </a:xfrm>
            <a:custGeom>
              <a:avLst/>
              <a:gdLst>
                <a:gd name="T0" fmla="*/ 158 w 158"/>
                <a:gd name="T1" fmla="*/ 0 h 359"/>
                <a:gd name="T2" fmla="*/ 87 w 158"/>
                <a:gd name="T3" fmla="*/ 359 h 359"/>
                <a:gd name="T4" fmla="*/ 0 w 158"/>
                <a:gd name="T5" fmla="*/ 359 h 359"/>
                <a:gd name="T6" fmla="*/ 68 w 158"/>
                <a:gd name="T7" fmla="*/ 0 h 359"/>
                <a:gd name="T8" fmla="*/ 158 w 158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59">
                  <a:moveTo>
                    <a:pt x="158" y="0"/>
                  </a:moveTo>
                  <a:lnTo>
                    <a:pt x="87" y="359"/>
                  </a:lnTo>
                  <a:lnTo>
                    <a:pt x="0" y="359"/>
                  </a:lnTo>
                  <a:lnTo>
                    <a:pt x="6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58" name="Freeform 26"/>
            <p:cNvSpPr>
              <a:spLocks noChangeAspect="1"/>
            </p:cNvSpPr>
            <p:nvPr/>
          </p:nvSpPr>
          <p:spPr bwMode="black">
            <a:xfrm>
              <a:off x="3316" y="5971"/>
              <a:ext cx="48" cy="17"/>
            </a:xfrm>
            <a:custGeom>
              <a:avLst/>
              <a:gdLst>
                <a:gd name="T0" fmla="*/ 248 w 248"/>
                <a:gd name="T1" fmla="*/ 0 h 88"/>
                <a:gd name="T2" fmla="*/ 229 w 248"/>
                <a:gd name="T3" fmla="*/ 88 h 88"/>
                <a:gd name="T4" fmla="*/ 0 w 248"/>
                <a:gd name="T5" fmla="*/ 88 h 88"/>
                <a:gd name="T6" fmla="*/ 18 w 248"/>
                <a:gd name="T7" fmla="*/ 0 h 88"/>
                <a:gd name="T8" fmla="*/ 248 w 248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8">
                  <a:moveTo>
                    <a:pt x="248" y="0"/>
                  </a:moveTo>
                  <a:lnTo>
                    <a:pt x="229" y="88"/>
                  </a:lnTo>
                  <a:lnTo>
                    <a:pt x="0" y="88"/>
                  </a:lnTo>
                  <a:lnTo>
                    <a:pt x="1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59" name="Freeform 27"/>
            <p:cNvSpPr>
              <a:spLocks noChangeAspect="1"/>
            </p:cNvSpPr>
            <p:nvPr/>
          </p:nvSpPr>
          <p:spPr bwMode="black">
            <a:xfrm>
              <a:off x="3301" y="5971"/>
              <a:ext cx="114" cy="95"/>
            </a:xfrm>
            <a:custGeom>
              <a:avLst/>
              <a:gdLst>
                <a:gd name="T0" fmla="*/ 590 w 590"/>
                <a:gd name="T1" fmla="*/ 0 h 492"/>
                <a:gd name="T2" fmla="*/ 493 w 590"/>
                <a:gd name="T3" fmla="*/ 492 h 492"/>
                <a:gd name="T4" fmla="*/ 0 w 590"/>
                <a:gd name="T5" fmla="*/ 492 h 492"/>
                <a:gd name="T6" fmla="*/ 16 w 590"/>
                <a:gd name="T7" fmla="*/ 404 h 492"/>
                <a:gd name="T8" fmla="*/ 425 w 590"/>
                <a:gd name="T9" fmla="*/ 404 h 492"/>
                <a:gd name="T10" fmla="*/ 505 w 590"/>
                <a:gd name="T11" fmla="*/ 0 h 492"/>
                <a:gd name="T12" fmla="*/ 590 w 590"/>
                <a:gd name="T13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492">
                  <a:moveTo>
                    <a:pt x="590" y="0"/>
                  </a:moveTo>
                  <a:lnTo>
                    <a:pt x="493" y="492"/>
                  </a:lnTo>
                  <a:lnTo>
                    <a:pt x="0" y="492"/>
                  </a:lnTo>
                  <a:lnTo>
                    <a:pt x="16" y="404"/>
                  </a:lnTo>
                  <a:lnTo>
                    <a:pt x="425" y="404"/>
                  </a:lnTo>
                  <a:lnTo>
                    <a:pt x="505" y="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0" name="Freeform 28"/>
            <p:cNvSpPr>
              <a:spLocks noChangeAspect="1"/>
            </p:cNvSpPr>
            <p:nvPr/>
          </p:nvSpPr>
          <p:spPr bwMode="black">
            <a:xfrm>
              <a:off x="3311" y="5997"/>
              <a:ext cx="48" cy="17"/>
            </a:xfrm>
            <a:custGeom>
              <a:avLst/>
              <a:gdLst>
                <a:gd name="T0" fmla="*/ 248 w 248"/>
                <a:gd name="T1" fmla="*/ 0 h 90"/>
                <a:gd name="T2" fmla="*/ 229 w 248"/>
                <a:gd name="T3" fmla="*/ 90 h 90"/>
                <a:gd name="T4" fmla="*/ 0 w 248"/>
                <a:gd name="T5" fmla="*/ 90 h 90"/>
                <a:gd name="T6" fmla="*/ 16 w 248"/>
                <a:gd name="T7" fmla="*/ 0 h 90"/>
                <a:gd name="T8" fmla="*/ 248 w 248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90">
                  <a:moveTo>
                    <a:pt x="248" y="0"/>
                  </a:moveTo>
                  <a:lnTo>
                    <a:pt x="229" y="90"/>
                  </a:lnTo>
                  <a:lnTo>
                    <a:pt x="0" y="90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1" name="Freeform 29"/>
            <p:cNvSpPr>
              <a:spLocks noChangeAspect="1"/>
            </p:cNvSpPr>
            <p:nvPr/>
          </p:nvSpPr>
          <p:spPr bwMode="black">
            <a:xfrm>
              <a:off x="3306" y="6023"/>
              <a:ext cx="48" cy="17"/>
            </a:xfrm>
            <a:custGeom>
              <a:avLst/>
              <a:gdLst>
                <a:gd name="T0" fmla="*/ 248 w 248"/>
                <a:gd name="T1" fmla="*/ 0 h 89"/>
                <a:gd name="T2" fmla="*/ 229 w 248"/>
                <a:gd name="T3" fmla="*/ 89 h 89"/>
                <a:gd name="T4" fmla="*/ 0 w 248"/>
                <a:gd name="T5" fmla="*/ 89 h 89"/>
                <a:gd name="T6" fmla="*/ 16 w 248"/>
                <a:gd name="T7" fmla="*/ 0 h 89"/>
                <a:gd name="T8" fmla="*/ 248 w 24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9">
                  <a:moveTo>
                    <a:pt x="248" y="0"/>
                  </a:moveTo>
                  <a:lnTo>
                    <a:pt x="229" y="89"/>
                  </a:lnTo>
                  <a:lnTo>
                    <a:pt x="0" y="89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2" name="Freeform 30"/>
            <p:cNvSpPr>
              <a:spLocks noChangeAspect="1"/>
            </p:cNvSpPr>
            <p:nvPr/>
          </p:nvSpPr>
          <p:spPr bwMode="black">
            <a:xfrm>
              <a:off x="4130" y="5994"/>
              <a:ext cx="73" cy="74"/>
            </a:xfrm>
            <a:custGeom>
              <a:avLst/>
              <a:gdLst>
                <a:gd name="T0" fmla="*/ 108 w 161"/>
                <a:gd name="T1" fmla="*/ 0 h 162"/>
                <a:gd name="T2" fmla="*/ 33 w 161"/>
                <a:gd name="T3" fmla="*/ 28 h 162"/>
                <a:gd name="T4" fmla="*/ 0 w 161"/>
                <a:gd name="T5" fmla="*/ 101 h 162"/>
                <a:gd name="T6" fmla="*/ 24 w 161"/>
                <a:gd name="T7" fmla="*/ 147 h 162"/>
                <a:gd name="T8" fmla="*/ 75 w 161"/>
                <a:gd name="T9" fmla="*/ 162 h 162"/>
                <a:gd name="T10" fmla="*/ 137 w 161"/>
                <a:gd name="T11" fmla="*/ 150 h 162"/>
                <a:gd name="T12" fmla="*/ 149 w 161"/>
                <a:gd name="T13" fmla="*/ 90 h 162"/>
                <a:gd name="T14" fmla="*/ 134 w 161"/>
                <a:gd name="T15" fmla="*/ 91 h 162"/>
                <a:gd name="T16" fmla="*/ 117 w 161"/>
                <a:gd name="T17" fmla="*/ 89 h 162"/>
                <a:gd name="T18" fmla="*/ 107 w 161"/>
                <a:gd name="T19" fmla="*/ 140 h 162"/>
                <a:gd name="T20" fmla="*/ 75 w 161"/>
                <a:gd name="T21" fmla="*/ 148 h 162"/>
                <a:gd name="T22" fmla="*/ 46 w 161"/>
                <a:gd name="T23" fmla="*/ 135 h 162"/>
                <a:gd name="T24" fmla="*/ 37 w 161"/>
                <a:gd name="T25" fmla="*/ 104 h 162"/>
                <a:gd name="T26" fmla="*/ 55 w 161"/>
                <a:gd name="T27" fmla="*/ 43 h 162"/>
                <a:gd name="T28" fmla="*/ 108 w 161"/>
                <a:gd name="T29" fmla="*/ 13 h 162"/>
                <a:gd name="T30" fmla="*/ 131 w 161"/>
                <a:gd name="T31" fmla="*/ 19 h 162"/>
                <a:gd name="T32" fmla="*/ 148 w 161"/>
                <a:gd name="T33" fmla="*/ 36 h 162"/>
                <a:gd name="T34" fmla="*/ 151 w 161"/>
                <a:gd name="T35" fmla="*/ 36 h 162"/>
                <a:gd name="T36" fmla="*/ 161 w 161"/>
                <a:gd name="T37" fmla="*/ 14 h 162"/>
                <a:gd name="T38" fmla="*/ 108 w 161"/>
                <a:gd name="T3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162">
                  <a:moveTo>
                    <a:pt x="108" y="0"/>
                  </a:moveTo>
                  <a:cubicBezTo>
                    <a:pt x="79" y="0"/>
                    <a:pt x="53" y="9"/>
                    <a:pt x="33" y="28"/>
                  </a:cubicBezTo>
                  <a:cubicBezTo>
                    <a:pt x="11" y="47"/>
                    <a:pt x="0" y="71"/>
                    <a:pt x="0" y="101"/>
                  </a:cubicBezTo>
                  <a:cubicBezTo>
                    <a:pt x="0" y="120"/>
                    <a:pt x="8" y="136"/>
                    <a:pt x="24" y="147"/>
                  </a:cubicBezTo>
                  <a:cubicBezTo>
                    <a:pt x="38" y="157"/>
                    <a:pt x="55" y="162"/>
                    <a:pt x="75" y="162"/>
                  </a:cubicBezTo>
                  <a:cubicBezTo>
                    <a:pt x="92" y="162"/>
                    <a:pt x="113" y="158"/>
                    <a:pt x="137" y="15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4" y="91"/>
                    <a:pt x="139" y="91"/>
                    <a:pt x="134" y="91"/>
                  </a:cubicBezTo>
                  <a:cubicBezTo>
                    <a:pt x="128" y="91"/>
                    <a:pt x="122" y="90"/>
                    <a:pt x="117" y="8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3" y="145"/>
                    <a:pt x="93" y="148"/>
                    <a:pt x="75" y="148"/>
                  </a:cubicBezTo>
                  <a:cubicBezTo>
                    <a:pt x="63" y="148"/>
                    <a:pt x="53" y="143"/>
                    <a:pt x="46" y="135"/>
                  </a:cubicBezTo>
                  <a:cubicBezTo>
                    <a:pt x="40" y="127"/>
                    <a:pt x="37" y="117"/>
                    <a:pt x="37" y="104"/>
                  </a:cubicBezTo>
                  <a:cubicBezTo>
                    <a:pt x="37" y="81"/>
                    <a:pt x="43" y="61"/>
                    <a:pt x="55" y="43"/>
                  </a:cubicBezTo>
                  <a:cubicBezTo>
                    <a:pt x="69" y="23"/>
                    <a:pt x="86" y="13"/>
                    <a:pt x="108" y="13"/>
                  </a:cubicBezTo>
                  <a:cubicBezTo>
                    <a:pt x="116" y="13"/>
                    <a:pt x="123" y="15"/>
                    <a:pt x="131" y="19"/>
                  </a:cubicBezTo>
                  <a:cubicBezTo>
                    <a:pt x="140" y="24"/>
                    <a:pt x="146" y="29"/>
                    <a:pt x="148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48" y="5"/>
                    <a:pt x="131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3" name="Freeform 31"/>
            <p:cNvSpPr>
              <a:spLocks noChangeAspect="1"/>
            </p:cNvSpPr>
            <p:nvPr/>
          </p:nvSpPr>
          <p:spPr bwMode="black">
            <a:xfrm>
              <a:off x="4052" y="5996"/>
              <a:ext cx="75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8 w 166"/>
                <a:gd name="T5" fmla="*/ 104 h 154"/>
                <a:gd name="T6" fmla="*/ 52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8 w 166"/>
                <a:gd name="T13" fmla="*/ 154 h 154"/>
                <a:gd name="T14" fmla="*/ 40 w 166"/>
                <a:gd name="T15" fmla="*/ 44 h 154"/>
                <a:gd name="T16" fmla="*/ 119 w 166"/>
                <a:gd name="T17" fmla="*/ 154 h 154"/>
                <a:gd name="T18" fmla="*/ 136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7" y="1"/>
                    <a:pt x="154" y="0"/>
                    <a:pt x="149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2" y="0"/>
                    <a:pt x="159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4" name="Freeform 32"/>
            <p:cNvSpPr>
              <a:spLocks noChangeAspect="1"/>
            </p:cNvSpPr>
            <p:nvPr/>
          </p:nvSpPr>
          <p:spPr bwMode="black">
            <a:xfrm>
              <a:off x="3983" y="5996"/>
              <a:ext cx="70" cy="72"/>
            </a:xfrm>
            <a:custGeom>
              <a:avLst/>
              <a:gdLst>
                <a:gd name="T0" fmla="*/ 146 w 155"/>
                <a:gd name="T1" fmla="*/ 2 h 158"/>
                <a:gd name="T2" fmla="*/ 137 w 155"/>
                <a:gd name="T3" fmla="*/ 0 h 158"/>
                <a:gd name="T4" fmla="*/ 117 w 155"/>
                <a:gd name="T5" fmla="*/ 101 h 158"/>
                <a:gd name="T6" fmla="*/ 99 w 155"/>
                <a:gd name="T7" fmla="*/ 132 h 158"/>
                <a:gd name="T8" fmla="*/ 67 w 155"/>
                <a:gd name="T9" fmla="*/ 144 h 158"/>
                <a:gd name="T10" fmla="*/ 42 w 155"/>
                <a:gd name="T11" fmla="*/ 135 h 158"/>
                <a:gd name="T12" fmla="*/ 33 w 155"/>
                <a:gd name="T13" fmla="*/ 111 h 158"/>
                <a:gd name="T14" fmla="*/ 33 w 155"/>
                <a:gd name="T15" fmla="*/ 102 h 158"/>
                <a:gd name="T16" fmla="*/ 53 w 155"/>
                <a:gd name="T17" fmla="*/ 1 h 158"/>
                <a:gd name="T18" fmla="*/ 40 w 155"/>
                <a:gd name="T19" fmla="*/ 2 h 158"/>
                <a:gd name="T20" fmla="*/ 20 w 155"/>
                <a:gd name="T21" fmla="*/ 1 h 158"/>
                <a:gd name="T22" fmla="*/ 1 w 155"/>
                <a:gd name="T23" fmla="*/ 102 h 158"/>
                <a:gd name="T24" fmla="*/ 0 w 155"/>
                <a:gd name="T25" fmla="*/ 114 h 158"/>
                <a:gd name="T26" fmla="*/ 19 w 155"/>
                <a:gd name="T27" fmla="*/ 149 h 158"/>
                <a:gd name="T28" fmla="*/ 59 w 155"/>
                <a:gd name="T29" fmla="*/ 158 h 158"/>
                <a:gd name="T30" fmla="*/ 108 w 155"/>
                <a:gd name="T31" fmla="*/ 143 h 158"/>
                <a:gd name="T32" fmla="*/ 134 w 155"/>
                <a:gd name="T33" fmla="*/ 101 h 158"/>
                <a:gd name="T34" fmla="*/ 155 w 155"/>
                <a:gd name="T35" fmla="*/ 0 h 158"/>
                <a:gd name="T36" fmla="*/ 146 w 155"/>
                <a:gd name="T37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8">
                  <a:moveTo>
                    <a:pt x="146" y="2"/>
                  </a:moveTo>
                  <a:cubicBezTo>
                    <a:pt x="143" y="2"/>
                    <a:pt x="140" y="1"/>
                    <a:pt x="137" y="0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4" y="113"/>
                    <a:pt x="109" y="123"/>
                    <a:pt x="99" y="132"/>
                  </a:cubicBezTo>
                  <a:cubicBezTo>
                    <a:pt x="90" y="140"/>
                    <a:pt x="79" y="144"/>
                    <a:pt x="67" y="144"/>
                  </a:cubicBezTo>
                  <a:cubicBezTo>
                    <a:pt x="57" y="144"/>
                    <a:pt x="48" y="141"/>
                    <a:pt x="42" y="135"/>
                  </a:cubicBezTo>
                  <a:cubicBezTo>
                    <a:pt x="36" y="129"/>
                    <a:pt x="33" y="121"/>
                    <a:pt x="33" y="111"/>
                  </a:cubicBezTo>
                  <a:cubicBezTo>
                    <a:pt x="33" y="107"/>
                    <a:pt x="33" y="105"/>
                    <a:pt x="33" y="10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1" y="2"/>
                    <a:pt x="46" y="2"/>
                    <a:pt x="40" y="2"/>
                  </a:cubicBezTo>
                  <a:cubicBezTo>
                    <a:pt x="30" y="2"/>
                    <a:pt x="23" y="2"/>
                    <a:pt x="20" y="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0" y="106"/>
                    <a:pt x="0" y="110"/>
                    <a:pt x="0" y="114"/>
                  </a:cubicBezTo>
                  <a:cubicBezTo>
                    <a:pt x="0" y="130"/>
                    <a:pt x="6" y="141"/>
                    <a:pt x="19" y="149"/>
                  </a:cubicBezTo>
                  <a:cubicBezTo>
                    <a:pt x="29" y="155"/>
                    <a:pt x="43" y="158"/>
                    <a:pt x="59" y="158"/>
                  </a:cubicBezTo>
                  <a:cubicBezTo>
                    <a:pt x="78" y="158"/>
                    <a:pt x="94" y="153"/>
                    <a:pt x="108" y="143"/>
                  </a:cubicBezTo>
                  <a:cubicBezTo>
                    <a:pt x="121" y="133"/>
                    <a:pt x="130" y="119"/>
                    <a:pt x="134" y="10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2" y="1"/>
                    <a:pt x="149" y="2"/>
                    <a:pt x="14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5" name="Freeform 33"/>
            <p:cNvSpPr>
              <a:spLocks noChangeAspect="1" noEditPoints="1"/>
            </p:cNvSpPr>
            <p:nvPr/>
          </p:nvSpPr>
          <p:spPr bwMode="black">
            <a:xfrm>
              <a:off x="3897" y="5994"/>
              <a:ext cx="80" cy="74"/>
            </a:xfrm>
            <a:custGeom>
              <a:avLst/>
              <a:gdLst>
                <a:gd name="T0" fmla="*/ 121 w 174"/>
                <a:gd name="T1" fmla="*/ 118 h 162"/>
                <a:gd name="T2" fmla="*/ 72 w 174"/>
                <a:gd name="T3" fmla="*/ 150 h 162"/>
                <a:gd name="T4" fmla="*/ 34 w 174"/>
                <a:gd name="T5" fmla="*/ 107 h 162"/>
                <a:gd name="T6" fmla="*/ 52 w 174"/>
                <a:gd name="T7" fmla="*/ 47 h 162"/>
                <a:gd name="T8" fmla="*/ 101 w 174"/>
                <a:gd name="T9" fmla="*/ 14 h 162"/>
                <a:gd name="T10" fmla="*/ 129 w 174"/>
                <a:gd name="T11" fmla="*/ 28 h 162"/>
                <a:gd name="T12" fmla="*/ 138 w 174"/>
                <a:gd name="T13" fmla="*/ 59 h 162"/>
                <a:gd name="T14" fmla="*/ 121 w 174"/>
                <a:gd name="T15" fmla="*/ 118 h 162"/>
                <a:gd name="T16" fmla="*/ 154 w 174"/>
                <a:gd name="T17" fmla="*/ 15 h 162"/>
                <a:gd name="T18" fmla="*/ 104 w 174"/>
                <a:gd name="T19" fmla="*/ 0 h 162"/>
                <a:gd name="T20" fmla="*/ 32 w 174"/>
                <a:gd name="T21" fmla="*/ 28 h 162"/>
                <a:gd name="T22" fmla="*/ 0 w 174"/>
                <a:gd name="T23" fmla="*/ 99 h 162"/>
                <a:gd name="T24" fmla="*/ 19 w 174"/>
                <a:gd name="T25" fmla="*/ 146 h 162"/>
                <a:gd name="T26" fmla="*/ 68 w 174"/>
                <a:gd name="T27" fmla="*/ 162 h 162"/>
                <a:gd name="T28" fmla="*/ 142 w 174"/>
                <a:gd name="T29" fmla="*/ 133 h 162"/>
                <a:gd name="T30" fmla="*/ 174 w 174"/>
                <a:gd name="T31" fmla="*/ 62 h 162"/>
                <a:gd name="T32" fmla="*/ 154 w 174"/>
                <a:gd name="T33" fmla="*/ 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162">
                  <a:moveTo>
                    <a:pt x="121" y="118"/>
                  </a:moveTo>
                  <a:cubicBezTo>
                    <a:pt x="107" y="139"/>
                    <a:pt x="91" y="150"/>
                    <a:pt x="72" y="150"/>
                  </a:cubicBezTo>
                  <a:cubicBezTo>
                    <a:pt x="47" y="150"/>
                    <a:pt x="34" y="135"/>
                    <a:pt x="34" y="107"/>
                  </a:cubicBezTo>
                  <a:cubicBezTo>
                    <a:pt x="34" y="87"/>
                    <a:pt x="40" y="67"/>
                    <a:pt x="52" y="47"/>
                  </a:cubicBezTo>
                  <a:cubicBezTo>
                    <a:pt x="65" y="25"/>
                    <a:pt x="82" y="14"/>
                    <a:pt x="101" y="14"/>
                  </a:cubicBezTo>
                  <a:cubicBezTo>
                    <a:pt x="113" y="14"/>
                    <a:pt x="122" y="19"/>
                    <a:pt x="129" y="28"/>
                  </a:cubicBezTo>
                  <a:cubicBezTo>
                    <a:pt x="135" y="37"/>
                    <a:pt x="138" y="47"/>
                    <a:pt x="138" y="59"/>
                  </a:cubicBezTo>
                  <a:cubicBezTo>
                    <a:pt x="138" y="80"/>
                    <a:pt x="132" y="100"/>
                    <a:pt x="121" y="118"/>
                  </a:cubicBezTo>
                  <a:close/>
                  <a:moveTo>
                    <a:pt x="154" y="15"/>
                  </a:moveTo>
                  <a:cubicBezTo>
                    <a:pt x="141" y="5"/>
                    <a:pt x="125" y="0"/>
                    <a:pt x="104" y="0"/>
                  </a:cubicBezTo>
                  <a:cubicBezTo>
                    <a:pt x="76" y="0"/>
                    <a:pt x="52" y="9"/>
                    <a:pt x="32" y="28"/>
                  </a:cubicBezTo>
                  <a:cubicBezTo>
                    <a:pt x="11" y="47"/>
                    <a:pt x="0" y="71"/>
                    <a:pt x="0" y="99"/>
                  </a:cubicBezTo>
                  <a:cubicBezTo>
                    <a:pt x="0" y="119"/>
                    <a:pt x="6" y="134"/>
                    <a:pt x="19" y="146"/>
                  </a:cubicBezTo>
                  <a:cubicBezTo>
                    <a:pt x="32" y="157"/>
                    <a:pt x="48" y="162"/>
                    <a:pt x="68" y="162"/>
                  </a:cubicBezTo>
                  <a:cubicBezTo>
                    <a:pt x="97" y="162"/>
                    <a:pt x="121" y="152"/>
                    <a:pt x="142" y="133"/>
                  </a:cubicBezTo>
                  <a:cubicBezTo>
                    <a:pt x="163" y="114"/>
                    <a:pt x="174" y="90"/>
                    <a:pt x="174" y="62"/>
                  </a:cubicBezTo>
                  <a:cubicBezTo>
                    <a:pt x="174" y="42"/>
                    <a:pt x="167" y="26"/>
                    <a:pt x="154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6" name="Freeform 34"/>
            <p:cNvSpPr>
              <a:spLocks noChangeAspect="1"/>
            </p:cNvSpPr>
            <p:nvPr/>
          </p:nvSpPr>
          <p:spPr bwMode="black">
            <a:xfrm>
              <a:off x="3842" y="5971"/>
              <a:ext cx="79" cy="95"/>
            </a:xfrm>
            <a:custGeom>
              <a:avLst/>
              <a:gdLst>
                <a:gd name="T0" fmla="*/ 159 w 175"/>
                <a:gd name="T1" fmla="*/ 2 h 208"/>
                <a:gd name="T2" fmla="*/ 146 w 175"/>
                <a:gd name="T3" fmla="*/ 0 h 208"/>
                <a:gd name="T4" fmla="*/ 81 w 175"/>
                <a:gd name="T5" fmla="*/ 94 h 208"/>
                <a:gd name="T6" fmla="*/ 54 w 175"/>
                <a:gd name="T7" fmla="*/ 0 h 208"/>
                <a:gd name="T8" fmla="*/ 30 w 175"/>
                <a:gd name="T9" fmla="*/ 3 h 208"/>
                <a:gd name="T10" fmla="*/ 0 w 175"/>
                <a:gd name="T11" fmla="*/ 0 h 208"/>
                <a:gd name="T12" fmla="*/ 42 w 175"/>
                <a:gd name="T13" fmla="*/ 119 h 208"/>
                <a:gd name="T14" fmla="*/ 25 w 175"/>
                <a:gd name="T15" fmla="*/ 208 h 208"/>
                <a:gd name="T16" fmla="*/ 70 w 175"/>
                <a:gd name="T17" fmla="*/ 208 h 208"/>
                <a:gd name="T18" fmla="*/ 88 w 175"/>
                <a:gd name="T19" fmla="*/ 115 h 208"/>
                <a:gd name="T20" fmla="*/ 175 w 175"/>
                <a:gd name="T21" fmla="*/ 0 h 208"/>
                <a:gd name="T22" fmla="*/ 159 w 175"/>
                <a:gd name="T23" fmla="*/ 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208">
                  <a:moveTo>
                    <a:pt x="159" y="2"/>
                  </a:moveTo>
                  <a:cubicBezTo>
                    <a:pt x="154" y="2"/>
                    <a:pt x="149" y="1"/>
                    <a:pt x="146" y="0"/>
                  </a:cubicBezTo>
                  <a:cubicBezTo>
                    <a:pt x="123" y="35"/>
                    <a:pt x="102" y="67"/>
                    <a:pt x="81" y="94"/>
                  </a:cubicBezTo>
                  <a:cubicBezTo>
                    <a:pt x="72" y="64"/>
                    <a:pt x="63" y="33"/>
                    <a:pt x="54" y="0"/>
                  </a:cubicBezTo>
                  <a:cubicBezTo>
                    <a:pt x="46" y="2"/>
                    <a:pt x="39" y="3"/>
                    <a:pt x="30" y="3"/>
                  </a:cubicBezTo>
                  <a:cubicBezTo>
                    <a:pt x="21" y="3"/>
                    <a:pt x="11" y="2"/>
                    <a:pt x="0" y="0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70" y="208"/>
                    <a:pt x="70" y="208"/>
                    <a:pt x="70" y="20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135" y="52"/>
                    <a:pt x="164" y="14"/>
                    <a:pt x="175" y="0"/>
                  </a:cubicBezTo>
                  <a:cubicBezTo>
                    <a:pt x="169" y="1"/>
                    <a:pt x="164" y="2"/>
                    <a:pt x="15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7" name="Freeform 35"/>
            <p:cNvSpPr>
              <a:spLocks noChangeAspect="1"/>
            </p:cNvSpPr>
            <p:nvPr/>
          </p:nvSpPr>
          <p:spPr bwMode="black">
            <a:xfrm>
              <a:off x="3688" y="5995"/>
              <a:ext cx="54" cy="71"/>
            </a:xfrm>
            <a:custGeom>
              <a:avLst/>
              <a:gdLst>
                <a:gd name="T0" fmla="*/ 3 w 118"/>
                <a:gd name="T1" fmla="*/ 0 h 155"/>
                <a:gd name="T2" fmla="*/ 0 w 118"/>
                <a:gd name="T3" fmla="*/ 19 h 155"/>
                <a:gd name="T4" fmla="*/ 42 w 118"/>
                <a:gd name="T5" fmla="*/ 16 h 155"/>
                <a:gd name="T6" fmla="*/ 15 w 118"/>
                <a:gd name="T7" fmla="*/ 155 h 155"/>
                <a:gd name="T8" fmla="*/ 48 w 118"/>
                <a:gd name="T9" fmla="*/ 155 h 155"/>
                <a:gd name="T10" fmla="*/ 75 w 118"/>
                <a:gd name="T11" fmla="*/ 16 h 155"/>
                <a:gd name="T12" fmla="*/ 115 w 118"/>
                <a:gd name="T13" fmla="*/ 19 h 155"/>
                <a:gd name="T14" fmla="*/ 118 w 118"/>
                <a:gd name="T15" fmla="*/ 0 h 155"/>
                <a:gd name="T16" fmla="*/ 3 w 118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5">
                  <a:moveTo>
                    <a:pt x="3" y="0"/>
                  </a:moveTo>
                  <a:cubicBezTo>
                    <a:pt x="4" y="7"/>
                    <a:pt x="3" y="13"/>
                    <a:pt x="0" y="19"/>
                  </a:cubicBezTo>
                  <a:cubicBezTo>
                    <a:pt x="13" y="17"/>
                    <a:pt x="27" y="17"/>
                    <a:pt x="42" y="16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94" y="17"/>
                    <a:pt x="107" y="18"/>
                    <a:pt x="115" y="19"/>
                  </a:cubicBezTo>
                  <a:cubicBezTo>
                    <a:pt x="114" y="12"/>
                    <a:pt x="115" y="6"/>
                    <a:pt x="118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8" name="Freeform 36"/>
            <p:cNvSpPr>
              <a:spLocks noChangeAspect="1"/>
            </p:cNvSpPr>
            <p:nvPr/>
          </p:nvSpPr>
          <p:spPr bwMode="black">
            <a:xfrm>
              <a:off x="3630" y="5994"/>
              <a:ext cx="52" cy="74"/>
            </a:xfrm>
            <a:custGeom>
              <a:avLst/>
              <a:gdLst>
                <a:gd name="T0" fmla="*/ 99 w 115"/>
                <a:gd name="T1" fmla="*/ 3 h 162"/>
                <a:gd name="T2" fmla="*/ 81 w 115"/>
                <a:gd name="T3" fmla="*/ 0 h 162"/>
                <a:gd name="T4" fmla="*/ 38 w 115"/>
                <a:gd name="T5" fmla="*/ 15 h 162"/>
                <a:gd name="T6" fmla="*/ 19 w 115"/>
                <a:gd name="T7" fmla="*/ 56 h 162"/>
                <a:gd name="T8" fmla="*/ 33 w 115"/>
                <a:gd name="T9" fmla="*/ 85 h 162"/>
                <a:gd name="T10" fmla="*/ 59 w 115"/>
                <a:gd name="T11" fmla="*/ 101 h 162"/>
                <a:gd name="T12" fmla="*/ 73 w 115"/>
                <a:gd name="T13" fmla="*/ 120 h 162"/>
                <a:gd name="T14" fmla="*/ 64 w 115"/>
                <a:gd name="T15" fmla="*/ 140 h 162"/>
                <a:gd name="T16" fmla="*/ 42 w 115"/>
                <a:gd name="T17" fmla="*/ 148 h 162"/>
                <a:gd name="T18" fmla="*/ 15 w 115"/>
                <a:gd name="T19" fmla="*/ 123 h 162"/>
                <a:gd name="T20" fmla="*/ 11 w 115"/>
                <a:gd name="T21" fmla="*/ 123 h 162"/>
                <a:gd name="T22" fmla="*/ 0 w 115"/>
                <a:gd name="T23" fmla="*/ 152 h 162"/>
                <a:gd name="T24" fmla="*/ 35 w 115"/>
                <a:gd name="T25" fmla="*/ 162 h 162"/>
                <a:gd name="T26" fmla="*/ 82 w 115"/>
                <a:gd name="T27" fmla="*/ 147 h 162"/>
                <a:gd name="T28" fmla="*/ 103 w 115"/>
                <a:gd name="T29" fmla="*/ 104 h 162"/>
                <a:gd name="T30" fmla="*/ 89 w 115"/>
                <a:gd name="T31" fmla="*/ 74 h 162"/>
                <a:gd name="T32" fmla="*/ 63 w 115"/>
                <a:gd name="T33" fmla="*/ 58 h 162"/>
                <a:gd name="T34" fmla="*/ 48 w 115"/>
                <a:gd name="T35" fmla="*/ 38 h 162"/>
                <a:gd name="T36" fmla="*/ 57 w 115"/>
                <a:gd name="T37" fmla="*/ 20 h 162"/>
                <a:gd name="T38" fmla="*/ 78 w 115"/>
                <a:gd name="T39" fmla="*/ 13 h 162"/>
                <a:gd name="T40" fmla="*/ 93 w 115"/>
                <a:gd name="T41" fmla="*/ 19 h 162"/>
                <a:gd name="T42" fmla="*/ 100 w 115"/>
                <a:gd name="T43" fmla="*/ 33 h 162"/>
                <a:gd name="T44" fmla="*/ 103 w 115"/>
                <a:gd name="T45" fmla="*/ 33 h 162"/>
                <a:gd name="T46" fmla="*/ 115 w 115"/>
                <a:gd name="T47" fmla="*/ 11 h 162"/>
                <a:gd name="T48" fmla="*/ 99 w 115"/>
                <a:gd name="T49" fmla="*/ 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162">
                  <a:moveTo>
                    <a:pt x="99" y="3"/>
                  </a:moveTo>
                  <a:cubicBezTo>
                    <a:pt x="92" y="1"/>
                    <a:pt x="86" y="0"/>
                    <a:pt x="81" y="0"/>
                  </a:cubicBezTo>
                  <a:cubicBezTo>
                    <a:pt x="65" y="0"/>
                    <a:pt x="51" y="5"/>
                    <a:pt x="38" y="15"/>
                  </a:cubicBezTo>
                  <a:cubicBezTo>
                    <a:pt x="26" y="26"/>
                    <a:pt x="19" y="40"/>
                    <a:pt x="19" y="56"/>
                  </a:cubicBezTo>
                  <a:cubicBezTo>
                    <a:pt x="19" y="67"/>
                    <a:pt x="24" y="77"/>
                    <a:pt x="33" y="85"/>
                  </a:cubicBezTo>
                  <a:cubicBezTo>
                    <a:pt x="42" y="90"/>
                    <a:pt x="51" y="96"/>
                    <a:pt x="59" y="101"/>
                  </a:cubicBezTo>
                  <a:cubicBezTo>
                    <a:pt x="69" y="107"/>
                    <a:pt x="73" y="113"/>
                    <a:pt x="73" y="120"/>
                  </a:cubicBezTo>
                  <a:cubicBezTo>
                    <a:pt x="73" y="128"/>
                    <a:pt x="70" y="135"/>
                    <a:pt x="64" y="140"/>
                  </a:cubicBezTo>
                  <a:cubicBezTo>
                    <a:pt x="58" y="146"/>
                    <a:pt x="50" y="148"/>
                    <a:pt x="42" y="148"/>
                  </a:cubicBezTo>
                  <a:cubicBezTo>
                    <a:pt x="23" y="148"/>
                    <a:pt x="14" y="140"/>
                    <a:pt x="15" y="123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6" y="159"/>
                    <a:pt x="18" y="162"/>
                    <a:pt x="35" y="162"/>
                  </a:cubicBezTo>
                  <a:cubicBezTo>
                    <a:pt x="53" y="162"/>
                    <a:pt x="69" y="157"/>
                    <a:pt x="82" y="147"/>
                  </a:cubicBezTo>
                  <a:cubicBezTo>
                    <a:pt x="96" y="135"/>
                    <a:pt x="103" y="121"/>
                    <a:pt x="103" y="104"/>
                  </a:cubicBezTo>
                  <a:cubicBezTo>
                    <a:pt x="103" y="92"/>
                    <a:pt x="98" y="82"/>
                    <a:pt x="89" y="74"/>
                  </a:cubicBezTo>
                  <a:cubicBezTo>
                    <a:pt x="80" y="69"/>
                    <a:pt x="71" y="63"/>
                    <a:pt x="63" y="58"/>
                  </a:cubicBezTo>
                  <a:cubicBezTo>
                    <a:pt x="53" y="52"/>
                    <a:pt x="48" y="45"/>
                    <a:pt x="48" y="38"/>
                  </a:cubicBezTo>
                  <a:cubicBezTo>
                    <a:pt x="48" y="31"/>
                    <a:pt x="51" y="25"/>
                    <a:pt x="57" y="20"/>
                  </a:cubicBezTo>
                  <a:cubicBezTo>
                    <a:pt x="63" y="15"/>
                    <a:pt x="70" y="13"/>
                    <a:pt x="78" y="13"/>
                  </a:cubicBezTo>
                  <a:cubicBezTo>
                    <a:pt x="83" y="13"/>
                    <a:pt x="88" y="15"/>
                    <a:pt x="93" y="19"/>
                  </a:cubicBezTo>
                  <a:cubicBezTo>
                    <a:pt x="98" y="22"/>
                    <a:pt x="100" y="27"/>
                    <a:pt x="100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3" y="8"/>
                    <a:pt x="108" y="5"/>
                    <a:pt x="9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69" name="Freeform 37"/>
            <p:cNvSpPr>
              <a:spLocks noChangeAspect="1"/>
            </p:cNvSpPr>
            <p:nvPr/>
          </p:nvSpPr>
          <p:spPr bwMode="black">
            <a:xfrm>
              <a:off x="3557" y="5996"/>
              <a:ext cx="76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7 w 166"/>
                <a:gd name="T5" fmla="*/ 105 h 154"/>
                <a:gd name="T6" fmla="*/ 50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7 w 166"/>
                <a:gd name="T13" fmla="*/ 154 h 154"/>
                <a:gd name="T14" fmla="*/ 38 w 166"/>
                <a:gd name="T15" fmla="*/ 44 h 154"/>
                <a:gd name="T16" fmla="*/ 118 w 166"/>
                <a:gd name="T17" fmla="*/ 154 h 154"/>
                <a:gd name="T18" fmla="*/ 135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4" y="1"/>
                    <a:pt x="151" y="1"/>
                    <a:pt x="149" y="0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70" name="Freeform 38"/>
            <p:cNvSpPr>
              <a:spLocks noChangeAspect="1"/>
            </p:cNvSpPr>
            <p:nvPr/>
          </p:nvSpPr>
          <p:spPr bwMode="black">
            <a:xfrm>
              <a:off x="3432" y="5971"/>
              <a:ext cx="72" cy="95"/>
            </a:xfrm>
            <a:custGeom>
              <a:avLst/>
              <a:gdLst>
                <a:gd name="T0" fmla="*/ 41 w 157"/>
                <a:gd name="T1" fmla="*/ 0 h 208"/>
                <a:gd name="T2" fmla="*/ 0 w 157"/>
                <a:gd name="T3" fmla="*/ 208 h 208"/>
                <a:gd name="T4" fmla="*/ 116 w 157"/>
                <a:gd name="T5" fmla="*/ 208 h 208"/>
                <a:gd name="T6" fmla="*/ 120 w 157"/>
                <a:gd name="T7" fmla="*/ 184 h 208"/>
                <a:gd name="T8" fmla="*/ 59 w 157"/>
                <a:gd name="T9" fmla="*/ 187 h 208"/>
                <a:gd name="T10" fmla="*/ 50 w 157"/>
                <a:gd name="T11" fmla="*/ 187 h 208"/>
                <a:gd name="T12" fmla="*/ 65 w 157"/>
                <a:gd name="T13" fmla="*/ 108 h 208"/>
                <a:gd name="T14" fmla="*/ 134 w 157"/>
                <a:gd name="T15" fmla="*/ 112 h 208"/>
                <a:gd name="T16" fmla="*/ 139 w 157"/>
                <a:gd name="T17" fmla="*/ 86 h 208"/>
                <a:gd name="T18" fmla="*/ 90 w 157"/>
                <a:gd name="T19" fmla="*/ 88 h 208"/>
                <a:gd name="T20" fmla="*/ 70 w 157"/>
                <a:gd name="T21" fmla="*/ 88 h 208"/>
                <a:gd name="T22" fmla="*/ 82 w 157"/>
                <a:gd name="T23" fmla="*/ 22 h 208"/>
                <a:gd name="T24" fmla="*/ 99 w 157"/>
                <a:gd name="T25" fmla="*/ 22 h 208"/>
                <a:gd name="T26" fmla="*/ 152 w 157"/>
                <a:gd name="T27" fmla="*/ 26 h 208"/>
                <a:gd name="T28" fmla="*/ 157 w 157"/>
                <a:gd name="T29" fmla="*/ 0 h 208"/>
                <a:gd name="T30" fmla="*/ 41 w 157"/>
                <a:gd name="T3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8">
                  <a:moveTo>
                    <a:pt x="41" y="0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5" y="199"/>
                    <a:pt x="116" y="191"/>
                    <a:pt x="120" y="184"/>
                  </a:cubicBezTo>
                  <a:cubicBezTo>
                    <a:pt x="88" y="186"/>
                    <a:pt x="68" y="187"/>
                    <a:pt x="59" y="187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94" y="108"/>
                    <a:pt x="117" y="109"/>
                    <a:pt x="134" y="112"/>
                  </a:cubicBezTo>
                  <a:cubicBezTo>
                    <a:pt x="133" y="100"/>
                    <a:pt x="135" y="92"/>
                    <a:pt x="139" y="86"/>
                  </a:cubicBezTo>
                  <a:cubicBezTo>
                    <a:pt x="112" y="88"/>
                    <a:pt x="96" y="88"/>
                    <a:pt x="90" y="88"/>
                  </a:cubicBezTo>
                  <a:cubicBezTo>
                    <a:pt x="84" y="88"/>
                    <a:pt x="77" y="88"/>
                    <a:pt x="70" y="88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15" y="22"/>
                    <a:pt x="133" y="23"/>
                    <a:pt x="152" y="26"/>
                  </a:cubicBezTo>
                  <a:cubicBezTo>
                    <a:pt x="152" y="16"/>
                    <a:pt x="153" y="7"/>
                    <a:pt x="157" y="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71" name="Freeform 39"/>
            <p:cNvSpPr>
              <a:spLocks noChangeAspect="1" noEditPoints="1"/>
            </p:cNvSpPr>
            <p:nvPr/>
          </p:nvSpPr>
          <p:spPr bwMode="black">
            <a:xfrm>
              <a:off x="3751" y="5992"/>
              <a:ext cx="75" cy="75"/>
            </a:xfrm>
            <a:custGeom>
              <a:avLst/>
              <a:gdLst>
                <a:gd name="T0" fmla="*/ 153 w 163"/>
                <a:gd name="T1" fmla="*/ 69 h 164"/>
                <a:gd name="T2" fmla="*/ 117 w 163"/>
                <a:gd name="T3" fmla="*/ 113 h 164"/>
                <a:gd name="T4" fmla="*/ 88 w 163"/>
                <a:gd name="T5" fmla="*/ 69 h 164"/>
                <a:gd name="T6" fmla="*/ 127 w 163"/>
                <a:gd name="T7" fmla="*/ 25 h 164"/>
                <a:gd name="T8" fmla="*/ 91 w 163"/>
                <a:gd name="T9" fmla="*/ 0 h 164"/>
                <a:gd name="T10" fmla="*/ 58 w 163"/>
                <a:gd name="T11" fmla="*/ 12 h 164"/>
                <a:gd name="T12" fmla="*/ 44 w 163"/>
                <a:gd name="T13" fmla="*/ 44 h 164"/>
                <a:gd name="T14" fmla="*/ 53 w 163"/>
                <a:gd name="T15" fmla="*/ 75 h 164"/>
                <a:gd name="T16" fmla="*/ 0 w 163"/>
                <a:gd name="T17" fmla="*/ 130 h 164"/>
                <a:gd name="T18" fmla="*/ 12 w 163"/>
                <a:gd name="T19" fmla="*/ 155 h 164"/>
                <a:gd name="T20" fmla="*/ 40 w 163"/>
                <a:gd name="T21" fmla="*/ 164 h 164"/>
                <a:gd name="T22" fmla="*/ 94 w 163"/>
                <a:gd name="T23" fmla="*/ 145 h 164"/>
                <a:gd name="T24" fmla="*/ 103 w 163"/>
                <a:gd name="T25" fmla="*/ 161 h 164"/>
                <a:gd name="T26" fmla="*/ 149 w 163"/>
                <a:gd name="T27" fmla="*/ 161 h 164"/>
                <a:gd name="T28" fmla="*/ 123 w 163"/>
                <a:gd name="T29" fmla="*/ 123 h 164"/>
                <a:gd name="T30" fmla="*/ 163 w 163"/>
                <a:gd name="T31" fmla="*/ 82 h 164"/>
                <a:gd name="T32" fmla="*/ 153 w 163"/>
                <a:gd name="T33" fmla="*/ 69 h 164"/>
                <a:gd name="T34" fmla="*/ 83 w 163"/>
                <a:gd name="T35" fmla="*/ 61 h 164"/>
                <a:gd name="T36" fmla="*/ 74 w 163"/>
                <a:gd name="T37" fmla="*/ 33 h 164"/>
                <a:gd name="T38" fmla="*/ 79 w 163"/>
                <a:gd name="T39" fmla="*/ 18 h 164"/>
                <a:gd name="T40" fmla="*/ 94 w 163"/>
                <a:gd name="T41" fmla="*/ 12 h 164"/>
                <a:gd name="T42" fmla="*/ 104 w 163"/>
                <a:gd name="T43" fmla="*/ 16 h 164"/>
                <a:gd name="T44" fmla="*/ 108 w 163"/>
                <a:gd name="T45" fmla="*/ 25 h 164"/>
                <a:gd name="T46" fmla="*/ 83 w 163"/>
                <a:gd name="T47" fmla="*/ 61 h 164"/>
                <a:gd name="T48" fmla="*/ 61 w 163"/>
                <a:gd name="T49" fmla="*/ 147 h 164"/>
                <a:gd name="T50" fmla="*/ 33 w 163"/>
                <a:gd name="T51" fmla="*/ 118 h 164"/>
                <a:gd name="T52" fmla="*/ 41 w 163"/>
                <a:gd name="T53" fmla="*/ 99 h 164"/>
                <a:gd name="T54" fmla="*/ 57 w 163"/>
                <a:gd name="T55" fmla="*/ 86 h 164"/>
                <a:gd name="T56" fmla="*/ 89 w 163"/>
                <a:gd name="T57" fmla="*/ 138 h 164"/>
                <a:gd name="T58" fmla="*/ 61 w 163"/>
                <a:gd name="T59" fmla="*/ 14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" h="164">
                  <a:moveTo>
                    <a:pt x="153" y="69"/>
                  </a:moveTo>
                  <a:cubicBezTo>
                    <a:pt x="140" y="88"/>
                    <a:pt x="128" y="103"/>
                    <a:pt x="117" y="11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114" y="54"/>
                    <a:pt x="127" y="39"/>
                    <a:pt x="127" y="25"/>
                  </a:cubicBezTo>
                  <a:cubicBezTo>
                    <a:pt x="127" y="8"/>
                    <a:pt x="115" y="0"/>
                    <a:pt x="91" y="0"/>
                  </a:cubicBezTo>
                  <a:cubicBezTo>
                    <a:pt x="78" y="0"/>
                    <a:pt x="67" y="4"/>
                    <a:pt x="58" y="12"/>
                  </a:cubicBezTo>
                  <a:cubicBezTo>
                    <a:pt x="48" y="20"/>
                    <a:pt x="44" y="31"/>
                    <a:pt x="44" y="44"/>
                  </a:cubicBezTo>
                  <a:cubicBezTo>
                    <a:pt x="44" y="54"/>
                    <a:pt x="47" y="64"/>
                    <a:pt x="53" y="75"/>
                  </a:cubicBezTo>
                  <a:cubicBezTo>
                    <a:pt x="18" y="92"/>
                    <a:pt x="0" y="110"/>
                    <a:pt x="0" y="130"/>
                  </a:cubicBezTo>
                  <a:cubicBezTo>
                    <a:pt x="0" y="140"/>
                    <a:pt x="4" y="149"/>
                    <a:pt x="12" y="155"/>
                  </a:cubicBezTo>
                  <a:cubicBezTo>
                    <a:pt x="19" y="161"/>
                    <a:pt x="28" y="164"/>
                    <a:pt x="40" y="164"/>
                  </a:cubicBezTo>
                  <a:cubicBezTo>
                    <a:pt x="56" y="164"/>
                    <a:pt x="75" y="157"/>
                    <a:pt x="94" y="145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43" y="103"/>
                    <a:pt x="156" y="90"/>
                    <a:pt x="163" y="82"/>
                  </a:cubicBezTo>
                  <a:lnTo>
                    <a:pt x="153" y="69"/>
                  </a:lnTo>
                  <a:close/>
                  <a:moveTo>
                    <a:pt x="83" y="61"/>
                  </a:moveTo>
                  <a:cubicBezTo>
                    <a:pt x="77" y="49"/>
                    <a:pt x="74" y="40"/>
                    <a:pt x="74" y="33"/>
                  </a:cubicBezTo>
                  <a:cubicBezTo>
                    <a:pt x="74" y="27"/>
                    <a:pt x="76" y="22"/>
                    <a:pt x="79" y="18"/>
                  </a:cubicBezTo>
                  <a:cubicBezTo>
                    <a:pt x="83" y="14"/>
                    <a:pt x="88" y="12"/>
                    <a:pt x="94" y="12"/>
                  </a:cubicBezTo>
                  <a:cubicBezTo>
                    <a:pt x="97" y="12"/>
                    <a:pt x="101" y="13"/>
                    <a:pt x="104" y="16"/>
                  </a:cubicBezTo>
                  <a:cubicBezTo>
                    <a:pt x="106" y="19"/>
                    <a:pt x="108" y="22"/>
                    <a:pt x="108" y="25"/>
                  </a:cubicBezTo>
                  <a:cubicBezTo>
                    <a:pt x="108" y="38"/>
                    <a:pt x="100" y="50"/>
                    <a:pt x="83" y="61"/>
                  </a:cubicBezTo>
                  <a:close/>
                  <a:moveTo>
                    <a:pt x="61" y="147"/>
                  </a:moveTo>
                  <a:cubicBezTo>
                    <a:pt x="42" y="147"/>
                    <a:pt x="33" y="137"/>
                    <a:pt x="33" y="118"/>
                  </a:cubicBezTo>
                  <a:cubicBezTo>
                    <a:pt x="33" y="112"/>
                    <a:pt x="35" y="106"/>
                    <a:pt x="41" y="99"/>
                  </a:cubicBezTo>
                  <a:cubicBezTo>
                    <a:pt x="46" y="92"/>
                    <a:pt x="51" y="88"/>
                    <a:pt x="57" y="86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78" y="144"/>
                    <a:pt x="69" y="147"/>
                    <a:pt x="61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69672" name="Freeform 40"/>
            <p:cNvSpPr>
              <a:spLocks noChangeAspect="1" noEditPoints="1"/>
            </p:cNvSpPr>
            <p:nvPr/>
          </p:nvSpPr>
          <p:spPr bwMode="black">
            <a:xfrm>
              <a:off x="3496" y="5996"/>
              <a:ext cx="58" cy="70"/>
            </a:xfrm>
            <a:custGeom>
              <a:avLst/>
              <a:gdLst>
                <a:gd name="T0" fmla="*/ 91 w 128"/>
                <a:gd name="T1" fmla="*/ 0 h 153"/>
                <a:gd name="T2" fmla="*/ 30 w 128"/>
                <a:gd name="T3" fmla="*/ 0 h 153"/>
                <a:gd name="T4" fmla="*/ 0 w 128"/>
                <a:gd name="T5" fmla="*/ 153 h 153"/>
                <a:gd name="T6" fmla="*/ 34 w 128"/>
                <a:gd name="T7" fmla="*/ 153 h 153"/>
                <a:gd name="T8" fmla="*/ 48 w 128"/>
                <a:gd name="T9" fmla="*/ 83 h 153"/>
                <a:gd name="T10" fmla="*/ 51 w 128"/>
                <a:gd name="T11" fmla="*/ 83 h 153"/>
                <a:gd name="T12" fmla="*/ 78 w 128"/>
                <a:gd name="T13" fmla="*/ 153 h 153"/>
                <a:gd name="T14" fmla="*/ 118 w 128"/>
                <a:gd name="T15" fmla="*/ 153 h 153"/>
                <a:gd name="T16" fmla="*/ 84 w 128"/>
                <a:gd name="T17" fmla="*/ 78 h 153"/>
                <a:gd name="T18" fmla="*/ 115 w 128"/>
                <a:gd name="T19" fmla="*/ 62 h 153"/>
                <a:gd name="T20" fmla="*/ 128 w 128"/>
                <a:gd name="T21" fmla="*/ 31 h 153"/>
                <a:gd name="T22" fmla="*/ 91 w 128"/>
                <a:gd name="T23" fmla="*/ 0 h 153"/>
                <a:gd name="T24" fmla="*/ 85 w 128"/>
                <a:gd name="T25" fmla="*/ 62 h 153"/>
                <a:gd name="T26" fmla="*/ 58 w 128"/>
                <a:gd name="T27" fmla="*/ 74 h 153"/>
                <a:gd name="T28" fmla="*/ 51 w 128"/>
                <a:gd name="T29" fmla="*/ 74 h 153"/>
                <a:gd name="T30" fmla="*/ 62 w 128"/>
                <a:gd name="T31" fmla="*/ 14 h 153"/>
                <a:gd name="T32" fmla="*/ 77 w 128"/>
                <a:gd name="T33" fmla="*/ 15 h 153"/>
                <a:gd name="T34" fmla="*/ 94 w 128"/>
                <a:gd name="T35" fmla="*/ 32 h 153"/>
                <a:gd name="T36" fmla="*/ 85 w 128"/>
                <a:gd name="T37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153">
                  <a:moveTo>
                    <a:pt x="9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99" y="73"/>
                    <a:pt x="109" y="67"/>
                    <a:pt x="115" y="62"/>
                  </a:cubicBezTo>
                  <a:cubicBezTo>
                    <a:pt x="124" y="54"/>
                    <a:pt x="128" y="44"/>
                    <a:pt x="128" y="31"/>
                  </a:cubicBezTo>
                  <a:cubicBezTo>
                    <a:pt x="128" y="10"/>
                    <a:pt x="116" y="0"/>
                    <a:pt x="91" y="0"/>
                  </a:cubicBezTo>
                  <a:close/>
                  <a:moveTo>
                    <a:pt x="85" y="62"/>
                  </a:moveTo>
                  <a:cubicBezTo>
                    <a:pt x="79" y="70"/>
                    <a:pt x="70" y="74"/>
                    <a:pt x="58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8" y="15"/>
                    <a:pt x="94" y="20"/>
                    <a:pt x="94" y="32"/>
                  </a:cubicBezTo>
                  <a:cubicBezTo>
                    <a:pt x="94" y="44"/>
                    <a:pt x="91" y="54"/>
                    <a:pt x="85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grpSp>
          <p:nvGrpSpPr>
            <p:cNvPr id="69673" name="Group 41"/>
            <p:cNvGrpSpPr>
              <a:grpSpLocks noChangeAspect="1"/>
            </p:cNvGrpSpPr>
            <p:nvPr/>
          </p:nvGrpSpPr>
          <p:grpSpPr bwMode="auto">
            <a:xfrm>
              <a:off x="3413" y="6111"/>
              <a:ext cx="772" cy="63"/>
              <a:chOff x="1313" y="1875"/>
              <a:chExt cx="6191" cy="505"/>
            </a:xfrm>
          </p:grpSpPr>
          <p:sp>
            <p:nvSpPr>
              <p:cNvPr id="69674" name="Freeform 42"/>
              <p:cNvSpPr>
                <a:spLocks noChangeAspect="1" noEditPoints="1"/>
              </p:cNvSpPr>
              <p:nvPr/>
            </p:nvSpPr>
            <p:spPr bwMode="black">
              <a:xfrm>
                <a:off x="1313" y="1900"/>
                <a:ext cx="425" cy="446"/>
              </a:xfrm>
              <a:custGeom>
                <a:avLst/>
                <a:gdLst>
                  <a:gd name="T0" fmla="*/ 88 w 116"/>
                  <a:gd name="T1" fmla="*/ 46 h 122"/>
                  <a:gd name="T2" fmla="*/ 49 w 116"/>
                  <a:gd name="T3" fmla="*/ 88 h 122"/>
                  <a:gd name="T4" fmla="*/ 29 w 116"/>
                  <a:gd name="T5" fmla="*/ 50 h 122"/>
                  <a:gd name="T6" fmla="*/ 66 w 116"/>
                  <a:gd name="T7" fmla="*/ 8 h 122"/>
                  <a:gd name="T8" fmla="*/ 88 w 116"/>
                  <a:gd name="T9" fmla="*/ 46 h 122"/>
                  <a:gd name="T10" fmla="*/ 68 w 116"/>
                  <a:gd name="T11" fmla="*/ 0 h 122"/>
                  <a:gd name="T12" fmla="*/ 7 w 116"/>
                  <a:gd name="T13" fmla="*/ 49 h 122"/>
                  <a:gd name="T14" fmla="*/ 47 w 116"/>
                  <a:gd name="T15" fmla="*/ 97 h 122"/>
                  <a:gd name="T16" fmla="*/ 77 w 116"/>
                  <a:gd name="T17" fmla="*/ 122 h 122"/>
                  <a:gd name="T18" fmla="*/ 97 w 116"/>
                  <a:gd name="T19" fmla="*/ 115 h 122"/>
                  <a:gd name="T20" fmla="*/ 66 w 116"/>
                  <a:gd name="T21" fmla="*/ 94 h 122"/>
                  <a:gd name="T22" fmla="*/ 109 w 116"/>
                  <a:gd name="T23" fmla="*/ 48 h 122"/>
                  <a:gd name="T24" fmla="*/ 68 w 116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22">
                    <a:moveTo>
                      <a:pt x="88" y="46"/>
                    </a:moveTo>
                    <a:cubicBezTo>
                      <a:pt x="82" y="75"/>
                      <a:pt x="65" y="88"/>
                      <a:pt x="49" y="88"/>
                    </a:cubicBezTo>
                    <a:cubicBezTo>
                      <a:pt x="34" y="88"/>
                      <a:pt x="23" y="78"/>
                      <a:pt x="29" y="50"/>
                    </a:cubicBezTo>
                    <a:cubicBezTo>
                      <a:pt x="33" y="27"/>
                      <a:pt x="47" y="8"/>
                      <a:pt x="66" y="8"/>
                    </a:cubicBezTo>
                    <a:cubicBezTo>
                      <a:pt x="83" y="8"/>
                      <a:pt x="92" y="22"/>
                      <a:pt x="88" y="46"/>
                    </a:cubicBezTo>
                    <a:close/>
                    <a:moveTo>
                      <a:pt x="68" y="0"/>
                    </a:moveTo>
                    <a:cubicBezTo>
                      <a:pt x="37" y="0"/>
                      <a:pt x="12" y="22"/>
                      <a:pt x="7" y="49"/>
                    </a:cubicBezTo>
                    <a:cubicBezTo>
                      <a:pt x="0" y="82"/>
                      <a:pt x="20" y="97"/>
                      <a:pt x="47" y="97"/>
                    </a:cubicBezTo>
                    <a:cubicBezTo>
                      <a:pt x="62" y="109"/>
                      <a:pt x="67" y="113"/>
                      <a:pt x="77" y="122"/>
                    </a:cubicBezTo>
                    <a:cubicBezTo>
                      <a:pt x="85" y="119"/>
                      <a:pt x="91" y="116"/>
                      <a:pt x="97" y="115"/>
                    </a:cubicBezTo>
                    <a:cubicBezTo>
                      <a:pt x="90" y="111"/>
                      <a:pt x="78" y="102"/>
                      <a:pt x="66" y="94"/>
                    </a:cubicBezTo>
                    <a:cubicBezTo>
                      <a:pt x="89" y="87"/>
                      <a:pt x="105" y="70"/>
                      <a:pt x="109" y="48"/>
                    </a:cubicBezTo>
                    <a:cubicBezTo>
                      <a:pt x="116" y="16"/>
                      <a:pt x="96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5" name="Freeform 43"/>
              <p:cNvSpPr>
                <a:spLocks noChangeAspect="1"/>
              </p:cNvSpPr>
              <p:nvPr/>
            </p:nvSpPr>
            <p:spPr bwMode="black">
              <a:xfrm>
                <a:off x="1733" y="2010"/>
                <a:ext cx="263" cy="244"/>
              </a:xfrm>
              <a:custGeom>
                <a:avLst/>
                <a:gdLst>
                  <a:gd name="T0" fmla="*/ 43 w 72"/>
                  <a:gd name="T1" fmla="*/ 55 h 67"/>
                  <a:gd name="T2" fmla="*/ 43 w 72"/>
                  <a:gd name="T3" fmla="*/ 55 h 67"/>
                  <a:gd name="T4" fmla="*/ 20 w 72"/>
                  <a:gd name="T5" fmla="*/ 67 h 67"/>
                  <a:gd name="T6" fmla="*/ 4 w 72"/>
                  <a:gd name="T7" fmla="*/ 42 h 67"/>
                  <a:gd name="T8" fmla="*/ 9 w 72"/>
                  <a:gd name="T9" fmla="*/ 19 h 67"/>
                  <a:gd name="T10" fmla="*/ 12 w 72"/>
                  <a:gd name="T11" fmla="*/ 0 h 67"/>
                  <a:gd name="T12" fmla="*/ 22 w 72"/>
                  <a:gd name="T13" fmla="*/ 1 h 67"/>
                  <a:gd name="T14" fmla="*/ 32 w 72"/>
                  <a:gd name="T15" fmla="*/ 0 h 67"/>
                  <a:gd name="T16" fmla="*/ 23 w 72"/>
                  <a:gd name="T17" fmla="*/ 39 h 67"/>
                  <a:gd name="T18" fmla="*/ 31 w 72"/>
                  <a:gd name="T19" fmla="*/ 55 h 67"/>
                  <a:gd name="T20" fmla="*/ 46 w 72"/>
                  <a:gd name="T21" fmla="*/ 35 h 67"/>
                  <a:gd name="T22" fmla="*/ 47 w 72"/>
                  <a:gd name="T23" fmla="*/ 30 h 67"/>
                  <a:gd name="T24" fmla="*/ 52 w 72"/>
                  <a:gd name="T25" fmla="*/ 0 h 67"/>
                  <a:gd name="T26" fmla="*/ 62 w 72"/>
                  <a:gd name="T27" fmla="*/ 1 h 67"/>
                  <a:gd name="T28" fmla="*/ 72 w 72"/>
                  <a:gd name="T29" fmla="*/ 0 h 67"/>
                  <a:gd name="T30" fmla="*/ 65 w 72"/>
                  <a:gd name="T31" fmla="*/ 30 h 67"/>
                  <a:gd name="T32" fmla="*/ 64 w 72"/>
                  <a:gd name="T33" fmla="*/ 35 h 67"/>
                  <a:gd name="T34" fmla="*/ 60 w 72"/>
                  <a:gd name="T35" fmla="*/ 65 h 67"/>
                  <a:gd name="T36" fmla="*/ 50 w 72"/>
                  <a:gd name="T37" fmla="*/ 64 h 67"/>
                  <a:gd name="T38" fmla="*/ 40 w 72"/>
                  <a:gd name="T39" fmla="*/ 65 h 67"/>
                  <a:gd name="T40" fmla="*/ 43 w 72"/>
                  <a:gd name="T41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36" y="62"/>
                      <a:pt x="28" y="67"/>
                      <a:pt x="20" y="67"/>
                    </a:cubicBezTo>
                    <a:cubicBezTo>
                      <a:pt x="6" y="67"/>
                      <a:pt x="0" y="59"/>
                      <a:pt x="4" y="42"/>
                    </a:cubicBezTo>
                    <a:cubicBezTo>
                      <a:pt x="6" y="33"/>
                      <a:pt x="7" y="26"/>
                      <a:pt x="9" y="19"/>
                    </a:cubicBezTo>
                    <a:cubicBezTo>
                      <a:pt x="10" y="14"/>
                      <a:pt x="11" y="7"/>
                      <a:pt x="12" y="0"/>
                    </a:cubicBezTo>
                    <a:cubicBezTo>
                      <a:pt x="14" y="0"/>
                      <a:pt x="18" y="1"/>
                      <a:pt x="22" y="1"/>
                    </a:cubicBezTo>
                    <a:cubicBezTo>
                      <a:pt x="26" y="1"/>
                      <a:pt x="30" y="0"/>
                      <a:pt x="32" y="0"/>
                    </a:cubicBezTo>
                    <a:cubicBezTo>
                      <a:pt x="29" y="10"/>
                      <a:pt x="26" y="23"/>
                      <a:pt x="23" y="39"/>
                    </a:cubicBezTo>
                    <a:cubicBezTo>
                      <a:pt x="21" y="50"/>
                      <a:pt x="24" y="55"/>
                      <a:pt x="31" y="55"/>
                    </a:cubicBezTo>
                    <a:cubicBezTo>
                      <a:pt x="39" y="55"/>
                      <a:pt x="44" y="48"/>
                      <a:pt x="46" y="35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50" y="19"/>
                      <a:pt x="51" y="9"/>
                      <a:pt x="52" y="0"/>
                    </a:cubicBezTo>
                    <a:cubicBezTo>
                      <a:pt x="54" y="0"/>
                      <a:pt x="58" y="1"/>
                      <a:pt x="62" y="1"/>
                    </a:cubicBezTo>
                    <a:cubicBezTo>
                      <a:pt x="66" y="1"/>
                      <a:pt x="70" y="0"/>
                      <a:pt x="72" y="0"/>
                    </a:cubicBezTo>
                    <a:cubicBezTo>
                      <a:pt x="70" y="9"/>
                      <a:pt x="68" y="19"/>
                      <a:pt x="65" y="30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2" y="46"/>
                      <a:pt x="61" y="56"/>
                      <a:pt x="60" y="65"/>
                    </a:cubicBezTo>
                    <a:cubicBezTo>
                      <a:pt x="57" y="65"/>
                      <a:pt x="54" y="64"/>
                      <a:pt x="50" y="64"/>
                    </a:cubicBezTo>
                    <a:cubicBezTo>
                      <a:pt x="47" y="64"/>
                      <a:pt x="44" y="65"/>
                      <a:pt x="40" y="65"/>
                    </a:cubicBezTo>
                    <a:lnTo>
                      <a:pt x="4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6" name="Freeform 44"/>
              <p:cNvSpPr>
                <a:spLocks noChangeAspect="1" noEditPoints="1"/>
              </p:cNvSpPr>
              <p:nvPr/>
            </p:nvSpPr>
            <p:spPr bwMode="black">
              <a:xfrm>
                <a:off x="2007" y="2002"/>
                <a:ext cx="239" cy="252"/>
              </a:xfrm>
              <a:custGeom>
                <a:avLst/>
                <a:gdLst>
                  <a:gd name="T0" fmla="*/ 39 w 65"/>
                  <a:gd name="T1" fmla="*/ 46 h 69"/>
                  <a:gd name="T2" fmla="*/ 26 w 65"/>
                  <a:gd name="T3" fmla="*/ 60 h 69"/>
                  <a:gd name="T4" fmla="*/ 21 w 65"/>
                  <a:gd name="T5" fmla="*/ 49 h 69"/>
                  <a:gd name="T6" fmla="*/ 42 w 65"/>
                  <a:gd name="T7" fmla="*/ 32 h 69"/>
                  <a:gd name="T8" fmla="*/ 39 w 65"/>
                  <a:gd name="T9" fmla="*/ 46 h 69"/>
                  <a:gd name="T10" fmla="*/ 14 w 65"/>
                  <a:gd name="T11" fmla="*/ 18 h 69"/>
                  <a:gd name="T12" fmla="*/ 15 w 65"/>
                  <a:gd name="T13" fmla="*/ 18 h 69"/>
                  <a:gd name="T14" fmla="*/ 33 w 65"/>
                  <a:gd name="T15" fmla="*/ 10 h 69"/>
                  <a:gd name="T16" fmla="*/ 43 w 65"/>
                  <a:gd name="T17" fmla="*/ 22 h 69"/>
                  <a:gd name="T18" fmla="*/ 25 w 65"/>
                  <a:gd name="T19" fmla="*/ 32 h 69"/>
                  <a:gd name="T20" fmla="*/ 2 w 65"/>
                  <a:gd name="T21" fmla="*/ 51 h 69"/>
                  <a:gd name="T22" fmla="*/ 17 w 65"/>
                  <a:gd name="T23" fmla="*/ 69 h 69"/>
                  <a:gd name="T24" fmla="*/ 37 w 65"/>
                  <a:gd name="T25" fmla="*/ 59 h 69"/>
                  <a:gd name="T26" fmla="*/ 48 w 65"/>
                  <a:gd name="T27" fmla="*/ 69 h 69"/>
                  <a:gd name="T28" fmla="*/ 61 w 65"/>
                  <a:gd name="T29" fmla="*/ 65 h 69"/>
                  <a:gd name="T30" fmla="*/ 61 w 65"/>
                  <a:gd name="T31" fmla="*/ 62 h 69"/>
                  <a:gd name="T32" fmla="*/ 55 w 65"/>
                  <a:gd name="T33" fmla="*/ 53 h 69"/>
                  <a:gd name="T34" fmla="*/ 61 w 65"/>
                  <a:gd name="T35" fmla="*/ 22 h 69"/>
                  <a:gd name="T36" fmla="*/ 41 w 65"/>
                  <a:gd name="T37" fmla="*/ 0 h 69"/>
                  <a:gd name="T38" fmla="*/ 14 w 65"/>
                  <a:gd name="T39" fmla="*/ 10 h 69"/>
                  <a:gd name="T40" fmla="*/ 14 w 65"/>
                  <a:gd name="T41" fmla="*/ 1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69">
                    <a:moveTo>
                      <a:pt x="39" y="46"/>
                    </a:moveTo>
                    <a:cubicBezTo>
                      <a:pt x="37" y="55"/>
                      <a:pt x="32" y="60"/>
                      <a:pt x="26" y="60"/>
                    </a:cubicBezTo>
                    <a:cubicBezTo>
                      <a:pt x="22" y="60"/>
                      <a:pt x="19" y="56"/>
                      <a:pt x="21" y="49"/>
                    </a:cubicBezTo>
                    <a:cubicBezTo>
                      <a:pt x="23" y="36"/>
                      <a:pt x="33" y="36"/>
                      <a:pt x="42" y="32"/>
                    </a:cubicBezTo>
                    <a:cubicBezTo>
                      <a:pt x="41" y="35"/>
                      <a:pt x="40" y="38"/>
                      <a:pt x="39" y="46"/>
                    </a:cubicBezTo>
                    <a:close/>
                    <a:moveTo>
                      <a:pt x="14" y="18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9" y="14"/>
                      <a:pt x="27" y="10"/>
                      <a:pt x="33" y="10"/>
                    </a:cubicBezTo>
                    <a:cubicBezTo>
                      <a:pt x="41" y="10"/>
                      <a:pt x="45" y="16"/>
                      <a:pt x="43" y="22"/>
                    </a:cubicBezTo>
                    <a:cubicBezTo>
                      <a:pt x="43" y="27"/>
                      <a:pt x="41" y="28"/>
                      <a:pt x="25" y="32"/>
                    </a:cubicBezTo>
                    <a:cubicBezTo>
                      <a:pt x="13" y="34"/>
                      <a:pt x="4" y="39"/>
                      <a:pt x="2" y="51"/>
                    </a:cubicBezTo>
                    <a:cubicBezTo>
                      <a:pt x="0" y="60"/>
                      <a:pt x="4" y="69"/>
                      <a:pt x="17" y="69"/>
                    </a:cubicBezTo>
                    <a:cubicBezTo>
                      <a:pt x="26" y="69"/>
                      <a:pt x="31" y="65"/>
                      <a:pt x="37" y="59"/>
                    </a:cubicBezTo>
                    <a:cubicBezTo>
                      <a:pt x="38" y="65"/>
                      <a:pt x="41" y="69"/>
                      <a:pt x="48" y="69"/>
                    </a:cubicBezTo>
                    <a:cubicBezTo>
                      <a:pt x="52" y="69"/>
                      <a:pt x="55" y="68"/>
                      <a:pt x="61" y="65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56" y="62"/>
                      <a:pt x="54" y="61"/>
                      <a:pt x="55" y="53"/>
                    </a:cubicBezTo>
                    <a:cubicBezTo>
                      <a:pt x="57" y="43"/>
                      <a:pt x="59" y="34"/>
                      <a:pt x="61" y="22"/>
                    </a:cubicBezTo>
                    <a:cubicBezTo>
                      <a:pt x="65" y="6"/>
                      <a:pt x="55" y="0"/>
                      <a:pt x="41" y="0"/>
                    </a:cubicBezTo>
                    <a:cubicBezTo>
                      <a:pt x="33" y="0"/>
                      <a:pt x="23" y="4"/>
                      <a:pt x="14" y="10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7" name="Freeform 45"/>
              <p:cNvSpPr>
                <a:spLocks noChangeAspect="1"/>
              </p:cNvSpPr>
              <p:nvPr/>
            </p:nvSpPr>
            <p:spPr bwMode="black">
              <a:xfrm>
                <a:off x="2275" y="1875"/>
                <a:ext cx="146" cy="373"/>
              </a:xfrm>
              <a:custGeom>
                <a:avLst/>
                <a:gdLst>
                  <a:gd name="T0" fmla="*/ 12 w 40"/>
                  <a:gd name="T1" fmla="*/ 47 h 102"/>
                  <a:gd name="T2" fmla="*/ 20 w 40"/>
                  <a:gd name="T3" fmla="*/ 0 h 102"/>
                  <a:gd name="T4" fmla="*/ 30 w 40"/>
                  <a:gd name="T5" fmla="*/ 1 h 102"/>
                  <a:gd name="T6" fmla="*/ 40 w 40"/>
                  <a:gd name="T7" fmla="*/ 0 h 102"/>
                  <a:gd name="T8" fmla="*/ 30 w 40"/>
                  <a:gd name="T9" fmla="*/ 47 h 102"/>
                  <a:gd name="T10" fmla="*/ 28 w 40"/>
                  <a:gd name="T11" fmla="*/ 55 h 102"/>
                  <a:gd name="T12" fmla="*/ 20 w 40"/>
                  <a:gd name="T13" fmla="*/ 102 h 102"/>
                  <a:gd name="T14" fmla="*/ 10 w 40"/>
                  <a:gd name="T15" fmla="*/ 101 h 102"/>
                  <a:gd name="T16" fmla="*/ 0 w 40"/>
                  <a:gd name="T17" fmla="*/ 102 h 102"/>
                  <a:gd name="T18" fmla="*/ 10 w 40"/>
                  <a:gd name="T19" fmla="*/ 55 h 102"/>
                  <a:gd name="T20" fmla="*/ 12 w 40"/>
                  <a:gd name="T2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02">
                    <a:moveTo>
                      <a:pt x="12" y="47"/>
                    </a:moveTo>
                    <a:cubicBezTo>
                      <a:pt x="15" y="29"/>
                      <a:pt x="18" y="15"/>
                      <a:pt x="20" y="0"/>
                    </a:cubicBezTo>
                    <a:cubicBezTo>
                      <a:pt x="22" y="1"/>
                      <a:pt x="26" y="1"/>
                      <a:pt x="30" y="1"/>
                    </a:cubicBezTo>
                    <a:cubicBezTo>
                      <a:pt x="34" y="1"/>
                      <a:pt x="38" y="1"/>
                      <a:pt x="40" y="0"/>
                    </a:cubicBezTo>
                    <a:cubicBezTo>
                      <a:pt x="36" y="15"/>
                      <a:pt x="33" y="29"/>
                      <a:pt x="30" y="4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5" y="73"/>
                      <a:pt x="23" y="87"/>
                      <a:pt x="20" y="102"/>
                    </a:cubicBezTo>
                    <a:cubicBezTo>
                      <a:pt x="18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4" y="87"/>
                      <a:pt x="7" y="73"/>
                      <a:pt x="10" y="55"/>
                    </a:cubicBez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8" name="Freeform 46"/>
              <p:cNvSpPr>
                <a:spLocks noChangeAspect="1" noEditPoints="1"/>
              </p:cNvSpPr>
              <p:nvPr/>
            </p:nvSpPr>
            <p:spPr bwMode="black">
              <a:xfrm>
                <a:off x="2418" y="1878"/>
                <a:ext cx="145" cy="370"/>
              </a:xfrm>
              <a:custGeom>
                <a:avLst/>
                <a:gdLst>
                  <a:gd name="T0" fmla="*/ 8 w 40"/>
                  <a:gd name="T1" fmla="*/ 66 h 101"/>
                  <a:gd name="T2" fmla="*/ 13 w 40"/>
                  <a:gd name="T3" fmla="*/ 36 h 101"/>
                  <a:gd name="T4" fmla="*/ 23 w 40"/>
                  <a:gd name="T5" fmla="*/ 37 h 101"/>
                  <a:gd name="T6" fmla="*/ 33 w 40"/>
                  <a:gd name="T7" fmla="*/ 36 h 101"/>
                  <a:gd name="T8" fmla="*/ 26 w 40"/>
                  <a:gd name="T9" fmla="*/ 66 h 101"/>
                  <a:gd name="T10" fmla="*/ 25 w 40"/>
                  <a:gd name="T11" fmla="*/ 71 h 101"/>
                  <a:gd name="T12" fmla="*/ 21 w 40"/>
                  <a:gd name="T13" fmla="*/ 101 h 101"/>
                  <a:gd name="T14" fmla="*/ 11 w 40"/>
                  <a:gd name="T15" fmla="*/ 100 h 101"/>
                  <a:gd name="T16" fmla="*/ 0 w 40"/>
                  <a:gd name="T17" fmla="*/ 101 h 101"/>
                  <a:gd name="T18" fmla="*/ 7 w 40"/>
                  <a:gd name="T19" fmla="*/ 71 h 101"/>
                  <a:gd name="T20" fmla="*/ 8 w 40"/>
                  <a:gd name="T21" fmla="*/ 66 h 101"/>
                  <a:gd name="T22" fmla="*/ 30 w 40"/>
                  <a:gd name="T23" fmla="*/ 0 h 101"/>
                  <a:gd name="T24" fmla="*/ 39 w 40"/>
                  <a:gd name="T25" fmla="*/ 11 h 101"/>
                  <a:gd name="T26" fmla="*/ 26 w 40"/>
                  <a:gd name="T27" fmla="*/ 21 h 101"/>
                  <a:gd name="T28" fmla="*/ 18 w 40"/>
                  <a:gd name="T29" fmla="*/ 11 h 101"/>
                  <a:gd name="T30" fmla="*/ 30 w 4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01">
                    <a:moveTo>
                      <a:pt x="8" y="66"/>
                    </a:moveTo>
                    <a:cubicBezTo>
                      <a:pt x="11" y="55"/>
                      <a:pt x="12" y="45"/>
                      <a:pt x="13" y="36"/>
                    </a:cubicBezTo>
                    <a:cubicBezTo>
                      <a:pt x="15" y="36"/>
                      <a:pt x="19" y="37"/>
                      <a:pt x="23" y="37"/>
                    </a:cubicBezTo>
                    <a:cubicBezTo>
                      <a:pt x="27" y="37"/>
                      <a:pt x="31" y="36"/>
                      <a:pt x="33" y="36"/>
                    </a:cubicBezTo>
                    <a:cubicBezTo>
                      <a:pt x="31" y="45"/>
                      <a:pt x="29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2" y="92"/>
                      <a:pt x="21" y="101"/>
                    </a:cubicBezTo>
                    <a:cubicBezTo>
                      <a:pt x="18" y="101"/>
                      <a:pt x="15" y="100"/>
                      <a:pt x="11" y="100"/>
                    </a:cubicBezTo>
                    <a:cubicBezTo>
                      <a:pt x="7" y="100"/>
                      <a:pt x="3" y="101"/>
                      <a:pt x="0" y="101"/>
                    </a:cubicBezTo>
                    <a:cubicBezTo>
                      <a:pt x="3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6" y="0"/>
                      <a:pt x="40" y="5"/>
                      <a:pt x="39" y="11"/>
                    </a:cubicBezTo>
                    <a:cubicBezTo>
                      <a:pt x="38" y="16"/>
                      <a:pt x="32" y="21"/>
                      <a:pt x="26" y="21"/>
                    </a:cubicBezTo>
                    <a:cubicBezTo>
                      <a:pt x="20" y="21"/>
                      <a:pt x="16" y="16"/>
                      <a:pt x="18" y="11"/>
                    </a:cubicBezTo>
                    <a:cubicBezTo>
                      <a:pt x="19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79" name="Freeform 47"/>
              <p:cNvSpPr>
                <a:spLocks noChangeAspect="1"/>
              </p:cNvSpPr>
              <p:nvPr/>
            </p:nvSpPr>
            <p:spPr bwMode="black">
              <a:xfrm>
                <a:off x="2579" y="1921"/>
                <a:ext cx="153" cy="333"/>
              </a:xfrm>
              <a:custGeom>
                <a:avLst/>
                <a:gdLst>
                  <a:gd name="T0" fmla="*/ 42 w 42"/>
                  <a:gd name="T1" fmla="*/ 25 h 91"/>
                  <a:gd name="T2" fmla="*/ 41 w 42"/>
                  <a:gd name="T3" fmla="*/ 28 h 91"/>
                  <a:gd name="T4" fmla="*/ 41 w 42"/>
                  <a:gd name="T5" fmla="*/ 32 h 91"/>
                  <a:gd name="T6" fmla="*/ 29 w 42"/>
                  <a:gd name="T7" fmla="*/ 31 h 91"/>
                  <a:gd name="T8" fmla="*/ 22 w 42"/>
                  <a:gd name="T9" fmla="*/ 61 h 91"/>
                  <a:gd name="T10" fmla="*/ 26 w 42"/>
                  <a:gd name="T11" fmla="*/ 83 h 91"/>
                  <a:gd name="T12" fmla="*/ 32 w 42"/>
                  <a:gd name="T13" fmla="*/ 82 h 91"/>
                  <a:gd name="T14" fmla="*/ 31 w 42"/>
                  <a:gd name="T15" fmla="*/ 87 h 91"/>
                  <a:gd name="T16" fmla="*/ 16 w 42"/>
                  <a:gd name="T17" fmla="*/ 91 h 91"/>
                  <a:gd name="T18" fmla="*/ 3 w 42"/>
                  <a:gd name="T19" fmla="*/ 70 h 91"/>
                  <a:gd name="T20" fmla="*/ 11 w 42"/>
                  <a:gd name="T21" fmla="*/ 31 h 91"/>
                  <a:gd name="T22" fmla="*/ 2 w 42"/>
                  <a:gd name="T23" fmla="*/ 32 h 91"/>
                  <a:gd name="T24" fmla="*/ 3 w 42"/>
                  <a:gd name="T25" fmla="*/ 28 h 91"/>
                  <a:gd name="T26" fmla="*/ 3 w 42"/>
                  <a:gd name="T27" fmla="*/ 25 h 91"/>
                  <a:gd name="T28" fmla="*/ 12 w 42"/>
                  <a:gd name="T29" fmla="*/ 25 h 91"/>
                  <a:gd name="T30" fmla="*/ 15 w 42"/>
                  <a:gd name="T31" fmla="*/ 8 h 91"/>
                  <a:gd name="T32" fmla="*/ 35 w 42"/>
                  <a:gd name="T33" fmla="*/ 0 h 91"/>
                  <a:gd name="T34" fmla="*/ 36 w 42"/>
                  <a:gd name="T35" fmla="*/ 1 h 91"/>
                  <a:gd name="T36" fmla="*/ 30 w 42"/>
                  <a:gd name="T37" fmla="*/ 25 h 91"/>
                  <a:gd name="T38" fmla="*/ 42 w 42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91">
                    <a:moveTo>
                      <a:pt x="42" y="25"/>
                    </a:moveTo>
                    <a:cubicBezTo>
                      <a:pt x="42" y="26"/>
                      <a:pt x="41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2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0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3" y="19"/>
                      <a:pt x="14" y="15"/>
                      <a:pt x="15" y="8"/>
                    </a:cubicBezTo>
                    <a:cubicBezTo>
                      <a:pt x="22" y="6"/>
                      <a:pt x="28" y="3"/>
                      <a:pt x="35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7"/>
                      <a:pt x="32" y="17"/>
                      <a:pt x="30" y="25"/>
                    </a:cubicBezTo>
                    <a:lnTo>
                      <a:pt x="4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0" name="Freeform 48"/>
              <p:cNvSpPr>
                <a:spLocks noChangeAspect="1"/>
              </p:cNvSpPr>
              <p:nvPr/>
            </p:nvSpPr>
            <p:spPr bwMode="black">
              <a:xfrm>
                <a:off x="2721" y="2010"/>
                <a:ext cx="271" cy="365"/>
              </a:xfrm>
              <a:custGeom>
                <a:avLst/>
                <a:gdLst>
                  <a:gd name="T0" fmla="*/ 62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2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2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9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9" y="89"/>
                      <a:pt x="17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3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1" name="Freeform 49"/>
              <p:cNvSpPr>
                <a:spLocks noChangeAspect="1"/>
              </p:cNvSpPr>
              <p:nvPr/>
            </p:nvSpPr>
            <p:spPr bwMode="black">
              <a:xfrm>
                <a:off x="3068" y="1907"/>
                <a:ext cx="148" cy="341"/>
              </a:xfrm>
              <a:custGeom>
                <a:avLst/>
                <a:gdLst>
                  <a:gd name="T0" fmla="*/ 12 w 40"/>
                  <a:gd name="T1" fmla="*/ 37 h 93"/>
                  <a:gd name="T2" fmla="*/ 18 w 40"/>
                  <a:gd name="T3" fmla="*/ 0 h 93"/>
                  <a:gd name="T4" fmla="*/ 29 w 40"/>
                  <a:gd name="T5" fmla="*/ 1 h 93"/>
                  <a:gd name="T6" fmla="*/ 40 w 40"/>
                  <a:gd name="T7" fmla="*/ 0 h 93"/>
                  <a:gd name="T8" fmla="*/ 32 w 40"/>
                  <a:gd name="T9" fmla="*/ 37 h 93"/>
                  <a:gd name="T10" fmla="*/ 28 w 40"/>
                  <a:gd name="T11" fmla="*/ 56 h 93"/>
                  <a:gd name="T12" fmla="*/ 22 w 40"/>
                  <a:gd name="T13" fmla="*/ 93 h 93"/>
                  <a:gd name="T14" fmla="*/ 11 w 40"/>
                  <a:gd name="T15" fmla="*/ 92 h 93"/>
                  <a:gd name="T16" fmla="*/ 0 w 40"/>
                  <a:gd name="T17" fmla="*/ 93 h 93"/>
                  <a:gd name="T18" fmla="*/ 8 w 40"/>
                  <a:gd name="T19" fmla="*/ 56 h 93"/>
                  <a:gd name="T20" fmla="*/ 12 w 40"/>
                  <a:gd name="T2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93">
                    <a:moveTo>
                      <a:pt x="12" y="37"/>
                    </a:moveTo>
                    <a:cubicBezTo>
                      <a:pt x="15" y="22"/>
                      <a:pt x="17" y="12"/>
                      <a:pt x="18" y="0"/>
                    </a:cubicBezTo>
                    <a:cubicBezTo>
                      <a:pt x="21" y="0"/>
                      <a:pt x="25" y="1"/>
                      <a:pt x="29" y="1"/>
                    </a:cubicBezTo>
                    <a:cubicBezTo>
                      <a:pt x="33" y="1"/>
                      <a:pt x="37" y="0"/>
                      <a:pt x="40" y="0"/>
                    </a:cubicBezTo>
                    <a:cubicBezTo>
                      <a:pt x="37" y="12"/>
                      <a:pt x="35" y="22"/>
                      <a:pt x="32" y="3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5" y="71"/>
                      <a:pt x="24" y="81"/>
                      <a:pt x="22" y="93"/>
                    </a:cubicBezTo>
                    <a:cubicBezTo>
                      <a:pt x="19" y="93"/>
                      <a:pt x="16" y="92"/>
                      <a:pt x="11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2" name="Freeform 50"/>
              <p:cNvSpPr>
                <a:spLocks noChangeAspect="1"/>
              </p:cNvSpPr>
              <p:nvPr/>
            </p:nvSpPr>
            <p:spPr bwMode="black">
              <a:xfrm>
                <a:off x="3212" y="2002"/>
                <a:ext cx="264" cy="246"/>
              </a:xfrm>
              <a:custGeom>
                <a:avLst/>
                <a:gdLst>
                  <a:gd name="T0" fmla="*/ 30 w 72"/>
                  <a:gd name="T1" fmla="*/ 12 h 67"/>
                  <a:gd name="T2" fmla="*/ 30 w 72"/>
                  <a:gd name="T3" fmla="*/ 12 h 67"/>
                  <a:gd name="T4" fmla="*/ 53 w 72"/>
                  <a:gd name="T5" fmla="*/ 0 h 67"/>
                  <a:gd name="T6" fmla="*/ 69 w 72"/>
                  <a:gd name="T7" fmla="*/ 25 h 67"/>
                  <a:gd name="T8" fmla="*/ 64 w 72"/>
                  <a:gd name="T9" fmla="*/ 48 h 67"/>
                  <a:gd name="T10" fmla="*/ 61 w 72"/>
                  <a:gd name="T11" fmla="*/ 67 h 67"/>
                  <a:gd name="T12" fmla="*/ 51 w 72"/>
                  <a:gd name="T13" fmla="*/ 66 h 67"/>
                  <a:gd name="T14" fmla="*/ 41 w 72"/>
                  <a:gd name="T15" fmla="*/ 67 h 67"/>
                  <a:gd name="T16" fmla="*/ 50 w 72"/>
                  <a:gd name="T17" fmla="*/ 28 h 67"/>
                  <a:gd name="T18" fmla="*/ 42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3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30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30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3" y="0"/>
                    </a:cubicBezTo>
                    <a:cubicBezTo>
                      <a:pt x="66" y="0"/>
                      <a:pt x="72" y="8"/>
                      <a:pt x="69" y="25"/>
                    </a:cubicBezTo>
                    <a:cubicBezTo>
                      <a:pt x="67" y="34"/>
                      <a:pt x="65" y="41"/>
                      <a:pt x="64" y="48"/>
                    </a:cubicBezTo>
                    <a:cubicBezTo>
                      <a:pt x="63" y="53"/>
                      <a:pt x="62" y="60"/>
                      <a:pt x="61" y="67"/>
                    </a:cubicBezTo>
                    <a:cubicBezTo>
                      <a:pt x="58" y="67"/>
                      <a:pt x="55" y="66"/>
                      <a:pt x="51" y="66"/>
                    </a:cubicBezTo>
                    <a:cubicBezTo>
                      <a:pt x="47" y="66"/>
                      <a:pt x="43" y="67"/>
                      <a:pt x="41" y="67"/>
                    </a:cubicBezTo>
                    <a:cubicBezTo>
                      <a:pt x="44" y="57"/>
                      <a:pt x="46" y="44"/>
                      <a:pt x="50" y="28"/>
                    </a:cubicBezTo>
                    <a:cubicBezTo>
                      <a:pt x="52" y="17"/>
                      <a:pt x="49" y="12"/>
                      <a:pt x="42" y="12"/>
                    </a:cubicBezTo>
                    <a:cubicBezTo>
                      <a:pt x="34" y="12"/>
                      <a:pt x="29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5" y="66"/>
                      <a:pt x="10" y="66"/>
                    </a:cubicBezTo>
                    <a:cubicBezTo>
                      <a:pt x="6" y="66"/>
                      <a:pt x="3" y="67"/>
                      <a:pt x="0" y="67"/>
                    </a:cubicBezTo>
                    <a:cubicBezTo>
                      <a:pt x="3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2" y="11"/>
                      <a:pt x="13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9" y="2"/>
                      <a:pt x="32" y="2"/>
                    </a:cubicBez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3" name="Freeform 51"/>
              <p:cNvSpPr>
                <a:spLocks noChangeAspect="1"/>
              </p:cNvSpPr>
              <p:nvPr/>
            </p:nvSpPr>
            <p:spPr bwMode="black">
              <a:xfrm>
                <a:off x="3603" y="1907"/>
                <a:ext cx="257" cy="341"/>
              </a:xfrm>
              <a:custGeom>
                <a:avLst/>
                <a:gdLst>
                  <a:gd name="T0" fmla="*/ 12 w 70"/>
                  <a:gd name="T1" fmla="*/ 37 h 93"/>
                  <a:gd name="T2" fmla="*/ 18 w 70"/>
                  <a:gd name="T3" fmla="*/ 0 h 93"/>
                  <a:gd name="T4" fmla="*/ 42 w 70"/>
                  <a:gd name="T5" fmla="*/ 1 h 93"/>
                  <a:gd name="T6" fmla="*/ 70 w 70"/>
                  <a:gd name="T7" fmla="*/ 0 h 93"/>
                  <a:gd name="T8" fmla="*/ 68 w 70"/>
                  <a:gd name="T9" fmla="*/ 6 h 93"/>
                  <a:gd name="T10" fmla="*/ 68 w 70"/>
                  <a:gd name="T11" fmla="*/ 12 h 93"/>
                  <a:gd name="T12" fmla="*/ 38 w 70"/>
                  <a:gd name="T13" fmla="*/ 10 h 93"/>
                  <a:gd name="T14" fmla="*/ 31 w 70"/>
                  <a:gd name="T15" fmla="*/ 40 h 93"/>
                  <a:gd name="T16" fmla="*/ 62 w 70"/>
                  <a:gd name="T17" fmla="*/ 39 h 93"/>
                  <a:gd name="T18" fmla="*/ 60 w 70"/>
                  <a:gd name="T19" fmla="*/ 45 h 93"/>
                  <a:gd name="T20" fmla="*/ 60 w 70"/>
                  <a:gd name="T21" fmla="*/ 50 h 93"/>
                  <a:gd name="T22" fmla="*/ 29 w 70"/>
                  <a:gd name="T23" fmla="*/ 49 h 93"/>
                  <a:gd name="T24" fmla="*/ 26 w 70"/>
                  <a:gd name="T25" fmla="*/ 66 h 93"/>
                  <a:gd name="T26" fmla="*/ 23 w 70"/>
                  <a:gd name="T27" fmla="*/ 83 h 93"/>
                  <a:gd name="T28" fmla="*/ 54 w 70"/>
                  <a:gd name="T29" fmla="*/ 81 h 93"/>
                  <a:gd name="T30" fmla="*/ 52 w 70"/>
                  <a:gd name="T31" fmla="*/ 87 h 93"/>
                  <a:gd name="T32" fmla="*/ 52 w 70"/>
                  <a:gd name="T33" fmla="*/ 93 h 93"/>
                  <a:gd name="T34" fmla="*/ 28 w 70"/>
                  <a:gd name="T35" fmla="*/ 92 h 93"/>
                  <a:gd name="T36" fmla="*/ 0 w 70"/>
                  <a:gd name="T37" fmla="*/ 93 h 93"/>
                  <a:gd name="T38" fmla="*/ 8 w 70"/>
                  <a:gd name="T39" fmla="*/ 56 h 93"/>
                  <a:gd name="T40" fmla="*/ 12 w 70"/>
                  <a:gd name="T4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93">
                    <a:moveTo>
                      <a:pt x="12" y="37"/>
                    </a:moveTo>
                    <a:cubicBezTo>
                      <a:pt x="15" y="22"/>
                      <a:pt x="16" y="12"/>
                      <a:pt x="18" y="0"/>
                    </a:cubicBezTo>
                    <a:cubicBezTo>
                      <a:pt x="26" y="0"/>
                      <a:pt x="34" y="1"/>
                      <a:pt x="42" y="1"/>
                    </a:cubicBezTo>
                    <a:cubicBezTo>
                      <a:pt x="55" y="1"/>
                      <a:pt x="66" y="1"/>
                      <a:pt x="70" y="0"/>
                    </a:cubicBezTo>
                    <a:cubicBezTo>
                      <a:pt x="69" y="2"/>
                      <a:pt x="69" y="3"/>
                      <a:pt x="68" y="6"/>
                    </a:cubicBezTo>
                    <a:cubicBezTo>
                      <a:pt x="68" y="9"/>
                      <a:pt x="68" y="10"/>
                      <a:pt x="68" y="12"/>
                    </a:cubicBezTo>
                    <a:cubicBezTo>
                      <a:pt x="58" y="11"/>
                      <a:pt x="42" y="10"/>
                      <a:pt x="38" y="10"/>
                    </a:cubicBezTo>
                    <a:cubicBezTo>
                      <a:pt x="35" y="20"/>
                      <a:pt x="33" y="30"/>
                      <a:pt x="31" y="40"/>
                    </a:cubicBezTo>
                    <a:cubicBezTo>
                      <a:pt x="43" y="39"/>
                      <a:pt x="52" y="39"/>
                      <a:pt x="62" y="39"/>
                    </a:cubicBezTo>
                    <a:cubicBezTo>
                      <a:pt x="61" y="42"/>
                      <a:pt x="60" y="43"/>
                      <a:pt x="60" y="45"/>
                    </a:cubicBezTo>
                    <a:cubicBezTo>
                      <a:pt x="60" y="46"/>
                      <a:pt x="60" y="47"/>
                      <a:pt x="60" y="50"/>
                    </a:cubicBezTo>
                    <a:cubicBezTo>
                      <a:pt x="50" y="49"/>
                      <a:pt x="40" y="49"/>
                      <a:pt x="29" y="49"/>
                    </a:cubicBezTo>
                    <a:cubicBezTo>
                      <a:pt x="28" y="55"/>
                      <a:pt x="27" y="60"/>
                      <a:pt x="26" y="66"/>
                    </a:cubicBezTo>
                    <a:cubicBezTo>
                      <a:pt x="25" y="72"/>
                      <a:pt x="24" y="78"/>
                      <a:pt x="23" y="83"/>
                    </a:cubicBezTo>
                    <a:cubicBezTo>
                      <a:pt x="33" y="83"/>
                      <a:pt x="44" y="82"/>
                      <a:pt x="54" y="81"/>
                    </a:cubicBezTo>
                    <a:cubicBezTo>
                      <a:pt x="54" y="83"/>
                      <a:pt x="53" y="84"/>
                      <a:pt x="52" y="87"/>
                    </a:cubicBezTo>
                    <a:cubicBezTo>
                      <a:pt x="52" y="90"/>
                      <a:pt x="52" y="91"/>
                      <a:pt x="52" y="93"/>
                    </a:cubicBezTo>
                    <a:cubicBezTo>
                      <a:pt x="47" y="93"/>
                      <a:pt x="41" y="92"/>
                      <a:pt x="28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4" name="Freeform 52"/>
              <p:cNvSpPr>
                <a:spLocks noChangeAspect="1"/>
              </p:cNvSpPr>
              <p:nvPr/>
            </p:nvSpPr>
            <p:spPr bwMode="black">
              <a:xfrm>
                <a:off x="3874" y="2010"/>
                <a:ext cx="231" cy="238"/>
              </a:xfrm>
              <a:custGeom>
                <a:avLst/>
                <a:gdLst>
                  <a:gd name="T0" fmla="*/ 27 w 63"/>
                  <a:gd name="T1" fmla="*/ 47 h 65"/>
                  <a:gd name="T2" fmla="*/ 52 w 63"/>
                  <a:gd name="T3" fmla="*/ 0 h 65"/>
                  <a:gd name="T4" fmla="*/ 58 w 63"/>
                  <a:gd name="T5" fmla="*/ 1 h 65"/>
                  <a:gd name="T6" fmla="*/ 63 w 63"/>
                  <a:gd name="T7" fmla="*/ 0 h 65"/>
                  <a:gd name="T8" fmla="*/ 25 w 63"/>
                  <a:gd name="T9" fmla="*/ 65 h 65"/>
                  <a:gd name="T10" fmla="*/ 18 w 63"/>
                  <a:gd name="T11" fmla="*/ 64 h 65"/>
                  <a:gd name="T12" fmla="*/ 11 w 63"/>
                  <a:gd name="T13" fmla="*/ 65 h 65"/>
                  <a:gd name="T14" fmla="*/ 0 w 63"/>
                  <a:gd name="T15" fmla="*/ 0 h 65"/>
                  <a:gd name="T16" fmla="*/ 11 w 63"/>
                  <a:gd name="T17" fmla="*/ 1 h 65"/>
                  <a:gd name="T18" fmla="*/ 21 w 63"/>
                  <a:gd name="T19" fmla="*/ 0 h 65"/>
                  <a:gd name="T20" fmla="*/ 27 w 63"/>
                  <a:gd name="T21" fmla="*/ 4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65">
                    <a:moveTo>
                      <a:pt x="27" y="47"/>
                    </a:moveTo>
                    <a:cubicBezTo>
                      <a:pt x="36" y="31"/>
                      <a:pt x="44" y="16"/>
                      <a:pt x="52" y="0"/>
                    </a:cubicBezTo>
                    <a:cubicBezTo>
                      <a:pt x="54" y="0"/>
                      <a:pt x="56" y="1"/>
                      <a:pt x="58" y="1"/>
                    </a:cubicBezTo>
                    <a:cubicBezTo>
                      <a:pt x="59" y="1"/>
                      <a:pt x="61" y="0"/>
                      <a:pt x="63" y="0"/>
                    </a:cubicBezTo>
                    <a:cubicBezTo>
                      <a:pt x="55" y="14"/>
                      <a:pt x="39" y="37"/>
                      <a:pt x="25" y="65"/>
                    </a:cubicBezTo>
                    <a:cubicBezTo>
                      <a:pt x="23" y="65"/>
                      <a:pt x="21" y="64"/>
                      <a:pt x="18" y="64"/>
                    </a:cubicBezTo>
                    <a:cubicBezTo>
                      <a:pt x="16" y="64"/>
                      <a:pt x="13" y="65"/>
                      <a:pt x="11" y="65"/>
                    </a:cubicBezTo>
                    <a:cubicBezTo>
                      <a:pt x="8" y="44"/>
                      <a:pt x="3" y="13"/>
                      <a:pt x="0" y="0"/>
                    </a:cubicBezTo>
                    <a:cubicBezTo>
                      <a:pt x="4" y="0"/>
                      <a:pt x="7" y="1"/>
                      <a:pt x="11" y="1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3" y="16"/>
                      <a:pt x="24" y="31"/>
                      <a:pt x="27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5" name="Freeform 53"/>
              <p:cNvSpPr>
                <a:spLocks noChangeAspect="1" noEditPoints="1"/>
              </p:cNvSpPr>
              <p:nvPr/>
            </p:nvSpPr>
            <p:spPr bwMode="black">
              <a:xfrm>
                <a:off x="4086" y="2002"/>
                <a:ext cx="250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7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3 w 68"/>
                  <a:gd name="T13" fmla="*/ 0 h 69"/>
                  <a:gd name="T14" fmla="*/ 5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8 w 68"/>
                  <a:gd name="T25" fmla="*/ 60 h 69"/>
                  <a:gd name="T26" fmla="*/ 25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7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4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3" y="0"/>
                    </a:cubicBezTo>
                    <a:cubicBezTo>
                      <a:pt x="25" y="0"/>
                      <a:pt x="9" y="11"/>
                      <a:pt x="5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8" y="60"/>
                    </a:cubicBezTo>
                    <a:cubicBezTo>
                      <a:pt x="25" y="60"/>
                      <a:pt x="22" y="49"/>
                      <a:pt x="25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6" name="Freeform 54"/>
              <p:cNvSpPr>
                <a:spLocks noChangeAspect="1"/>
              </p:cNvSpPr>
              <p:nvPr/>
            </p:nvSpPr>
            <p:spPr bwMode="black">
              <a:xfrm>
                <a:off x="4346" y="2007"/>
                <a:ext cx="197" cy="241"/>
              </a:xfrm>
              <a:custGeom>
                <a:avLst/>
                <a:gdLst>
                  <a:gd name="T0" fmla="*/ 28 w 54"/>
                  <a:gd name="T1" fmla="*/ 17 h 66"/>
                  <a:gd name="T2" fmla="*/ 28 w 54"/>
                  <a:gd name="T3" fmla="*/ 18 h 66"/>
                  <a:gd name="T4" fmla="*/ 52 w 54"/>
                  <a:gd name="T5" fmla="*/ 0 h 66"/>
                  <a:gd name="T6" fmla="*/ 54 w 54"/>
                  <a:gd name="T7" fmla="*/ 0 h 66"/>
                  <a:gd name="T8" fmla="*/ 51 w 54"/>
                  <a:gd name="T9" fmla="*/ 9 h 66"/>
                  <a:gd name="T10" fmla="*/ 50 w 54"/>
                  <a:gd name="T11" fmla="*/ 18 h 66"/>
                  <a:gd name="T12" fmla="*/ 48 w 54"/>
                  <a:gd name="T13" fmla="*/ 19 h 66"/>
                  <a:gd name="T14" fmla="*/ 42 w 54"/>
                  <a:gd name="T15" fmla="*/ 17 h 66"/>
                  <a:gd name="T16" fmla="*/ 26 w 54"/>
                  <a:gd name="T17" fmla="*/ 31 h 66"/>
                  <a:gd name="T18" fmla="*/ 25 w 54"/>
                  <a:gd name="T19" fmla="*/ 36 h 66"/>
                  <a:gd name="T20" fmla="*/ 21 w 54"/>
                  <a:gd name="T21" fmla="*/ 66 h 66"/>
                  <a:gd name="T22" fmla="*/ 11 w 54"/>
                  <a:gd name="T23" fmla="*/ 65 h 66"/>
                  <a:gd name="T24" fmla="*/ 0 w 54"/>
                  <a:gd name="T25" fmla="*/ 66 h 66"/>
                  <a:gd name="T26" fmla="*/ 7 w 54"/>
                  <a:gd name="T27" fmla="*/ 36 h 66"/>
                  <a:gd name="T28" fmla="*/ 8 w 54"/>
                  <a:gd name="T29" fmla="*/ 31 h 66"/>
                  <a:gd name="T30" fmla="*/ 13 w 54"/>
                  <a:gd name="T31" fmla="*/ 1 h 66"/>
                  <a:gd name="T32" fmla="*/ 22 w 54"/>
                  <a:gd name="T33" fmla="*/ 2 h 66"/>
                  <a:gd name="T34" fmla="*/ 32 w 54"/>
                  <a:gd name="T35" fmla="*/ 1 h 66"/>
                  <a:gd name="T36" fmla="*/ 28 w 54"/>
                  <a:gd name="T37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66">
                    <a:moveTo>
                      <a:pt x="28" y="17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35" y="5"/>
                      <a:pt x="43" y="0"/>
                      <a:pt x="52" y="0"/>
                    </a:cubicBezTo>
                    <a:cubicBezTo>
                      <a:pt x="53" y="0"/>
                      <a:pt x="53" y="0"/>
                      <a:pt x="54" y="0"/>
                    </a:cubicBezTo>
                    <a:cubicBezTo>
                      <a:pt x="53" y="2"/>
                      <a:pt x="52" y="5"/>
                      <a:pt x="51" y="9"/>
                    </a:cubicBezTo>
                    <a:cubicBezTo>
                      <a:pt x="51" y="12"/>
                      <a:pt x="50" y="15"/>
                      <a:pt x="50" y="18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7" y="18"/>
                      <a:pt x="45" y="17"/>
                      <a:pt x="42" y="17"/>
                    </a:cubicBezTo>
                    <a:cubicBezTo>
                      <a:pt x="34" y="17"/>
                      <a:pt x="28" y="24"/>
                      <a:pt x="26" y="31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3" y="47"/>
                      <a:pt x="22" y="57"/>
                      <a:pt x="21" y="66"/>
                    </a:cubicBezTo>
                    <a:cubicBezTo>
                      <a:pt x="18" y="66"/>
                      <a:pt x="15" y="65"/>
                      <a:pt x="11" y="65"/>
                    </a:cubicBezTo>
                    <a:cubicBezTo>
                      <a:pt x="6" y="65"/>
                      <a:pt x="3" y="66"/>
                      <a:pt x="0" y="66"/>
                    </a:cubicBezTo>
                    <a:cubicBezTo>
                      <a:pt x="3" y="57"/>
                      <a:pt x="5" y="47"/>
                      <a:pt x="7" y="36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0" y="20"/>
                      <a:pt x="12" y="10"/>
                      <a:pt x="13" y="1"/>
                    </a:cubicBezTo>
                    <a:cubicBezTo>
                      <a:pt x="16" y="1"/>
                      <a:pt x="19" y="2"/>
                      <a:pt x="22" y="2"/>
                    </a:cubicBezTo>
                    <a:cubicBezTo>
                      <a:pt x="25" y="2"/>
                      <a:pt x="28" y="1"/>
                      <a:pt x="32" y="1"/>
                    </a:cubicBez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7" name="Freeform 55"/>
              <p:cNvSpPr>
                <a:spLocks noChangeAspect="1"/>
              </p:cNvSpPr>
              <p:nvPr/>
            </p:nvSpPr>
            <p:spPr bwMode="black">
              <a:xfrm>
                <a:off x="4532" y="2010"/>
                <a:ext cx="272" cy="365"/>
              </a:xfrm>
              <a:custGeom>
                <a:avLst/>
                <a:gdLst>
                  <a:gd name="T0" fmla="*/ 61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1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1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8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8" y="89"/>
                      <a:pt x="16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2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8" name="Freeform 56"/>
              <p:cNvSpPr>
                <a:spLocks noChangeAspect="1"/>
              </p:cNvSpPr>
              <p:nvPr/>
            </p:nvSpPr>
            <p:spPr bwMode="black">
              <a:xfrm>
                <a:off x="4811" y="1921"/>
                <a:ext cx="157" cy="333"/>
              </a:xfrm>
              <a:custGeom>
                <a:avLst/>
                <a:gdLst>
                  <a:gd name="T0" fmla="*/ 43 w 43"/>
                  <a:gd name="T1" fmla="*/ 25 h 91"/>
                  <a:gd name="T2" fmla="*/ 41 w 43"/>
                  <a:gd name="T3" fmla="*/ 28 h 91"/>
                  <a:gd name="T4" fmla="*/ 41 w 43"/>
                  <a:gd name="T5" fmla="*/ 32 h 91"/>
                  <a:gd name="T6" fmla="*/ 29 w 43"/>
                  <a:gd name="T7" fmla="*/ 31 h 91"/>
                  <a:gd name="T8" fmla="*/ 23 w 43"/>
                  <a:gd name="T9" fmla="*/ 61 h 91"/>
                  <a:gd name="T10" fmla="*/ 26 w 43"/>
                  <a:gd name="T11" fmla="*/ 83 h 91"/>
                  <a:gd name="T12" fmla="*/ 32 w 43"/>
                  <a:gd name="T13" fmla="*/ 82 h 91"/>
                  <a:gd name="T14" fmla="*/ 31 w 43"/>
                  <a:gd name="T15" fmla="*/ 87 h 91"/>
                  <a:gd name="T16" fmla="*/ 16 w 43"/>
                  <a:gd name="T17" fmla="*/ 91 h 91"/>
                  <a:gd name="T18" fmla="*/ 3 w 43"/>
                  <a:gd name="T19" fmla="*/ 70 h 91"/>
                  <a:gd name="T20" fmla="*/ 11 w 43"/>
                  <a:gd name="T21" fmla="*/ 31 h 91"/>
                  <a:gd name="T22" fmla="*/ 2 w 43"/>
                  <a:gd name="T23" fmla="*/ 32 h 91"/>
                  <a:gd name="T24" fmla="*/ 3 w 43"/>
                  <a:gd name="T25" fmla="*/ 28 h 91"/>
                  <a:gd name="T26" fmla="*/ 3 w 43"/>
                  <a:gd name="T27" fmla="*/ 25 h 91"/>
                  <a:gd name="T28" fmla="*/ 13 w 43"/>
                  <a:gd name="T29" fmla="*/ 25 h 91"/>
                  <a:gd name="T30" fmla="*/ 15 w 43"/>
                  <a:gd name="T31" fmla="*/ 8 h 91"/>
                  <a:gd name="T32" fmla="*/ 35 w 43"/>
                  <a:gd name="T33" fmla="*/ 0 h 91"/>
                  <a:gd name="T34" fmla="*/ 37 w 43"/>
                  <a:gd name="T35" fmla="*/ 1 h 91"/>
                  <a:gd name="T36" fmla="*/ 31 w 43"/>
                  <a:gd name="T37" fmla="*/ 25 h 91"/>
                  <a:gd name="T38" fmla="*/ 43 w 43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91">
                    <a:moveTo>
                      <a:pt x="43" y="25"/>
                    </a:moveTo>
                    <a:cubicBezTo>
                      <a:pt x="42" y="26"/>
                      <a:pt x="42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3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1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19"/>
                      <a:pt x="14" y="15"/>
                      <a:pt x="15" y="8"/>
                    </a:cubicBezTo>
                    <a:cubicBezTo>
                      <a:pt x="22" y="6"/>
                      <a:pt x="29" y="3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5" y="7"/>
                      <a:pt x="32" y="17"/>
                      <a:pt x="31" y="25"/>
                    </a:cubicBez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89" name="Freeform 57"/>
              <p:cNvSpPr>
                <a:spLocks noChangeAspect="1"/>
              </p:cNvSpPr>
              <p:nvPr/>
            </p:nvSpPr>
            <p:spPr bwMode="black">
              <a:xfrm>
                <a:off x="4980" y="1875"/>
                <a:ext cx="259" cy="373"/>
              </a:xfrm>
              <a:custGeom>
                <a:avLst/>
                <a:gdLst>
                  <a:gd name="T0" fmla="*/ 11 w 71"/>
                  <a:gd name="T1" fmla="*/ 47 h 102"/>
                  <a:gd name="T2" fmla="*/ 19 w 71"/>
                  <a:gd name="T3" fmla="*/ 0 h 102"/>
                  <a:gd name="T4" fmla="*/ 29 w 71"/>
                  <a:gd name="T5" fmla="*/ 1 h 102"/>
                  <a:gd name="T6" fmla="*/ 39 w 71"/>
                  <a:gd name="T7" fmla="*/ 0 h 102"/>
                  <a:gd name="T8" fmla="*/ 29 w 71"/>
                  <a:gd name="T9" fmla="*/ 47 h 102"/>
                  <a:gd name="T10" fmla="*/ 30 w 71"/>
                  <a:gd name="T11" fmla="*/ 47 h 102"/>
                  <a:gd name="T12" fmla="*/ 52 w 71"/>
                  <a:gd name="T13" fmla="*/ 35 h 102"/>
                  <a:gd name="T14" fmla="*/ 68 w 71"/>
                  <a:gd name="T15" fmla="*/ 60 h 102"/>
                  <a:gd name="T16" fmla="*/ 63 w 71"/>
                  <a:gd name="T17" fmla="*/ 83 h 102"/>
                  <a:gd name="T18" fmla="*/ 60 w 71"/>
                  <a:gd name="T19" fmla="*/ 102 h 102"/>
                  <a:gd name="T20" fmla="*/ 50 w 71"/>
                  <a:gd name="T21" fmla="*/ 101 h 102"/>
                  <a:gd name="T22" fmla="*/ 40 w 71"/>
                  <a:gd name="T23" fmla="*/ 102 h 102"/>
                  <a:gd name="T24" fmla="*/ 49 w 71"/>
                  <a:gd name="T25" fmla="*/ 63 h 102"/>
                  <a:gd name="T26" fmla="*/ 41 w 71"/>
                  <a:gd name="T27" fmla="*/ 47 h 102"/>
                  <a:gd name="T28" fmla="*/ 25 w 71"/>
                  <a:gd name="T29" fmla="*/ 67 h 102"/>
                  <a:gd name="T30" fmla="*/ 24 w 71"/>
                  <a:gd name="T31" fmla="*/ 72 h 102"/>
                  <a:gd name="T32" fmla="*/ 20 w 71"/>
                  <a:gd name="T33" fmla="*/ 102 h 102"/>
                  <a:gd name="T34" fmla="*/ 10 w 71"/>
                  <a:gd name="T35" fmla="*/ 101 h 102"/>
                  <a:gd name="T36" fmla="*/ 0 w 71"/>
                  <a:gd name="T37" fmla="*/ 102 h 102"/>
                  <a:gd name="T38" fmla="*/ 10 w 71"/>
                  <a:gd name="T39" fmla="*/ 55 h 102"/>
                  <a:gd name="T40" fmla="*/ 11 w 71"/>
                  <a:gd name="T4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02">
                    <a:moveTo>
                      <a:pt x="11" y="47"/>
                    </a:moveTo>
                    <a:cubicBezTo>
                      <a:pt x="15" y="29"/>
                      <a:pt x="17" y="15"/>
                      <a:pt x="19" y="0"/>
                    </a:cubicBezTo>
                    <a:cubicBezTo>
                      <a:pt x="22" y="1"/>
                      <a:pt x="25" y="1"/>
                      <a:pt x="29" y="1"/>
                    </a:cubicBezTo>
                    <a:cubicBezTo>
                      <a:pt x="33" y="1"/>
                      <a:pt x="37" y="1"/>
                      <a:pt x="39" y="0"/>
                    </a:cubicBezTo>
                    <a:cubicBezTo>
                      <a:pt x="36" y="15"/>
                      <a:pt x="33" y="29"/>
                      <a:pt x="29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6" y="40"/>
                      <a:pt x="43" y="35"/>
                      <a:pt x="52" y="35"/>
                    </a:cubicBezTo>
                    <a:cubicBezTo>
                      <a:pt x="65" y="35"/>
                      <a:pt x="71" y="43"/>
                      <a:pt x="68" y="60"/>
                    </a:cubicBezTo>
                    <a:cubicBezTo>
                      <a:pt x="66" y="69"/>
                      <a:pt x="65" y="76"/>
                      <a:pt x="63" y="83"/>
                    </a:cubicBezTo>
                    <a:cubicBezTo>
                      <a:pt x="62" y="88"/>
                      <a:pt x="61" y="95"/>
                      <a:pt x="60" y="102"/>
                    </a:cubicBezTo>
                    <a:cubicBezTo>
                      <a:pt x="58" y="102"/>
                      <a:pt x="54" y="101"/>
                      <a:pt x="50" y="101"/>
                    </a:cubicBezTo>
                    <a:cubicBezTo>
                      <a:pt x="46" y="101"/>
                      <a:pt x="42" y="102"/>
                      <a:pt x="40" y="102"/>
                    </a:cubicBezTo>
                    <a:cubicBezTo>
                      <a:pt x="43" y="92"/>
                      <a:pt x="46" y="79"/>
                      <a:pt x="49" y="63"/>
                    </a:cubicBezTo>
                    <a:cubicBezTo>
                      <a:pt x="51" y="52"/>
                      <a:pt x="48" y="47"/>
                      <a:pt x="41" y="47"/>
                    </a:cubicBezTo>
                    <a:cubicBezTo>
                      <a:pt x="33" y="47"/>
                      <a:pt x="28" y="54"/>
                      <a:pt x="25" y="67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3" y="77"/>
                      <a:pt x="21" y="93"/>
                      <a:pt x="20" y="102"/>
                    </a:cubicBezTo>
                    <a:cubicBezTo>
                      <a:pt x="17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3" y="87"/>
                      <a:pt x="6" y="73"/>
                      <a:pt x="10" y="55"/>
                    </a:cubicBezTo>
                    <a:lnTo>
                      <a:pt x="11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0" name="Freeform 58"/>
              <p:cNvSpPr>
                <a:spLocks noChangeAspect="1" noEditPoints="1"/>
              </p:cNvSpPr>
              <p:nvPr/>
            </p:nvSpPr>
            <p:spPr bwMode="black">
              <a:xfrm>
                <a:off x="5265" y="1878"/>
                <a:ext cx="143" cy="370"/>
              </a:xfrm>
              <a:custGeom>
                <a:avLst/>
                <a:gdLst>
                  <a:gd name="T0" fmla="*/ 8 w 39"/>
                  <a:gd name="T1" fmla="*/ 66 h 101"/>
                  <a:gd name="T2" fmla="*/ 12 w 39"/>
                  <a:gd name="T3" fmla="*/ 36 h 101"/>
                  <a:gd name="T4" fmla="*/ 22 w 39"/>
                  <a:gd name="T5" fmla="*/ 37 h 101"/>
                  <a:gd name="T6" fmla="*/ 33 w 39"/>
                  <a:gd name="T7" fmla="*/ 36 h 101"/>
                  <a:gd name="T8" fmla="*/ 26 w 39"/>
                  <a:gd name="T9" fmla="*/ 66 h 101"/>
                  <a:gd name="T10" fmla="*/ 25 w 39"/>
                  <a:gd name="T11" fmla="*/ 71 h 101"/>
                  <a:gd name="T12" fmla="*/ 20 w 39"/>
                  <a:gd name="T13" fmla="*/ 101 h 101"/>
                  <a:gd name="T14" fmla="*/ 10 w 39"/>
                  <a:gd name="T15" fmla="*/ 100 h 101"/>
                  <a:gd name="T16" fmla="*/ 0 w 39"/>
                  <a:gd name="T17" fmla="*/ 101 h 101"/>
                  <a:gd name="T18" fmla="*/ 7 w 39"/>
                  <a:gd name="T19" fmla="*/ 71 h 101"/>
                  <a:gd name="T20" fmla="*/ 8 w 39"/>
                  <a:gd name="T21" fmla="*/ 66 h 101"/>
                  <a:gd name="T22" fmla="*/ 30 w 39"/>
                  <a:gd name="T23" fmla="*/ 0 h 101"/>
                  <a:gd name="T24" fmla="*/ 38 w 39"/>
                  <a:gd name="T25" fmla="*/ 11 h 101"/>
                  <a:gd name="T26" fmla="*/ 25 w 39"/>
                  <a:gd name="T27" fmla="*/ 21 h 101"/>
                  <a:gd name="T28" fmla="*/ 17 w 39"/>
                  <a:gd name="T29" fmla="*/ 11 h 101"/>
                  <a:gd name="T30" fmla="*/ 30 w 39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101">
                    <a:moveTo>
                      <a:pt x="8" y="66"/>
                    </a:moveTo>
                    <a:cubicBezTo>
                      <a:pt x="10" y="55"/>
                      <a:pt x="11" y="45"/>
                      <a:pt x="12" y="36"/>
                    </a:cubicBezTo>
                    <a:cubicBezTo>
                      <a:pt x="15" y="36"/>
                      <a:pt x="18" y="37"/>
                      <a:pt x="22" y="37"/>
                    </a:cubicBezTo>
                    <a:cubicBezTo>
                      <a:pt x="27" y="37"/>
                      <a:pt x="30" y="36"/>
                      <a:pt x="33" y="36"/>
                    </a:cubicBezTo>
                    <a:cubicBezTo>
                      <a:pt x="30" y="45"/>
                      <a:pt x="28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1" y="92"/>
                      <a:pt x="20" y="101"/>
                    </a:cubicBezTo>
                    <a:cubicBezTo>
                      <a:pt x="18" y="101"/>
                      <a:pt x="14" y="100"/>
                      <a:pt x="10" y="100"/>
                    </a:cubicBezTo>
                    <a:cubicBezTo>
                      <a:pt x="6" y="100"/>
                      <a:pt x="2" y="101"/>
                      <a:pt x="0" y="101"/>
                    </a:cubicBezTo>
                    <a:cubicBezTo>
                      <a:pt x="2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5" y="0"/>
                      <a:pt x="39" y="5"/>
                      <a:pt x="38" y="11"/>
                    </a:cubicBezTo>
                    <a:cubicBezTo>
                      <a:pt x="37" y="16"/>
                      <a:pt x="31" y="21"/>
                      <a:pt x="25" y="21"/>
                    </a:cubicBezTo>
                    <a:cubicBezTo>
                      <a:pt x="19" y="21"/>
                      <a:pt x="16" y="16"/>
                      <a:pt x="17" y="11"/>
                    </a:cubicBezTo>
                    <a:cubicBezTo>
                      <a:pt x="18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1" name="Freeform 59"/>
              <p:cNvSpPr>
                <a:spLocks noChangeAspect="1"/>
              </p:cNvSpPr>
              <p:nvPr/>
            </p:nvSpPr>
            <p:spPr bwMode="black">
              <a:xfrm>
                <a:off x="5411" y="2002"/>
                <a:ext cx="263" cy="246"/>
              </a:xfrm>
              <a:custGeom>
                <a:avLst/>
                <a:gdLst>
                  <a:gd name="T0" fmla="*/ 29 w 72"/>
                  <a:gd name="T1" fmla="*/ 12 h 67"/>
                  <a:gd name="T2" fmla="*/ 30 w 72"/>
                  <a:gd name="T3" fmla="*/ 12 h 67"/>
                  <a:gd name="T4" fmla="*/ 52 w 72"/>
                  <a:gd name="T5" fmla="*/ 0 h 67"/>
                  <a:gd name="T6" fmla="*/ 68 w 72"/>
                  <a:gd name="T7" fmla="*/ 25 h 67"/>
                  <a:gd name="T8" fmla="*/ 63 w 72"/>
                  <a:gd name="T9" fmla="*/ 48 h 67"/>
                  <a:gd name="T10" fmla="*/ 60 w 72"/>
                  <a:gd name="T11" fmla="*/ 67 h 67"/>
                  <a:gd name="T12" fmla="*/ 50 w 72"/>
                  <a:gd name="T13" fmla="*/ 66 h 67"/>
                  <a:gd name="T14" fmla="*/ 40 w 72"/>
                  <a:gd name="T15" fmla="*/ 67 h 67"/>
                  <a:gd name="T16" fmla="*/ 49 w 72"/>
                  <a:gd name="T17" fmla="*/ 28 h 67"/>
                  <a:gd name="T18" fmla="*/ 41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2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29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29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2" y="0"/>
                    </a:cubicBezTo>
                    <a:cubicBezTo>
                      <a:pt x="66" y="0"/>
                      <a:pt x="72" y="8"/>
                      <a:pt x="68" y="25"/>
                    </a:cubicBezTo>
                    <a:cubicBezTo>
                      <a:pt x="67" y="34"/>
                      <a:pt x="65" y="41"/>
                      <a:pt x="63" y="48"/>
                    </a:cubicBezTo>
                    <a:cubicBezTo>
                      <a:pt x="62" y="53"/>
                      <a:pt x="61" y="60"/>
                      <a:pt x="60" y="67"/>
                    </a:cubicBezTo>
                    <a:cubicBezTo>
                      <a:pt x="58" y="67"/>
                      <a:pt x="54" y="66"/>
                      <a:pt x="50" y="66"/>
                    </a:cubicBezTo>
                    <a:cubicBezTo>
                      <a:pt x="46" y="66"/>
                      <a:pt x="42" y="67"/>
                      <a:pt x="40" y="67"/>
                    </a:cubicBezTo>
                    <a:cubicBezTo>
                      <a:pt x="43" y="57"/>
                      <a:pt x="46" y="44"/>
                      <a:pt x="49" y="28"/>
                    </a:cubicBezTo>
                    <a:cubicBezTo>
                      <a:pt x="51" y="17"/>
                      <a:pt x="48" y="12"/>
                      <a:pt x="41" y="12"/>
                    </a:cubicBezTo>
                    <a:cubicBezTo>
                      <a:pt x="33" y="12"/>
                      <a:pt x="28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4" y="66"/>
                      <a:pt x="10" y="66"/>
                    </a:cubicBezTo>
                    <a:cubicBezTo>
                      <a:pt x="6" y="66"/>
                      <a:pt x="2" y="67"/>
                      <a:pt x="0" y="67"/>
                    </a:cubicBezTo>
                    <a:cubicBezTo>
                      <a:pt x="2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1" y="11"/>
                      <a:pt x="12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8" y="2"/>
                      <a:pt x="32" y="2"/>
                    </a:cubicBez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2" name="Freeform 60"/>
              <p:cNvSpPr>
                <a:spLocks noChangeAspect="1" noEditPoints="1"/>
              </p:cNvSpPr>
              <p:nvPr/>
            </p:nvSpPr>
            <p:spPr bwMode="black">
              <a:xfrm>
                <a:off x="5660" y="2002"/>
                <a:ext cx="288" cy="378"/>
              </a:xfrm>
              <a:custGeom>
                <a:avLst/>
                <a:gdLst>
                  <a:gd name="T0" fmla="*/ 49 w 79"/>
                  <a:gd name="T1" fmla="*/ 81 h 103"/>
                  <a:gd name="T2" fmla="*/ 29 w 79"/>
                  <a:gd name="T3" fmla="*/ 97 h 103"/>
                  <a:gd name="T4" fmla="*/ 15 w 79"/>
                  <a:gd name="T5" fmla="*/ 82 h 103"/>
                  <a:gd name="T6" fmla="*/ 22 w 79"/>
                  <a:gd name="T7" fmla="*/ 70 h 103"/>
                  <a:gd name="T8" fmla="*/ 32 w 79"/>
                  <a:gd name="T9" fmla="*/ 69 h 103"/>
                  <a:gd name="T10" fmla="*/ 49 w 79"/>
                  <a:gd name="T11" fmla="*/ 81 h 103"/>
                  <a:gd name="T12" fmla="*/ 78 w 79"/>
                  <a:gd name="T13" fmla="*/ 7 h 103"/>
                  <a:gd name="T14" fmla="*/ 78 w 79"/>
                  <a:gd name="T15" fmla="*/ 4 h 103"/>
                  <a:gd name="T16" fmla="*/ 79 w 79"/>
                  <a:gd name="T17" fmla="*/ 1 h 103"/>
                  <a:gd name="T18" fmla="*/ 65 w 79"/>
                  <a:gd name="T19" fmla="*/ 1 h 103"/>
                  <a:gd name="T20" fmla="*/ 58 w 79"/>
                  <a:gd name="T21" fmla="*/ 1 h 103"/>
                  <a:gd name="T22" fmla="*/ 48 w 79"/>
                  <a:gd name="T23" fmla="*/ 0 h 103"/>
                  <a:gd name="T24" fmla="*/ 15 w 79"/>
                  <a:gd name="T25" fmla="*/ 22 h 103"/>
                  <a:gd name="T26" fmla="*/ 17 w 79"/>
                  <a:gd name="T27" fmla="*/ 36 h 103"/>
                  <a:gd name="T28" fmla="*/ 28 w 79"/>
                  <a:gd name="T29" fmla="*/ 43 h 103"/>
                  <a:gd name="T30" fmla="*/ 28 w 79"/>
                  <a:gd name="T31" fmla="*/ 43 h 103"/>
                  <a:gd name="T32" fmla="*/ 13 w 79"/>
                  <a:gd name="T33" fmla="*/ 58 h 103"/>
                  <a:gd name="T34" fmla="*/ 18 w 79"/>
                  <a:gd name="T35" fmla="*/ 68 h 103"/>
                  <a:gd name="T36" fmla="*/ 18 w 79"/>
                  <a:gd name="T37" fmla="*/ 68 h 103"/>
                  <a:gd name="T38" fmla="*/ 2 w 79"/>
                  <a:gd name="T39" fmla="*/ 85 h 103"/>
                  <a:gd name="T40" fmla="*/ 25 w 79"/>
                  <a:gd name="T41" fmla="*/ 103 h 103"/>
                  <a:gd name="T42" fmla="*/ 66 w 79"/>
                  <a:gd name="T43" fmla="*/ 74 h 103"/>
                  <a:gd name="T44" fmla="*/ 48 w 79"/>
                  <a:gd name="T45" fmla="*/ 56 h 103"/>
                  <a:gd name="T46" fmla="*/ 38 w 79"/>
                  <a:gd name="T47" fmla="*/ 56 h 103"/>
                  <a:gd name="T48" fmla="*/ 29 w 79"/>
                  <a:gd name="T49" fmla="*/ 49 h 103"/>
                  <a:gd name="T50" fmla="*/ 34 w 79"/>
                  <a:gd name="T51" fmla="*/ 44 h 103"/>
                  <a:gd name="T52" fmla="*/ 40 w 79"/>
                  <a:gd name="T53" fmla="*/ 44 h 103"/>
                  <a:gd name="T54" fmla="*/ 70 w 79"/>
                  <a:gd name="T55" fmla="*/ 22 h 103"/>
                  <a:gd name="T56" fmla="*/ 66 w 79"/>
                  <a:gd name="T57" fmla="*/ 7 h 103"/>
                  <a:gd name="T58" fmla="*/ 66 w 79"/>
                  <a:gd name="T59" fmla="*/ 7 h 103"/>
                  <a:gd name="T60" fmla="*/ 78 w 79"/>
                  <a:gd name="T61" fmla="*/ 7 h 103"/>
                  <a:gd name="T62" fmla="*/ 46 w 79"/>
                  <a:gd name="T63" fmla="*/ 6 h 103"/>
                  <a:gd name="T64" fmla="*/ 51 w 79"/>
                  <a:gd name="T65" fmla="*/ 22 h 103"/>
                  <a:gd name="T66" fmla="*/ 39 w 79"/>
                  <a:gd name="T67" fmla="*/ 39 h 103"/>
                  <a:gd name="T68" fmla="*/ 34 w 79"/>
                  <a:gd name="T69" fmla="*/ 23 h 103"/>
                  <a:gd name="T70" fmla="*/ 46 w 79"/>
                  <a:gd name="T71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103">
                    <a:moveTo>
                      <a:pt x="49" y="81"/>
                    </a:moveTo>
                    <a:cubicBezTo>
                      <a:pt x="48" y="90"/>
                      <a:pt x="40" y="97"/>
                      <a:pt x="29" y="97"/>
                    </a:cubicBezTo>
                    <a:cubicBezTo>
                      <a:pt x="20" y="97"/>
                      <a:pt x="13" y="92"/>
                      <a:pt x="15" y="82"/>
                    </a:cubicBezTo>
                    <a:cubicBezTo>
                      <a:pt x="16" y="76"/>
                      <a:pt x="20" y="71"/>
                      <a:pt x="22" y="70"/>
                    </a:cubicBezTo>
                    <a:cubicBezTo>
                      <a:pt x="25" y="69"/>
                      <a:pt x="28" y="69"/>
                      <a:pt x="32" y="69"/>
                    </a:cubicBezTo>
                    <a:cubicBezTo>
                      <a:pt x="44" y="69"/>
                      <a:pt x="51" y="71"/>
                      <a:pt x="49" y="81"/>
                    </a:cubicBezTo>
                    <a:close/>
                    <a:moveTo>
                      <a:pt x="78" y="7"/>
                    </a:moveTo>
                    <a:cubicBezTo>
                      <a:pt x="78" y="6"/>
                      <a:pt x="78" y="5"/>
                      <a:pt x="78" y="4"/>
                    </a:cubicBezTo>
                    <a:cubicBezTo>
                      <a:pt x="79" y="3"/>
                      <a:pt x="79" y="2"/>
                      <a:pt x="79" y="1"/>
                    </a:cubicBezTo>
                    <a:cubicBezTo>
                      <a:pt x="75" y="1"/>
                      <a:pt x="70" y="1"/>
                      <a:pt x="65" y="1"/>
                    </a:cubicBezTo>
                    <a:cubicBezTo>
                      <a:pt x="62" y="1"/>
                      <a:pt x="60" y="1"/>
                      <a:pt x="58" y="1"/>
                    </a:cubicBezTo>
                    <a:cubicBezTo>
                      <a:pt x="54" y="1"/>
                      <a:pt x="51" y="0"/>
                      <a:pt x="48" y="0"/>
                    </a:cubicBezTo>
                    <a:cubicBezTo>
                      <a:pt x="31" y="0"/>
                      <a:pt x="18" y="8"/>
                      <a:pt x="15" y="22"/>
                    </a:cubicBezTo>
                    <a:cubicBezTo>
                      <a:pt x="14" y="28"/>
                      <a:pt x="15" y="32"/>
                      <a:pt x="17" y="36"/>
                    </a:cubicBezTo>
                    <a:cubicBezTo>
                      <a:pt x="19" y="39"/>
                      <a:pt x="23" y="42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0" y="45"/>
                      <a:pt x="14" y="52"/>
                      <a:pt x="13" y="58"/>
                    </a:cubicBezTo>
                    <a:cubicBezTo>
                      <a:pt x="12" y="63"/>
                      <a:pt x="14" y="66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0" y="71"/>
                      <a:pt x="4" y="76"/>
                      <a:pt x="2" y="85"/>
                    </a:cubicBezTo>
                    <a:cubicBezTo>
                      <a:pt x="0" y="95"/>
                      <a:pt x="9" y="103"/>
                      <a:pt x="25" y="103"/>
                    </a:cubicBezTo>
                    <a:cubicBezTo>
                      <a:pt x="41" y="103"/>
                      <a:pt x="62" y="95"/>
                      <a:pt x="66" y="74"/>
                    </a:cubicBezTo>
                    <a:cubicBezTo>
                      <a:pt x="69" y="62"/>
                      <a:pt x="63" y="56"/>
                      <a:pt x="48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1" y="56"/>
                      <a:pt x="28" y="53"/>
                      <a:pt x="29" y="49"/>
                    </a:cubicBezTo>
                    <a:cubicBezTo>
                      <a:pt x="29" y="46"/>
                      <a:pt x="32" y="44"/>
                      <a:pt x="34" y="44"/>
                    </a:cubicBezTo>
                    <a:cubicBezTo>
                      <a:pt x="36" y="44"/>
                      <a:pt x="38" y="44"/>
                      <a:pt x="40" y="44"/>
                    </a:cubicBezTo>
                    <a:cubicBezTo>
                      <a:pt x="55" y="44"/>
                      <a:pt x="68" y="35"/>
                      <a:pt x="70" y="22"/>
                    </a:cubicBezTo>
                    <a:cubicBezTo>
                      <a:pt x="72" y="15"/>
                      <a:pt x="70" y="10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lnTo>
                      <a:pt x="78" y="7"/>
                    </a:lnTo>
                    <a:close/>
                    <a:moveTo>
                      <a:pt x="46" y="6"/>
                    </a:moveTo>
                    <a:cubicBezTo>
                      <a:pt x="51" y="6"/>
                      <a:pt x="54" y="10"/>
                      <a:pt x="51" y="22"/>
                    </a:cubicBezTo>
                    <a:cubicBezTo>
                      <a:pt x="49" y="34"/>
                      <a:pt x="45" y="39"/>
                      <a:pt x="39" y="39"/>
                    </a:cubicBezTo>
                    <a:cubicBezTo>
                      <a:pt x="35" y="39"/>
                      <a:pt x="31" y="35"/>
                      <a:pt x="34" y="23"/>
                    </a:cubicBezTo>
                    <a:cubicBezTo>
                      <a:pt x="36" y="12"/>
                      <a:pt x="40" y="6"/>
                      <a:pt x="46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3" name="Freeform 61"/>
              <p:cNvSpPr>
                <a:spLocks noChangeAspect="1"/>
              </p:cNvSpPr>
              <p:nvPr/>
            </p:nvSpPr>
            <p:spPr bwMode="black">
              <a:xfrm>
                <a:off x="6088" y="1907"/>
                <a:ext cx="475" cy="341"/>
              </a:xfrm>
              <a:custGeom>
                <a:avLst/>
                <a:gdLst>
                  <a:gd name="T0" fmla="*/ 59 w 130"/>
                  <a:gd name="T1" fmla="*/ 27 h 93"/>
                  <a:gd name="T2" fmla="*/ 23 w 130"/>
                  <a:gd name="T3" fmla="*/ 93 h 93"/>
                  <a:gd name="T4" fmla="*/ 16 w 130"/>
                  <a:gd name="T5" fmla="*/ 92 h 93"/>
                  <a:gd name="T6" fmla="*/ 9 w 130"/>
                  <a:gd name="T7" fmla="*/ 93 h 93"/>
                  <a:gd name="T8" fmla="*/ 0 w 130"/>
                  <a:gd name="T9" fmla="*/ 0 h 93"/>
                  <a:gd name="T10" fmla="*/ 11 w 130"/>
                  <a:gd name="T11" fmla="*/ 1 h 93"/>
                  <a:gd name="T12" fmla="*/ 22 w 130"/>
                  <a:gd name="T13" fmla="*/ 0 h 93"/>
                  <a:gd name="T14" fmla="*/ 26 w 130"/>
                  <a:gd name="T15" fmla="*/ 68 h 93"/>
                  <a:gd name="T16" fmla="*/ 27 w 130"/>
                  <a:gd name="T17" fmla="*/ 68 h 93"/>
                  <a:gd name="T18" fmla="*/ 63 w 130"/>
                  <a:gd name="T19" fmla="*/ 0 h 93"/>
                  <a:gd name="T20" fmla="*/ 70 w 130"/>
                  <a:gd name="T21" fmla="*/ 1 h 93"/>
                  <a:gd name="T22" fmla="*/ 77 w 130"/>
                  <a:gd name="T23" fmla="*/ 0 h 93"/>
                  <a:gd name="T24" fmla="*/ 85 w 130"/>
                  <a:gd name="T25" fmla="*/ 68 h 93"/>
                  <a:gd name="T26" fmla="*/ 85 w 130"/>
                  <a:gd name="T27" fmla="*/ 68 h 93"/>
                  <a:gd name="T28" fmla="*/ 118 w 130"/>
                  <a:gd name="T29" fmla="*/ 0 h 93"/>
                  <a:gd name="T30" fmla="*/ 123 w 130"/>
                  <a:gd name="T31" fmla="*/ 1 h 93"/>
                  <a:gd name="T32" fmla="*/ 130 w 130"/>
                  <a:gd name="T33" fmla="*/ 0 h 93"/>
                  <a:gd name="T34" fmla="*/ 81 w 130"/>
                  <a:gd name="T35" fmla="*/ 93 h 93"/>
                  <a:gd name="T36" fmla="*/ 74 w 130"/>
                  <a:gd name="T37" fmla="*/ 92 h 93"/>
                  <a:gd name="T38" fmla="*/ 67 w 130"/>
                  <a:gd name="T39" fmla="*/ 93 h 93"/>
                  <a:gd name="T40" fmla="*/ 59 w 130"/>
                  <a:gd name="T41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93">
                    <a:moveTo>
                      <a:pt x="59" y="27"/>
                    </a:moveTo>
                    <a:cubicBezTo>
                      <a:pt x="49" y="45"/>
                      <a:pt x="32" y="74"/>
                      <a:pt x="23" y="93"/>
                    </a:cubicBezTo>
                    <a:cubicBezTo>
                      <a:pt x="20" y="93"/>
                      <a:pt x="18" y="92"/>
                      <a:pt x="16" y="92"/>
                    </a:cubicBezTo>
                    <a:cubicBezTo>
                      <a:pt x="14" y="92"/>
                      <a:pt x="11" y="93"/>
                      <a:pt x="9" y="93"/>
                    </a:cubicBezTo>
                    <a:cubicBezTo>
                      <a:pt x="8" y="69"/>
                      <a:pt x="1" y="6"/>
                      <a:pt x="0" y="0"/>
                    </a:cubicBezTo>
                    <a:cubicBezTo>
                      <a:pt x="4" y="1"/>
                      <a:pt x="7" y="1"/>
                      <a:pt x="11" y="1"/>
                    </a:cubicBezTo>
                    <a:cubicBezTo>
                      <a:pt x="15" y="1"/>
                      <a:pt x="18" y="1"/>
                      <a:pt x="22" y="0"/>
                    </a:cubicBezTo>
                    <a:cubicBezTo>
                      <a:pt x="23" y="23"/>
                      <a:pt x="25" y="49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9" y="46"/>
                      <a:pt x="57" y="13"/>
                      <a:pt x="63" y="0"/>
                    </a:cubicBezTo>
                    <a:cubicBezTo>
                      <a:pt x="65" y="1"/>
                      <a:pt x="67" y="1"/>
                      <a:pt x="70" y="1"/>
                    </a:cubicBezTo>
                    <a:cubicBezTo>
                      <a:pt x="72" y="1"/>
                      <a:pt x="74" y="1"/>
                      <a:pt x="77" y="0"/>
                    </a:cubicBezTo>
                    <a:cubicBezTo>
                      <a:pt x="77" y="12"/>
                      <a:pt x="83" y="50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96" y="46"/>
                      <a:pt x="113" y="11"/>
                      <a:pt x="118" y="0"/>
                    </a:cubicBezTo>
                    <a:cubicBezTo>
                      <a:pt x="120" y="1"/>
                      <a:pt x="122" y="1"/>
                      <a:pt x="123" y="1"/>
                    </a:cubicBezTo>
                    <a:cubicBezTo>
                      <a:pt x="125" y="1"/>
                      <a:pt x="128" y="1"/>
                      <a:pt x="130" y="0"/>
                    </a:cubicBezTo>
                    <a:cubicBezTo>
                      <a:pt x="124" y="11"/>
                      <a:pt x="95" y="63"/>
                      <a:pt x="81" y="93"/>
                    </a:cubicBezTo>
                    <a:cubicBezTo>
                      <a:pt x="79" y="93"/>
                      <a:pt x="77" y="92"/>
                      <a:pt x="74" y="92"/>
                    </a:cubicBezTo>
                    <a:cubicBezTo>
                      <a:pt x="72" y="92"/>
                      <a:pt x="70" y="93"/>
                      <a:pt x="67" y="93"/>
                    </a:cubicBezTo>
                    <a:cubicBezTo>
                      <a:pt x="66" y="71"/>
                      <a:pt x="63" y="49"/>
                      <a:pt x="59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4" name="Freeform 62"/>
              <p:cNvSpPr>
                <a:spLocks noChangeAspect="1" noEditPoints="1"/>
              </p:cNvSpPr>
              <p:nvPr/>
            </p:nvSpPr>
            <p:spPr bwMode="black">
              <a:xfrm>
                <a:off x="6494" y="2002"/>
                <a:ext cx="249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6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2 w 68"/>
                  <a:gd name="T13" fmla="*/ 0 h 69"/>
                  <a:gd name="T14" fmla="*/ 4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7 w 68"/>
                  <a:gd name="T25" fmla="*/ 60 h 69"/>
                  <a:gd name="T26" fmla="*/ 24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6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3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2" y="0"/>
                    </a:cubicBezTo>
                    <a:cubicBezTo>
                      <a:pt x="24" y="0"/>
                      <a:pt x="9" y="11"/>
                      <a:pt x="4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7" y="60"/>
                    </a:cubicBezTo>
                    <a:cubicBezTo>
                      <a:pt x="25" y="60"/>
                      <a:pt x="22" y="49"/>
                      <a:pt x="24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5" name="Freeform 63"/>
              <p:cNvSpPr>
                <a:spLocks noChangeAspect="1" noEditPoints="1"/>
              </p:cNvSpPr>
              <p:nvPr/>
            </p:nvSpPr>
            <p:spPr bwMode="black">
              <a:xfrm>
                <a:off x="6875" y="1907"/>
                <a:ext cx="376" cy="341"/>
              </a:xfrm>
              <a:custGeom>
                <a:avLst/>
                <a:gdLst>
                  <a:gd name="T0" fmla="*/ 32 w 103"/>
                  <a:gd name="T1" fmla="*/ 35 h 93"/>
                  <a:gd name="T2" fmla="*/ 37 w 103"/>
                  <a:gd name="T3" fmla="*/ 9 h 93"/>
                  <a:gd name="T4" fmla="*/ 52 w 103"/>
                  <a:gd name="T5" fmla="*/ 8 h 93"/>
                  <a:gd name="T6" fmla="*/ 75 w 103"/>
                  <a:gd name="T7" fmla="*/ 44 h 93"/>
                  <a:gd name="T8" fmla="*/ 34 w 103"/>
                  <a:gd name="T9" fmla="*/ 85 h 93"/>
                  <a:gd name="T10" fmla="*/ 23 w 103"/>
                  <a:gd name="T11" fmla="*/ 85 h 93"/>
                  <a:gd name="T12" fmla="*/ 28 w 103"/>
                  <a:gd name="T13" fmla="*/ 59 h 93"/>
                  <a:gd name="T14" fmla="*/ 32 w 103"/>
                  <a:gd name="T15" fmla="*/ 35 h 93"/>
                  <a:gd name="T16" fmla="*/ 8 w 103"/>
                  <a:gd name="T17" fmla="*/ 56 h 93"/>
                  <a:gd name="T18" fmla="*/ 0 w 103"/>
                  <a:gd name="T19" fmla="*/ 93 h 93"/>
                  <a:gd name="T20" fmla="*/ 11 w 103"/>
                  <a:gd name="T21" fmla="*/ 92 h 93"/>
                  <a:gd name="T22" fmla="*/ 41 w 103"/>
                  <a:gd name="T23" fmla="*/ 93 h 93"/>
                  <a:gd name="T24" fmla="*/ 97 w 103"/>
                  <a:gd name="T25" fmla="*/ 44 h 93"/>
                  <a:gd name="T26" fmla="*/ 53 w 103"/>
                  <a:gd name="T27" fmla="*/ 0 h 93"/>
                  <a:gd name="T28" fmla="*/ 29 w 103"/>
                  <a:gd name="T29" fmla="*/ 1 h 93"/>
                  <a:gd name="T30" fmla="*/ 18 w 103"/>
                  <a:gd name="T31" fmla="*/ 0 h 93"/>
                  <a:gd name="T32" fmla="*/ 12 w 103"/>
                  <a:gd name="T33" fmla="*/ 37 h 93"/>
                  <a:gd name="T34" fmla="*/ 8 w 103"/>
                  <a:gd name="T35" fmla="*/ 5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93">
                    <a:moveTo>
                      <a:pt x="32" y="35"/>
                    </a:moveTo>
                    <a:cubicBezTo>
                      <a:pt x="34" y="28"/>
                      <a:pt x="37" y="11"/>
                      <a:pt x="37" y="9"/>
                    </a:cubicBezTo>
                    <a:cubicBezTo>
                      <a:pt x="42" y="8"/>
                      <a:pt x="45" y="8"/>
                      <a:pt x="52" y="8"/>
                    </a:cubicBezTo>
                    <a:cubicBezTo>
                      <a:pt x="70" y="8"/>
                      <a:pt x="80" y="22"/>
                      <a:pt x="75" y="44"/>
                    </a:cubicBezTo>
                    <a:cubicBezTo>
                      <a:pt x="70" y="72"/>
                      <a:pt x="55" y="85"/>
                      <a:pt x="34" y="85"/>
                    </a:cubicBezTo>
                    <a:cubicBezTo>
                      <a:pt x="29" y="85"/>
                      <a:pt x="25" y="85"/>
                      <a:pt x="23" y="85"/>
                    </a:cubicBezTo>
                    <a:cubicBezTo>
                      <a:pt x="23" y="82"/>
                      <a:pt x="26" y="66"/>
                      <a:pt x="28" y="59"/>
                    </a:cubicBezTo>
                    <a:lnTo>
                      <a:pt x="32" y="35"/>
                    </a:lnTo>
                    <a:close/>
                    <a:moveTo>
                      <a:pt x="8" y="56"/>
                    </a:moveTo>
                    <a:cubicBezTo>
                      <a:pt x="5" y="71"/>
                      <a:pt x="3" y="81"/>
                      <a:pt x="0" y="93"/>
                    </a:cubicBezTo>
                    <a:cubicBezTo>
                      <a:pt x="3" y="93"/>
                      <a:pt x="7" y="92"/>
                      <a:pt x="11" y="92"/>
                    </a:cubicBezTo>
                    <a:cubicBezTo>
                      <a:pt x="18" y="92"/>
                      <a:pt x="27" y="93"/>
                      <a:pt x="41" y="93"/>
                    </a:cubicBezTo>
                    <a:cubicBezTo>
                      <a:pt x="66" y="93"/>
                      <a:pt x="91" y="74"/>
                      <a:pt x="97" y="44"/>
                    </a:cubicBezTo>
                    <a:cubicBezTo>
                      <a:pt x="103" y="10"/>
                      <a:pt x="84" y="0"/>
                      <a:pt x="53" y="0"/>
                    </a:cubicBezTo>
                    <a:cubicBezTo>
                      <a:pt x="41" y="0"/>
                      <a:pt x="35" y="1"/>
                      <a:pt x="29" y="1"/>
                    </a:cubicBezTo>
                    <a:cubicBezTo>
                      <a:pt x="24" y="1"/>
                      <a:pt x="21" y="0"/>
                      <a:pt x="18" y="0"/>
                    </a:cubicBezTo>
                    <a:cubicBezTo>
                      <a:pt x="16" y="12"/>
                      <a:pt x="15" y="22"/>
                      <a:pt x="12" y="37"/>
                    </a:cubicBez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69696" name="Freeform 64"/>
              <p:cNvSpPr>
                <a:spLocks noChangeAspect="1" noEditPoints="1"/>
              </p:cNvSpPr>
              <p:nvPr/>
            </p:nvSpPr>
            <p:spPr bwMode="black">
              <a:xfrm>
                <a:off x="7230" y="2002"/>
                <a:ext cx="274" cy="252"/>
              </a:xfrm>
              <a:custGeom>
                <a:avLst/>
                <a:gdLst>
                  <a:gd name="T0" fmla="*/ 52 w 75"/>
                  <a:gd name="T1" fmla="*/ 31 h 69"/>
                  <a:gd name="T2" fmla="*/ 33 w 75"/>
                  <a:gd name="T3" fmla="*/ 63 h 69"/>
                  <a:gd name="T4" fmla="*/ 25 w 75"/>
                  <a:gd name="T5" fmla="*/ 36 h 69"/>
                  <a:gd name="T6" fmla="*/ 44 w 75"/>
                  <a:gd name="T7" fmla="*/ 6 h 69"/>
                  <a:gd name="T8" fmla="*/ 52 w 75"/>
                  <a:gd name="T9" fmla="*/ 31 h 69"/>
                  <a:gd name="T10" fmla="*/ 5 w 75"/>
                  <a:gd name="T11" fmla="*/ 36 h 69"/>
                  <a:gd name="T12" fmla="*/ 32 w 75"/>
                  <a:gd name="T13" fmla="*/ 69 h 69"/>
                  <a:gd name="T14" fmla="*/ 72 w 75"/>
                  <a:gd name="T15" fmla="*/ 33 h 69"/>
                  <a:gd name="T16" fmla="*/ 45 w 75"/>
                  <a:gd name="T17" fmla="*/ 0 h 69"/>
                  <a:gd name="T18" fmla="*/ 5 w 75"/>
                  <a:gd name="T19" fmla="*/ 3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69">
                    <a:moveTo>
                      <a:pt x="52" y="31"/>
                    </a:moveTo>
                    <a:cubicBezTo>
                      <a:pt x="48" y="52"/>
                      <a:pt x="41" y="63"/>
                      <a:pt x="33" y="63"/>
                    </a:cubicBezTo>
                    <a:cubicBezTo>
                      <a:pt x="23" y="63"/>
                      <a:pt x="22" y="51"/>
                      <a:pt x="25" y="36"/>
                    </a:cubicBezTo>
                    <a:cubicBezTo>
                      <a:pt x="29" y="16"/>
                      <a:pt x="36" y="6"/>
                      <a:pt x="44" y="6"/>
                    </a:cubicBezTo>
                    <a:cubicBezTo>
                      <a:pt x="53" y="6"/>
                      <a:pt x="55" y="16"/>
                      <a:pt x="52" y="31"/>
                    </a:cubicBezTo>
                    <a:close/>
                    <a:moveTo>
                      <a:pt x="5" y="36"/>
                    </a:moveTo>
                    <a:cubicBezTo>
                      <a:pt x="0" y="60"/>
                      <a:pt x="16" y="69"/>
                      <a:pt x="32" y="69"/>
                    </a:cubicBezTo>
                    <a:cubicBezTo>
                      <a:pt x="51" y="69"/>
                      <a:pt x="67" y="55"/>
                      <a:pt x="72" y="33"/>
                    </a:cubicBezTo>
                    <a:cubicBezTo>
                      <a:pt x="75" y="13"/>
                      <a:pt x="66" y="0"/>
                      <a:pt x="45" y="0"/>
                    </a:cubicBezTo>
                    <a:cubicBezTo>
                      <a:pt x="28" y="0"/>
                      <a:pt x="10" y="12"/>
                      <a:pt x="5" y="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7766823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" name="Rectangle 102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1568450" y="9637713"/>
            <a:ext cx="661988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GB"/>
              <a:t>Page </a:t>
            </a:r>
            <a:fld id="{0F867FDE-12F2-4787-AA77-0530E8498310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295" name="Rectangle 103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379663" y="9637713"/>
            <a:ext cx="2519362" cy="288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r>
              <a:rPr lang="en-GB"/>
              <a:t>Proposal to [Client]</a:t>
            </a:r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4113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0" y="4714875"/>
            <a:ext cx="5438775" cy="446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4265" tIns="47133" rIns="94265" bIns="47133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i-FI"/>
              <a:t>Click to edit Master text styles</a:t>
            </a:r>
          </a:p>
          <a:p>
            <a:pPr lvl="1"/>
            <a:r>
              <a:rPr lang="fi-FI"/>
              <a:t>Second level</a:t>
            </a:r>
          </a:p>
          <a:p>
            <a:pPr lvl="2"/>
            <a:r>
              <a:rPr lang="fi-FI"/>
              <a:t>Third level</a:t>
            </a:r>
          </a:p>
          <a:p>
            <a:pPr lvl="3"/>
            <a:r>
              <a:rPr lang="fi-FI"/>
              <a:t>Fourth level</a:t>
            </a:r>
          </a:p>
          <a:p>
            <a:pPr lvl="4"/>
            <a:r>
              <a:rPr lang="fi-FI"/>
              <a:t>Fifth level</a:t>
            </a:r>
          </a:p>
        </p:txBody>
      </p:sp>
      <p:sp>
        <p:nvSpPr>
          <p:cNvPr id="8250" name="Rectangle 58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152400" y="9637713"/>
            <a:ext cx="128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latin typeface="Arial" charset="0"/>
                <a:cs typeface="Arial" charset="0"/>
              </a:defRPr>
            </a:lvl1pPr>
          </a:lstStyle>
          <a:p>
            <a:fld id="{2EBABBE8-064E-48EC-9243-47DA7E3CB0CB}" type="datetime1">
              <a:rPr lang="en-GB" smtClean="0"/>
              <a:t>24/01/2020</a:t>
            </a:fld>
            <a:endParaRPr lang="en-GB"/>
          </a:p>
        </p:txBody>
      </p:sp>
      <p:grpSp>
        <p:nvGrpSpPr>
          <p:cNvPr id="8252" name="Group 60"/>
          <p:cNvGrpSpPr>
            <a:grpSpLocks/>
          </p:cNvGrpSpPr>
          <p:nvPr/>
        </p:nvGrpSpPr>
        <p:grpSpPr bwMode="auto">
          <a:xfrm>
            <a:off x="5240338" y="9478963"/>
            <a:ext cx="1431925" cy="322262"/>
            <a:chOff x="3301" y="5971"/>
            <a:chExt cx="902" cy="203"/>
          </a:xfrm>
        </p:grpSpPr>
        <p:sp>
          <p:nvSpPr>
            <p:cNvPr id="8253" name="Freeform 61"/>
            <p:cNvSpPr>
              <a:spLocks noChangeAspect="1"/>
            </p:cNvSpPr>
            <p:nvPr/>
          </p:nvSpPr>
          <p:spPr bwMode="black">
            <a:xfrm>
              <a:off x="3359" y="5971"/>
              <a:ext cx="30" cy="69"/>
            </a:xfrm>
            <a:custGeom>
              <a:avLst/>
              <a:gdLst>
                <a:gd name="T0" fmla="*/ 158 w 158"/>
                <a:gd name="T1" fmla="*/ 0 h 359"/>
                <a:gd name="T2" fmla="*/ 87 w 158"/>
                <a:gd name="T3" fmla="*/ 359 h 359"/>
                <a:gd name="T4" fmla="*/ 0 w 158"/>
                <a:gd name="T5" fmla="*/ 359 h 359"/>
                <a:gd name="T6" fmla="*/ 68 w 158"/>
                <a:gd name="T7" fmla="*/ 0 h 359"/>
                <a:gd name="T8" fmla="*/ 158 w 158"/>
                <a:gd name="T9" fmla="*/ 0 h 35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8" h="359">
                  <a:moveTo>
                    <a:pt x="158" y="0"/>
                  </a:moveTo>
                  <a:lnTo>
                    <a:pt x="87" y="359"/>
                  </a:lnTo>
                  <a:lnTo>
                    <a:pt x="0" y="359"/>
                  </a:lnTo>
                  <a:lnTo>
                    <a:pt x="68" y="0"/>
                  </a:lnTo>
                  <a:lnTo>
                    <a:pt x="15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4" name="Freeform 62"/>
            <p:cNvSpPr>
              <a:spLocks noChangeAspect="1"/>
            </p:cNvSpPr>
            <p:nvPr/>
          </p:nvSpPr>
          <p:spPr bwMode="black">
            <a:xfrm>
              <a:off x="3316" y="5971"/>
              <a:ext cx="48" cy="17"/>
            </a:xfrm>
            <a:custGeom>
              <a:avLst/>
              <a:gdLst>
                <a:gd name="T0" fmla="*/ 248 w 248"/>
                <a:gd name="T1" fmla="*/ 0 h 88"/>
                <a:gd name="T2" fmla="*/ 229 w 248"/>
                <a:gd name="T3" fmla="*/ 88 h 88"/>
                <a:gd name="T4" fmla="*/ 0 w 248"/>
                <a:gd name="T5" fmla="*/ 88 h 88"/>
                <a:gd name="T6" fmla="*/ 18 w 248"/>
                <a:gd name="T7" fmla="*/ 0 h 88"/>
                <a:gd name="T8" fmla="*/ 248 w 248"/>
                <a:gd name="T9" fmla="*/ 0 h 8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8">
                  <a:moveTo>
                    <a:pt x="248" y="0"/>
                  </a:moveTo>
                  <a:lnTo>
                    <a:pt x="229" y="88"/>
                  </a:lnTo>
                  <a:lnTo>
                    <a:pt x="0" y="88"/>
                  </a:lnTo>
                  <a:lnTo>
                    <a:pt x="18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5" name="Freeform 63"/>
            <p:cNvSpPr>
              <a:spLocks noChangeAspect="1"/>
            </p:cNvSpPr>
            <p:nvPr/>
          </p:nvSpPr>
          <p:spPr bwMode="black">
            <a:xfrm>
              <a:off x="3301" y="5971"/>
              <a:ext cx="114" cy="95"/>
            </a:xfrm>
            <a:custGeom>
              <a:avLst/>
              <a:gdLst>
                <a:gd name="T0" fmla="*/ 590 w 590"/>
                <a:gd name="T1" fmla="*/ 0 h 492"/>
                <a:gd name="T2" fmla="*/ 493 w 590"/>
                <a:gd name="T3" fmla="*/ 492 h 492"/>
                <a:gd name="T4" fmla="*/ 0 w 590"/>
                <a:gd name="T5" fmla="*/ 492 h 492"/>
                <a:gd name="T6" fmla="*/ 16 w 590"/>
                <a:gd name="T7" fmla="*/ 404 h 492"/>
                <a:gd name="T8" fmla="*/ 425 w 590"/>
                <a:gd name="T9" fmla="*/ 404 h 492"/>
                <a:gd name="T10" fmla="*/ 505 w 590"/>
                <a:gd name="T11" fmla="*/ 0 h 492"/>
                <a:gd name="T12" fmla="*/ 590 w 590"/>
                <a:gd name="T13" fmla="*/ 0 h 49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90" h="492">
                  <a:moveTo>
                    <a:pt x="590" y="0"/>
                  </a:moveTo>
                  <a:lnTo>
                    <a:pt x="493" y="492"/>
                  </a:lnTo>
                  <a:lnTo>
                    <a:pt x="0" y="492"/>
                  </a:lnTo>
                  <a:lnTo>
                    <a:pt x="16" y="404"/>
                  </a:lnTo>
                  <a:lnTo>
                    <a:pt x="425" y="404"/>
                  </a:lnTo>
                  <a:lnTo>
                    <a:pt x="505" y="0"/>
                  </a:lnTo>
                  <a:lnTo>
                    <a:pt x="59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6" name="Freeform 64"/>
            <p:cNvSpPr>
              <a:spLocks noChangeAspect="1"/>
            </p:cNvSpPr>
            <p:nvPr/>
          </p:nvSpPr>
          <p:spPr bwMode="black">
            <a:xfrm>
              <a:off x="3311" y="5997"/>
              <a:ext cx="48" cy="17"/>
            </a:xfrm>
            <a:custGeom>
              <a:avLst/>
              <a:gdLst>
                <a:gd name="T0" fmla="*/ 248 w 248"/>
                <a:gd name="T1" fmla="*/ 0 h 90"/>
                <a:gd name="T2" fmla="*/ 229 w 248"/>
                <a:gd name="T3" fmla="*/ 90 h 90"/>
                <a:gd name="T4" fmla="*/ 0 w 248"/>
                <a:gd name="T5" fmla="*/ 90 h 90"/>
                <a:gd name="T6" fmla="*/ 16 w 248"/>
                <a:gd name="T7" fmla="*/ 0 h 90"/>
                <a:gd name="T8" fmla="*/ 248 w 248"/>
                <a:gd name="T9" fmla="*/ 0 h 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90">
                  <a:moveTo>
                    <a:pt x="248" y="0"/>
                  </a:moveTo>
                  <a:lnTo>
                    <a:pt x="229" y="90"/>
                  </a:lnTo>
                  <a:lnTo>
                    <a:pt x="0" y="90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7" name="Freeform 65"/>
            <p:cNvSpPr>
              <a:spLocks noChangeAspect="1"/>
            </p:cNvSpPr>
            <p:nvPr/>
          </p:nvSpPr>
          <p:spPr bwMode="black">
            <a:xfrm>
              <a:off x="3306" y="6023"/>
              <a:ext cx="48" cy="17"/>
            </a:xfrm>
            <a:custGeom>
              <a:avLst/>
              <a:gdLst>
                <a:gd name="T0" fmla="*/ 248 w 248"/>
                <a:gd name="T1" fmla="*/ 0 h 89"/>
                <a:gd name="T2" fmla="*/ 229 w 248"/>
                <a:gd name="T3" fmla="*/ 89 h 89"/>
                <a:gd name="T4" fmla="*/ 0 w 248"/>
                <a:gd name="T5" fmla="*/ 89 h 89"/>
                <a:gd name="T6" fmla="*/ 16 w 248"/>
                <a:gd name="T7" fmla="*/ 0 h 89"/>
                <a:gd name="T8" fmla="*/ 248 w 248"/>
                <a:gd name="T9" fmla="*/ 0 h 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48" h="89">
                  <a:moveTo>
                    <a:pt x="248" y="0"/>
                  </a:moveTo>
                  <a:lnTo>
                    <a:pt x="229" y="89"/>
                  </a:lnTo>
                  <a:lnTo>
                    <a:pt x="0" y="89"/>
                  </a:lnTo>
                  <a:lnTo>
                    <a:pt x="16" y="0"/>
                  </a:lnTo>
                  <a:lnTo>
                    <a:pt x="24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8" name="Freeform 66"/>
            <p:cNvSpPr>
              <a:spLocks noChangeAspect="1"/>
            </p:cNvSpPr>
            <p:nvPr/>
          </p:nvSpPr>
          <p:spPr bwMode="black">
            <a:xfrm>
              <a:off x="4130" y="5994"/>
              <a:ext cx="73" cy="74"/>
            </a:xfrm>
            <a:custGeom>
              <a:avLst/>
              <a:gdLst>
                <a:gd name="T0" fmla="*/ 108 w 161"/>
                <a:gd name="T1" fmla="*/ 0 h 162"/>
                <a:gd name="T2" fmla="*/ 33 w 161"/>
                <a:gd name="T3" fmla="*/ 28 h 162"/>
                <a:gd name="T4" fmla="*/ 0 w 161"/>
                <a:gd name="T5" fmla="*/ 101 h 162"/>
                <a:gd name="T6" fmla="*/ 24 w 161"/>
                <a:gd name="T7" fmla="*/ 147 h 162"/>
                <a:gd name="T8" fmla="*/ 75 w 161"/>
                <a:gd name="T9" fmla="*/ 162 h 162"/>
                <a:gd name="T10" fmla="*/ 137 w 161"/>
                <a:gd name="T11" fmla="*/ 150 h 162"/>
                <a:gd name="T12" fmla="*/ 149 w 161"/>
                <a:gd name="T13" fmla="*/ 90 h 162"/>
                <a:gd name="T14" fmla="*/ 134 w 161"/>
                <a:gd name="T15" fmla="*/ 91 h 162"/>
                <a:gd name="T16" fmla="*/ 117 w 161"/>
                <a:gd name="T17" fmla="*/ 89 h 162"/>
                <a:gd name="T18" fmla="*/ 107 w 161"/>
                <a:gd name="T19" fmla="*/ 140 h 162"/>
                <a:gd name="T20" fmla="*/ 75 w 161"/>
                <a:gd name="T21" fmla="*/ 148 h 162"/>
                <a:gd name="T22" fmla="*/ 46 w 161"/>
                <a:gd name="T23" fmla="*/ 135 h 162"/>
                <a:gd name="T24" fmla="*/ 37 w 161"/>
                <a:gd name="T25" fmla="*/ 104 h 162"/>
                <a:gd name="T26" fmla="*/ 55 w 161"/>
                <a:gd name="T27" fmla="*/ 43 h 162"/>
                <a:gd name="T28" fmla="*/ 108 w 161"/>
                <a:gd name="T29" fmla="*/ 13 h 162"/>
                <a:gd name="T30" fmla="*/ 131 w 161"/>
                <a:gd name="T31" fmla="*/ 19 h 162"/>
                <a:gd name="T32" fmla="*/ 148 w 161"/>
                <a:gd name="T33" fmla="*/ 36 h 162"/>
                <a:gd name="T34" fmla="*/ 151 w 161"/>
                <a:gd name="T35" fmla="*/ 36 h 162"/>
                <a:gd name="T36" fmla="*/ 161 w 161"/>
                <a:gd name="T37" fmla="*/ 14 h 162"/>
                <a:gd name="T38" fmla="*/ 108 w 161"/>
                <a:gd name="T39" fmla="*/ 0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61" h="162">
                  <a:moveTo>
                    <a:pt x="108" y="0"/>
                  </a:moveTo>
                  <a:cubicBezTo>
                    <a:pt x="79" y="0"/>
                    <a:pt x="53" y="9"/>
                    <a:pt x="33" y="28"/>
                  </a:cubicBezTo>
                  <a:cubicBezTo>
                    <a:pt x="11" y="47"/>
                    <a:pt x="0" y="71"/>
                    <a:pt x="0" y="101"/>
                  </a:cubicBezTo>
                  <a:cubicBezTo>
                    <a:pt x="0" y="120"/>
                    <a:pt x="8" y="136"/>
                    <a:pt x="24" y="147"/>
                  </a:cubicBezTo>
                  <a:cubicBezTo>
                    <a:pt x="38" y="157"/>
                    <a:pt x="55" y="162"/>
                    <a:pt x="75" y="162"/>
                  </a:cubicBezTo>
                  <a:cubicBezTo>
                    <a:pt x="92" y="162"/>
                    <a:pt x="113" y="158"/>
                    <a:pt x="137" y="150"/>
                  </a:cubicBezTo>
                  <a:cubicBezTo>
                    <a:pt x="149" y="90"/>
                    <a:pt x="149" y="90"/>
                    <a:pt x="149" y="90"/>
                  </a:cubicBezTo>
                  <a:cubicBezTo>
                    <a:pt x="144" y="91"/>
                    <a:pt x="139" y="91"/>
                    <a:pt x="134" y="91"/>
                  </a:cubicBezTo>
                  <a:cubicBezTo>
                    <a:pt x="128" y="91"/>
                    <a:pt x="122" y="90"/>
                    <a:pt x="117" y="89"/>
                  </a:cubicBezTo>
                  <a:cubicBezTo>
                    <a:pt x="107" y="140"/>
                    <a:pt x="107" y="140"/>
                    <a:pt x="107" y="140"/>
                  </a:cubicBezTo>
                  <a:cubicBezTo>
                    <a:pt x="103" y="145"/>
                    <a:pt x="93" y="148"/>
                    <a:pt x="75" y="148"/>
                  </a:cubicBezTo>
                  <a:cubicBezTo>
                    <a:pt x="63" y="148"/>
                    <a:pt x="53" y="143"/>
                    <a:pt x="46" y="135"/>
                  </a:cubicBezTo>
                  <a:cubicBezTo>
                    <a:pt x="40" y="127"/>
                    <a:pt x="37" y="117"/>
                    <a:pt x="37" y="104"/>
                  </a:cubicBezTo>
                  <a:cubicBezTo>
                    <a:pt x="37" y="81"/>
                    <a:pt x="43" y="61"/>
                    <a:pt x="55" y="43"/>
                  </a:cubicBezTo>
                  <a:cubicBezTo>
                    <a:pt x="69" y="23"/>
                    <a:pt x="86" y="13"/>
                    <a:pt x="108" y="13"/>
                  </a:cubicBezTo>
                  <a:cubicBezTo>
                    <a:pt x="116" y="13"/>
                    <a:pt x="123" y="15"/>
                    <a:pt x="131" y="19"/>
                  </a:cubicBezTo>
                  <a:cubicBezTo>
                    <a:pt x="140" y="24"/>
                    <a:pt x="146" y="29"/>
                    <a:pt x="148" y="36"/>
                  </a:cubicBezTo>
                  <a:cubicBezTo>
                    <a:pt x="151" y="36"/>
                    <a:pt x="151" y="36"/>
                    <a:pt x="151" y="36"/>
                  </a:cubicBezTo>
                  <a:cubicBezTo>
                    <a:pt x="161" y="14"/>
                    <a:pt x="161" y="14"/>
                    <a:pt x="161" y="14"/>
                  </a:cubicBezTo>
                  <a:cubicBezTo>
                    <a:pt x="148" y="5"/>
                    <a:pt x="131" y="0"/>
                    <a:pt x="10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59" name="Freeform 67"/>
            <p:cNvSpPr>
              <a:spLocks noChangeAspect="1"/>
            </p:cNvSpPr>
            <p:nvPr/>
          </p:nvSpPr>
          <p:spPr bwMode="black">
            <a:xfrm>
              <a:off x="4052" y="5996"/>
              <a:ext cx="75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8 w 166"/>
                <a:gd name="T5" fmla="*/ 104 h 154"/>
                <a:gd name="T6" fmla="*/ 52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8 w 166"/>
                <a:gd name="T13" fmla="*/ 154 h 154"/>
                <a:gd name="T14" fmla="*/ 40 w 166"/>
                <a:gd name="T15" fmla="*/ 44 h 154"/>
                <a:gd name="T16" fmla="*/ 119 w 166"/>
                <a:gd name="T17" fmla="*/ 154 h 154"/>
                <a:gd name="T18" fmla="*/ 136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7" y="1"/>
                    <a:pt x="154" y="0"/>
                    <a:pt x="149" y="0"/>
                  </a:cubicBezTo>
                  <a:cubicBezTo>
                    <a:pt x="128" y="104"/>
                    <a:pt x="128" y="104"/>
                    <a:pt x="128" y="104"/>
                  </a:cubicBezTo>
                  <a:cubicBezTo>
                    <a:pt x="52" y="0"/>
                    <a:pt x="52" y="0"/>
                    <a:pt x="52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8" y="154"/>
                    <a:pt x="18" y="154"/>
                    <a:pt x="18" y="154"/>
                  </a:cubicBezTo>
                  <a:cubicBezTo>
                    <a:pt x="40" y="44"/>
                    <a:pt x="40" y="44"/>
                    <a:pt x="40" y="44"/>
                  </a:cubicBezTo>
                  <a:cubicBezTo>
                    <a:pt x="119" y="154"/>
                    <a:pt x="119" y="154"/>
                    <a:pt x="119" y="154"/>
                  </a:cubicBezTo>
                  <a:cubicBezTo>
                    <a:pt x="136" y="154"/>
                    <a:pt x="136" y="154"/>
                    <a:pt x="136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2" y="0"/>
                    <a:pt x="159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0" name="Freeform 68"/>
            <p:cNvSpPr>
              <a:spLocks noChangeAspect="1"/>
            </p:cNvSpPr>
            <p:nvPr/>
          </p:nvSpPr>
          <p:spPr bwMode="black">
            <a:xfrm>
              <a:off x="3983" y="5996"/>
              <a:ext cx="70" cy="72"/>
            </a:xfrm>
            <a:custGeom>
              <a:avLst/>
              <a:gdLst>
                <a:gd name="T0" fmla="*/ 146 w 155"/>
                <a:gd name="T1" fmla="*/ 2 h 158"/>
                <a:gd name="T2" fmla="*/ 137 w 155"/>
                <a:gd name="T3" fmla="*/ 0 h 158"/>
                <a:gd name="T4" fmla="*/ 117 w 155"/>
                <a:gd name="T5" fmla="*/ 101 h 158"/>
                <a:gd name="T6" fmla="*/ 99 w 155"/>
                <a:gd name="T7" fmla="*/ 132 h 158"/>
                <a:gd name="T8" fmla="*/ 67 w 155"/>
                <a:gd name="T9" fmla="*/ 144 h 158"/>
                <a:gd name="T10" fmla="*/ 42 w 155"/>
                <a:gd name="T11" fmla="*/ 135 h 158"/>
                <a:gd name="T12" fmla="*/ 33 w 155"/>
                <a:gd name="T13" fmla="*/ 111 h 158"/>
                <a:gd name="T14" fmla="*/ 33 w 155"/>
                <a:gd name="T15" fmla="*/ 102 h 158"/>
                <a:gd name="T16" fmla="*/ 53 w 155"/>
                <a:gd name="T17" fmla="*/ 1 h 158"/>
                <a:gd name="T18" fmla="*/ 40 w 155"/>
                <a:gd name="T19" fmla="*/ 2 h 158"/>
                <a:gd name="T20" fmla="*/ 20 w 155"/>
                <a:gd name="T21" fmla="*/ 1 h 158"/>
                <a:gd name="T22" fmla="*/ 1 w 155"/>
                <a:gd name="T23" fmla="*/ 102 h 158"/>
                <a:gd name="T24" fmla="*/ 0 w 155"/>
                <a:gd name="T25" fmla="*/ 114 h 158"/>
                <a:gd name="T26" fmla="*/ 19 w 155"/>
                <a:gd name="T27" fmla="*/ 149 h 158"/>
                <a:gd name="T28" fmla="*/ 59 w 155"/>
                <a:gd name="T29" fmla="*/ 158 h 158"/>
                <a:gd name="T30" fmla="*/ 108 w 155"/>
                <a:gd name="T31" fmla="*/ 143 h 158"/>
                <a:gd name="T32" fmla="*/ 134 w 155"/>
                <a:gd name="T33" fmla="*/ 101 h 158"/>
                <a:gd name="T34" fmla="*/ 155 w 155"/>
                <a:gd name="T35" fmla="*/ 0 h 158"/>
                <a:gd name="T36" fmla="*/ 146 w 155"/>
                <a:gd name="T37" fmla="*/ 2 h 1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55" h="158">
                  <a:moveTo>
                    <a:pt x="146" y="2"/>
                  </a:moveTo>
                  <a:cubicBezTo>
                    <a:pt x="143" y="2"/>
                    <a:pt x="140" y="1"/>
                    <a:pt x="137" y="0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4" y="113"/>
                    <a:pt x="109" y="123"/>
                    <a:pt x="99" y="132"/>
                  </a:cubicBezTo>
                  <a:cubicBezTo>
                    <a:pt x="90" y="140"/>
                    <a:pt x="79" y="144"/>
                    <a:pt x="67" y="144"/>
                  </a:cubicBezTo>
                  <a:cubicBezTo>
                    <a:pt x="57" y="144"/>
                    <a:pt x="48" y="141"/>
                    <a:pt x="42" y="135"/>
                  </a:cubicBezTo>
                  <a:cubicBezTo>
                    <a:pt x="36" y="129"/>
                    <a:pt x="33" y="121"/>
                    <a:pt x="33" y="111"/>
                  </a:cubicBezTo>
                  <a:cubicBezTo>
                    <a:pt x="33" y="107"/>
                    <a:pt x="33" y="105"/>
                    <a:pt x="33" y="102"/>
                  </a:cubicBezTo>
                  <a:cubicBezTo>
                    <a:pt x="53" y="1"/>
                    <a:pt x="53" y="1"/>
                    <a:pt x="53" y="1"/>
                  </a:cubicBezTo>
                  <a:cubicBezTo>
                    <a:pt x="51" y="2"/>
                    <a:pt x="46" y="2"/>
                    <a:pt x="40" y="2"/>
                  </a:cubicBezTo>
                  <a:cubicBezTo>
                    <a:pt x="30" y="2"/>
                    <a:pt x="23" y="2"/>
                    <a:pt x="20" y="1"/>
                  </a:cubicBezTo>
                  <a:cubicBezTo>
                    <a:pt x="1" y="102"/>
                    <a:pt x="1" y="102"/>
                    <a:pt x="1" y="102"/>
                  </a:cubicBezTo>
                  <a:cubicBezTo>
                    <a:pt x="0" y="106"/>
                    <a:pt x="0" y="110"/>
                    <a:pt x="0" y="114"/>
                  </a:cubicBezTo>
                  <a:cubicBezTo>
                    <a:pt x="0" y="130"/>
                    <a:pt x="6" y="141"/>
                    <a:pt x="19" y="149"/>
                  </a:cubicBezTo>
                  <a:cubicBezTo>
                    <a:pt x="29" y="155"/>
                    <a:pt x="43" y="158"/>
                    <a:pt x="59" y="158"/>
                  </a:cubicBezTo>
                  <a:cubicBezTo>
                    <a:pt x="78" y="158"/>
                    <a:pt x="94" y="153"/>
                    <a:pt x="108" y="143"/>
                  </a:cubicBezTo>
                  <a:cubicBezTo>
                    <a:pt x="121" y="133"/>
                    <a:pt x="130" y="119"/>
                    <a:pt x="134" y="101"/>
                  </a:cubicBezTo>
                  <a:cubicBezTo>
                    <a:pt x="155" y="0"/>
                    <a:pt x="155" y="0"/>
                    <a:pt x="155" y="0"/>
                  </a:cubicBezTo>
                  <a:cubicBezTo>
                    <a:pt x="152" y="1"/>
                    <a:pt x="149" y="2"/>
                    <a:pt x="146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1" name="Freeform 69"/>
            <p:cNvSpPr>
              <a:spLocks noChangeAspect="1" noEditPoints="1"/>
            </p:cNvSpPr>
            <p:nvPr/>
          </p:nvSpPr>
          <p:spPr bwMode="black">
            <a:xfrm>
              <a:off x="3897" y="5994"/>
              <a:ext cx="80" cy="74"/>
            </a:xfrm>
            <a:custGeom>
              <a:avLst/>
              <a:gdLst>
                <a:gd name="T0" fmla="*/ 121 w 174"/>
                <a:gd name="T1" fmla="*/ 118 h 162"/>
                <a:gd name="T2" fmla="*/ 72 w 174"/>
                <a:gd name="T3" fmla="*/ 150 h 162"/>
                <a:gd name="T4" fmla="*/ 34 w 174"/>
                <a:gd name="T5" fmla="*/ 107 h 162"/>
                <a:gd name="T6" fmla="*/ 52 w 174"/>
                <a:gd name="T7" fmla="*/ 47 h 162"/>
                <a:gd name="T8" fmla="*/ 101 w 174"/>
                <a:gd name="T9" fmla="*/ 14 h 162"/>
                <a:gd name="T10" fmla="*/ 129 w 174"/>
                <a:gd name="T11" fmla="*/ 28 h 162"/>
                <a:gd name="T12" fmla="*/ 138 w 174"/>
                <a:gd name="T13" fmla="*/ 59 h 162"/>
                <a:gd name="T14" fmla="*/ 121 w 174"/>
                <a:gd name="T15" fmla="*/ 118 h 162"/>
                <a:gd name="T16" fmla="*/ 154 w 174"/>
                <a:gd name="T17" fmla="*/ 15 h 162"/>
                <a:gd name="T18" fmla="*/ 104 w 174"/>
                <a:gd name="T19" fmla="*/ 0 h 162"/>
                <a:gd name="T20" fmla="*/ 32 w 174"/>
                <a:gd name="T21" fmla="*/ 28 h 162"/>
                <a:gd name="T22" fmla="*/ 0 w 174"/>
                <a:gd name="T23" fmla="*/ 99 h 162"/>
                <a:gd name="T24" fmla="*/ 19 w 174"/>
                <a:gd name="T25" fmla="*/ 146 h 162"/>
                <a:gd name="T26" fmla="*/ 68 w 174"/>
                <a:gd name="T27" fmla="*/ 162 h 162"/>
                <a:gd name="T28" fmla="*/ 142 w 174"/>
                <a:gd name="T29" fmla="*/ 133 h 162"/>
                <a:gd name="T30" fmla="*/ 174 w 174"/>
                <a:gd name="T31" fmla="*/ 62 h 162"/>
                <a:gd name="T32" fmla="*/ 154 w 174"/>
                <a:gd name="T33" fmla="*/ 15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4" h="162">
                  <a:moveTo>
                    <a:pt x="121" y="118"/>
                  </a:moveTo>
                  <a:cubicBezTo>
                    <a:pt x="107" y="139"/>
                    <a:pt x="91" y="150"/>
                    <a:pt x="72" y="150"/>
                  </a:cubicBezTo>
                  <a:cubicBezTo>
                    <a:pt x="47" y="150"/>
                    <a:pt x="34" y="135"/>
                    <a:pt x="34" y="107"/>
                  </a:cubicBezTo>
                  <a:cubicBezTo>
                    <a:pt x="34" y="87"/>
                    <a:pt x="40" y="67"/>
                    <a:pt x="52" y="47"/>
                  </a:cubicBezTo>
                  <a:cubicBezTo>
                    <a:pt x="65" y="25"/>
                    <a:pt x="82" y="14"/>
                    <a:pt x="101" y="14"/>
                  </a:cubicBezTo>
                  <a:cubicBezTo>
                    <a:pt x="113" y="14"/>
                    <a:pt x="122" y="19"/>
                    <a:pt x="129" y="28"/>
                  </a:cubicBezTo>
                  <a:cubicBezTo>
                    <a:pt x="135" y="37"/>
                    <a:pt x="138" y="47"/>
                    <a:pt x="138" y="59"/>
                  </a:cubicBezTo>
                  <a:cubicBezTo>
                    <a:pt x="138" y="80"/>
                    <a:pt x="132" y="100"/>
                    <a:pt x="121" y="118"/>
                  </a:cubicBezTo>
                  <a:close/>
                  <a:moveTo>
                    <a:pt x="154" y="15"/>
                  </a:moveTo>
                  <a:cubicBezTo>
                    <a:pt x="141" y="5"/>
                    <a:pt x="125" y="0"/>
                    <a:pt x="104" y="0"/>
                  </a:cubicBezTo>
                  <a:cubicBezTo>
                    <a:pt x="76" y="0"/>
                    <a:pt x="52" y="9"/>
                    <a:pt x="32" y="28"/>
                  </a:cubicBezTo>
                  <a:cubicBezTo>
                    <a:pt x="11" y="47"/>
                    <a:pt x="0" y="71"/>
                    <a:pt x="0" y="99"/>
                  </a:cubicBezTo>
                  <a:cubicBezTo>
                    <a:pt x="0" y="119"/>
                    <a:pt x="6" y="134"/>
                    <a:pt x="19" y="146"/>
                  </a:cubicBezTo>
                  <a:cubicBezTo>
                    <a:pt x="32" y="157"/>
                    <a:pt x="48" y="162"/>
                    <a:pt x="68" y="162"/>
                  </a:cubicBezTo>
                  <a:cubicBezTo>
                    <a:pt x="97" y="162"/>
                    <a:pt x="121" y="152"/>
                    <a:pt x="142" y="133"/>
                  </a:cubicBezTo>
                  <a:cubicBezTo>
                    <a:pt x="163" y="114"/>
                    <a:pt x="174" y="90"/>
                    <a:pt x="174" y="62"/>
                  </a:cubicBezTo>
                  <a:cubicBezTo>
                    <a:pt x="174" y="42"/>
                    <a:pt x="167" y="26"/>
                    <a:pt x="154" y="15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2" name="Freeform 70"/>
            <p:cNvSpPr>
              <a:spLocks noChangeAspect="1"/>
            </p:cNvSpPr>
            <p:nvPr/>
          </p:nvSpPr>
          <p:spPr bwMode="black">
            <a:xfrm>
              <a:off x="3842" y="5971"/>
              <a:ext cx="79" cy="95"/>
            </a:xfrm>
            <a:custGeom>
              <a:avLst/>
              <a:gdLst>
                <a:gd name="T0" fmla="*/ 159 w 175"/>
                <a:gd name="T1" fmla="*/ 2 h 208"/>
                <a:gd name="T2" fmla="*/ 146 w 175"/>
                <a:gd name="T3" fmla="*/ 0 h 208"/>
                <a:gd name="T4" fmla="*/ 81 w 175"/>
                <a:gd name="T5" fmla="*/ 94 h 208"/>
                <a:gd name="T6" fmla="*/ 54 w 175"/>
                <a:gd name="T7" fmla="*/ 0 h 208"/>
                <a:gd name="T8" fmla="*/ 30 w 175"/>
                <a:gd name="T9" fmla="*/ 3 h 208"/>
                <a:gd name="T10" fmla="*/ 0 w 175"/>
                <a:gd name="T11" fmla="*/ 0 h 208"/>
                <a:gd name="T12" fmla="*/ 42 w 175"/>
                <a:gd name="T13" fmla="*/ 119 h 208"/>
                <a:gd name="T14" fmla="*/ 25 w 175"/>
                <a:gd name="T15" fmla="*/ 208 h 208"/>
                <a:gd name="T16" fmla="*/ 70 w 175"/>
                <a:gd name="T17" fmla="*/ 208 h 208"/>
                <a:gd name="T18" fmla="*/ 88 w 175"/>
                <a:gd name="T19" fmla="*/ 115 h 208"/>
                <a:gd name="T20" fmla="*/ 175 w 175"/>
                <a:gd name="T21" fmla="*/ 0 h 208"/>
                <a:gd name="T22" fmla="*/ 159 w 175"/>
                <a:gd name="T23" fmla="*/ 2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75" h="208">
                  <a:moveTo>
                    <a:pt x="159" y="2"/>
                  </a:moveTo>
                  <a:cubicBezTo>
                    <a:pt x="154" y="2"/>
                    <a:pt x="149" y="1"/>
                    <a:pt x="146" y="0"/>
                  </a:cubicBezTo>
                  <a:cubicBezTo>
                    <a:pt x="123" y="35"/>
                    <a:pt x="102" y="67"/>
                    <a:pt x="81" y="94"/>
                  </a:cubicBezTo>
                  <a:cubicBezTo>
                    <a:pt x="72" y="64"/>
                    <a:pt x="63" y="33"/>
                    <a:pt x="54" y="0"/>
                  </a:cubicBezTo>
                  <a:cubicBezTo>
                    <a:pt x="46" y="2"/>
                    <a:pt x="39" y="3"/>
                    <a:pt x="30" y="3"/>
                  </a:cubicBezTo>
                  <a:cubicBezTo>
                    <a:pt x="21" y="3"/>
                    <a:pt x="11" y="2"/>
                    <a:pt x="0" y="0"/>
                  </a:cubicBezTo>
                  <a:cubicBezTo>
                    <a:pt x="42" y="119"/>
                    <a:pt x="42" y="119"/>
                    <a:pt x="42" y="119"/>
                  </a:cubicBezTo>
                  <a:cubicBezTo>
                    <a:pt x="25" y="208"/>
                    <a:pt x="25" y="208"/>
                    <a:pt x="25" y="208"/>
                  </a:cubicBezTo>
                  <a:cubicBezTo>
                    <a:pt x="70" y="208"/>
                    <a:pt x="70" y="208"/>
                    <a:pt x="70" y="208"/>
                  </a:cubicBezTo>
                  <a:cubicBezTo>
                    <a:pt x="88" y="115"/>
                    <a:pt x="88" y="115"/>
                    <a:pt x="88" y="115"/>
                  </a:cubicBezTo>
                  <a:cubicBezTo>
                    <a:pt x="135" y="52"/>
                    <a:pt x="164" y="14"/>
                    <a:pt x="175" y="0"/>
                  </a:cubicBezTo>
                  <a:cubicBezTo>
                    <a:pt x="169" y="1"/>
                    <a:pt x="164" y="2"/>
                    <a:pt x="159" y="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3" name="Freeform 71"/>
            <p:cNvSpPr>
              <a:spLocks noChangeAspect="1"/>
            </p:cNvSpPr>
            <p:nvPr/>
          </p:nvSpPr>
          <p:spPr bwMode="black">
            <a:xfrm>
              <a:off x="3688" y="5995"/>
              <a:ext cx="54" cy="71"/>
            </a:xfrm>
            <a:custGeom>
              <a:avLst/>
              <a:gdLst>
                <a:gd name="T0" fmla="*/ 3 w 118"/>
                <a:gd name="T1" fmla="*/ 0 h 155"/>
                <a:gd name="T2" fmla="*/ 0 w 118"/>
                <a:gd name="T3" fmla="*/ 19 h 155"/>
                <a:gd name="T4" fmla="*/ 42 w 118"/>
                <a:gd name="T5" fmla="*/ 16 h 155"/>
                <a:gd name="T6" fmla="*/ 15 w 118"/>
                <a:gd name="T7" fmla="*/ 155 h 155"/>
                <a:gd name="T8" fmla="*/ 48 w 118"/>
                <a:gd name="T9" fmla="*/ 155 h 155"/>
                <a:gd name="T10" fmla="*/ 75 w 118"/>
                <a:gd name="T11" fmla="*/ 16 h 155"/>
                <a:gd name="T12" fmla="*/ 115 w 118"/>
                <a:gd name="T13" fmla="*/ 19 h 155"/>
                <a:gd name="T14" fmla="*/ 118 w 118"/>
                <a:gd name="T15" fmla="*/ 0 h 155"/>
                <a:gd name="T16" fmla="*/ 3 w 118"/>
                <a:gd name="T17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18" h="155">
                  <a:moveTo>
                    <a:pt x="3" y="0"/>
                  </a:moveTo>
                  <a:cubicBezTo>
                    <a:pt x="4" y="7"/>
                    <a:pt x="3" y="13"/>
                    <a:pt x="0" y="19"/>
                  </a:cubicBezTo>
                  <a:cubicBezTo>
                    <a:pt x="13" y="17"/>
                    <a:pt x="27" y="17"/>
                    <a:pt x="42" y="16"/>
                  </a:cubicBezTo>
                  <a:cubicBezTo>
                    <a:pt x="15" y="155"/>
                    <a:pt x="15" y="155"/>
                    <a:pt x="15" y="155"/>
                  </a:cubicBezTo>
                  <a:cubicBezTo>
                    <a:pt x="48" y="155"/>
                    <a:pt x="48" y="155"/>
                    <a:pt x="48" y="155"/>
                  </a:cubicBezTo>
                  <a:cubicBezTo>
                    <a:pt x="75" y="16"/>
                    <a:pt x="75" y="16"/>
                    <a:pt x="75" y="16"/>
                  </a:cubicBezTo>
                  <a:cubicBezTo>
                    <a:pt x="94" y="17"/>
                    <a:pt x="107" y="18"/>
                    <a:pt x="115" y="19"/>
                  </a:cubicBezTo>
                  <a:cubicBezTo>
                    <a:pt x="114" y="12"/>
                    <a:pt x="115" y="6"/>
                    <a:pt x="118" y="0"/>
                  </a:cubicBezTo>
                  <a:lnTo>
                    <a:pt x="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4" name="Freeform 72"/>
            <p:cNvSpPr>
              <a:spLocks noChangeAspect="1"/>
            </p:cNvSpPr>
            <p:nvPr/>
          </p:nvSpPr>
          <p:spPr bwMode="black">
            <a:xfrm>
              <a:off x="3630" y="5994"/>
              <a:ext cx="52" cy="74"/>
            </a:xfrm>
            <a:custGeom>
              <a:avLst/>
              <a:gdLst>
                <a:gd name="T0" fmla="*/ 99 w 115"/>
                <a:gd name="T1" fmla="*/ 3 h 162"/>
                <a:gd name="T2" fmla="*/ 81 w 115"/>
                <a:gd name="T3" fmla="*/ 0 h 162"/>
                <a:gd name="T4" fmla="*/ 38 w 115"/>
                <a:gd name="T5" fmla="*/ 15 h 162"/>
                <a:gd name="T6" fmla="*/ 19 w 115"/>
                <a:gd name="T7" fmla="*/ 56 h 162"/>
                <a:gd name="T8" fmla="*/ 33 w 115"/>
                <a:gd name="T9" fmla="*/ 85 h 162"/>
                <a:gd name="T10" fmla="*/ 59 w 115"/>
                <a:gd name="T11" fmla="*/ 101 h 162"/>
                <a:gd name="T12" fmla="*/ 73 w 115"/>
                <a:gd name="T13" fmla="*/ 120 h 162"/>
                <a:gd name="T14" fmla="*/ 64 w 115"/>
                <a:gd name="T15" fmla="*/ 140 h 162"/>
                <a:gd name="T16" fmla="*/ 42 w 115"/>
                <a:gd name="T17" fmla="*/ 148 h 162"/>
                <a:gd name="T18" fmla="*/ 15 w 115"/>
                <a:gd name="T19" fmla="*/ 123 h 162"/>
                <a:gd name="T20" fmla="*/ 11 w 115"/>
                <a:gd name="T21" fmla="*/ 123 h 162"/>
                <a:gd name="T22" fmla="*/ 0 w 115"/>
                <a:gd name="T23" fmla="*/ 152 h 162"/>
                <a:gd name="T24" fmla="*/ 35 w 115"/>
                <a:gd name="T25" fmla="*/ 162 h 162"/>
                <a:gd name="T26" fmla="*/ 82 w 115"/>
                <a:gd name="T27" fmla="*/ 147 h 162"/>
                <a:gd name="T28" fmla="*/ 103 w 115"/>
                <a:gd name="T29" fmla="*/ 104 h 162"/>
                <a:gd name="T30" fmla="*/ 89 w 115"/>
                <a:gd name="T31" fmla="*/ 74 h 162"/>
                <a:gd name="T32" fmla="*/ 63 w 115"/>
                <a:gd name="T33" fmla="*/ 58 h 162"/>
                <a:gd name="T34" fmla="*/ 48 w 115"/>
                <a:gd name="T35" fmla="*/ 38 h 162"/>
                <a:gd name="T36" fmla="*/ 57 w 115"/>
                <a:gd name="T37" fmla="*/ 20 h 162"/>
                <a:gd name="T38" fmla="*/ 78 w 115"/>
                <a:gd name="T39" fmla="*/ 13 h 162"/>
                <a:gd name="T40" fmla="*/ 93 w 115"/>
                <a:gd name="T41" fmla="*/ 19 h 162"/>
                <a:gd name="T42" fmla="*/ 100 w 115"/>
                <a:gd name="T43" fmla="*/ 33 h 162"/>
                <a:gd name="T44" fmla="*/ 103 w 115"/>
                <a:gd name="T45" fmla="*/ 33 h 162"/>
                <a:gd name="T46" fmla="*/ 115 w 115"/>
                <a:gd name="T47" fmla="*/ 11 h 162"/>
                <a:gd name="T48" fmla="*/ 99 w 115"/>
                <a:gd name="T49" fmla="*/ 3 h 1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115" h="162">
                  <a:moveTo>
                    <a:pt x="99" y="3"/>
                  </a:moveTo>
                  <a:cubicBezTo>
                    <a:pt x="92" y="1"/>
                    <a:pt x="86" y="0"/>
                    <a:pt x="81" y="0"/>
                  </a:cubicBezTo>
                  <a:cubicBezTo>
                    <a:pt x="65" y="0"/>
                    <a:pt x="51" y="5"/>
                    <a:pt x="38" y="15"/>
                  </a:cubicBezTo>
                  <a:cubicBezTo>
                    <a:pt x="26" y="26"/>
                    <a:pt x="19" y="40"/>
                    <a:pt x="19" y="56"/>
                  </a:cubicBezTo>
                  <a:cubicBezTo>
                    <a:pt x="19" y="67"/>
                    <a:pt x="24" y="77"/>
                    <a:pt x="33" y="85"/>
                  </a:cubicBezTo>
                  <a:cubicBezTo>
                    <a:pt x="42" y="90"/>
                    <a:pt x="51" y="96"/>
                    <a:pt x="59" y="101"/>
                  </a:cubicBezTo>
                  <a:cubicBezTo>
                    <a:pt x="69" y="107"/>
                    <a:pt x="73" y="113"/>
                    <a:pt x="73" y="120"/>
                  </a:cubicBezTo>
                  <a:cubicBezTo>
                    <a:pt x="73" y="128"/>
                    <a:pt x="70" y="135"/>
                    <a:pt x="64" y="140"/>
                  </a:cubicBezTo>
                  <a:cubicBezTo>
                    <a:pt x="58" y="146"/>
                    <a:pt x="50" y="148"/>
                    <a:pt x="42" y="148"/>
                  </a:cubicBezTo>
                  <a:cubicBezTo>
                    <a:pt x="23" y="148"/>
                    <a:pt x="14" y="140"/>
                    <a:pt x="15" y="123"/>
                  </a:cubicBezTo>
                  <a:cubicBezTo>
                    <a:pt x="11" y="123"/>
                    <a:pt x="11" y="123"/>
                    <a:pt x="11" y="123"/>
                  </a:cubicBezTo>
                  <a:cubicBezTo>
                    <a:pt x="0" y="152"/>
                    <a:pt x="0" y="152"/>
                    <a:pt x="0" y="152"/>
                  </a:cubicBezTo>
                  <a:cubicBezTo>
                    <a:pt x="6" y="159"/>
                    <a:pt x="18" y="162"/>
                    <a:pt x="35" y="162"/>
                  </a:cubicBezTo>
                  <a:cubicBezTo>
                    <a:pt x="53" y="162"/>
                    <a:pt x="69" y="157"/>
                    <a:pt x="82" y="147"/>
                  </a:cubicBezTo>
                  <a:cubicBezTo>
                    <a:pt x="96" y="135"/>
                    <a:pt x="103" y="121"/>
                    <a:pt x="103" y="104"/>
                  </a:cubicBezTo>
                  <a:cubicBezTo>
                    <a:pt x="103" y="92"/>
                    <a:pt x="98" y="82"/>
                    <a:pt x="89" y="74"/>
                  </a:cubicBezTo>
                  <a:cubicBezTo>
                    <a:pt x="80" y="69"/>
                    <a:pt x="71" y="63"/>
                    <a:pt x="63" y="58"/>
                  </a:cubicBezTo>
                  <a:cubicBezTo>
                    <a:pt x="53" y="52"/>
                    <a:pt x="48" y="45"/>
                    <a:pt x="48" y="38"/>
                  </a:cubicBezTo>
                  <a:cubicBezTo>
                    <a:pt x="48" y="31"/>
                    <a:pt x="51" y="25"/>
                    <a:pt x="57" y="20"/>
                  </a:cubicBezTo>
                  <a:cubicBezTo>
                    <a:pt x="63" y="15"/>
                    <a:pt x="70" y="13"/>
                    <a:pt x="78" y="13"/>
                  </a:cubicBezTo>
                  <a:cubicBezTo>
                    <a:pt x="83" y="13"/>
                    <a:pt x="88" y="15"/>
                    <a:pt x="93" y="19"/>
                  </a:cubicBezTo>
                  <a:cubicBezTo>
                    <a:pt x="98" y="22"/>
                    <a:pt x="100" y="27"/>
                    <a:pt x="100" y="33"/>
                  </a:cubicBezTo>
                  <a:cubicBezTo>
                    <a:pt x="103" y="33"/>
                    <a:pt x="103" y="33"/>
                    <a:pt x="103" y="33"/>
                  </a:cubicBezTo>
                  <a:cubicBezTo>
                    <a:pt x="115" y="11"/>
                    <a:pt x="115" y="11"/>
                    <a:pt x="115" y="11"/>
                  </a:cubicBezTo>
                  <a:cubicBezTo>
                    <a:pt x="113" y="8"/>
                    <a:pt x="108" y="5"/>
                    <a:pt x="99" y="3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5" name="Freeform 73"/>
            <p:cNvSpPr>
              <a:spLocks noChangeAspect="1"/>
            </p:cNvSpPr>
            <p:nvPr/>
          </p:nvSpPr>
          <p:spPr bwMode="black">
            <a:xfrm>
              <a:off x="3557" y="5996"/>
              <a:ext cx="76" cy="70"/>
            </a:xfrm>
            <a:custGeom>
              <a:avLst/>
              <a:gdLst>
                <a:gd name="T0" fmla="*/ 157 w 166"/>
                <a:gd name="T1" fmla="*/ 1 h 154"/>
                <a:gd name="T2" fmla="*/ 149 w 166"/>
                <a:gd name="T3" fmla="*/ 0 h 154"/>
                <a:gd name="T4" fmla="*/ 127 w 166"/>
                <a:gd name="T5" fmla="*/ 105 h 154"/>
                <a:gd name="T6" fmla="*/ 50 w 166"/>
                <a:gd name="T7" fmla="*/ 0 h 154"/>
                <a:gd name="T8" fmla="*/ 31 w 166"/>
                <a:gd name="T9" fmla="*/ 0 h 154"/>
                <a:gd name="T10" fmla="*/ 0 w 166"/>
                <a:gd name="T11" fmla="*/ 154 h 154"/>
                <a:gd name="T12" fmla="*/ 17 w 166"/>
                <a:gd name="T13" fmla="*/ 154 h 154"/>
                <a:gd name="T14" fmla="*/ 38 w 166"/>
                <a:gd name="T15" fmla="*/ 44 h 154"/>
                <a:gd name="T16" fmla="*/ 118 w 166"/>
                <a:gd name="T17" fmla="*/ 154 h 154"/>
                <a:gd name="T18" fmla="*/ 135 w 166"/>
                <a:gd name="T19" fmla="*/ 154 h 154"/>
                <a:gd name="T20" fmla="*/ 166 w 166"/>
                <a:gd name="T21" fmla="*/ 0 h 154"/>
                <a:gd name="T22" fmla="*/ 157 w 166"/>
                <a:gd name="T23" fmla="*/ 1 h 1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66" h="154">
                  <a:moveTo>
                    <a:pt x="157" y="1"/>
                  </a:moveTo>
                  <a:cubicBezTo>
                    <a:pt x="154" y="1"/>
                    <a:pt x="151" y="1"/>
                    <a:pt x="149" y="0"/>
                  </a:cubicBezTo>
                  <a:cubicBezTo>
                    <a:pt x="127" y="105"/>
                    <a:pt x="127" y="105"/>
                    <a:pt x="127" y="105"/>
                  </a:cubicBezTo>
                  <a:cubicBezTo>
                    <a:pt x="50" y="0"/>
                    <a:pt x="50" y="0"/>
                    <a:pt x="50" y="0"/>
                  </a:cubicBezTo>
                  <a:cubicBezTo>
                    <a:pt x="31" y="0"/>
                    <a:pt x="31" y="0"/>
                    <a:pt x="31" y="0"/>
                  </a:cubicBezTo>
                  <a:cubicBezTo>
                    <a:pt x="0" y="154"/>
                    <a:pt x="0" y="154"/>
                    <a:pt x="0" y="154"/>
                  </a:cubicBezTo>
                  <a:cubicBezTo>
                    <a:pt x="17" y="154"/>
                    <a:pt x="17" y="154"/>
                    <a:pt x="17" y="154"/>
                  </a:cubicBezTo>
                  <a:cubicBezTo>
                    <a:pt x="38" y="44"/>
                    <a:pt x="38" y="44"/>
                    <a:pt x="38" y="44"/>
                  </a:cubicBezTo>
                  <a:cubicBezTo>
                    <a:pt x="118" y="154"/>
                    <a:pt x="118" y="154"/>
                    <a:pt x="118" y="154"/>
                  </a:cubicBezTo>
                  <a:cubicBezTo>
                    <a:pt x="135" y="154"/>
                    <a:pt x="135" y="154"/>
                    <a:pt x="135" y="154"/>
                  </a:cubicBezTo>
                  <a:cubicBezTo>
                    <a:pt x="166" y="0"/>
                    <a:pt x="166" y="0"/>
                    <a:pt x="166" y="0"/>
                  </a:cubicBezTo>
                  <a:cubicBezTo>
                    <a:pt x="163" y="1"/>
                    <a:pt x="160" y="1"/>
                    <a:pt x="15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6" name="Freeform 74"/>
            <p:cNvSpPr>
              <a:spLocks noChangeAspect="1"/>
            </p:cNvSpPr>
            <p:nvPr/>
          </p:nvSpPr>
          <p:spPr bwMode="black">
            <a:xfrm>
              <a:off x="3432" y="5971"/>
              <a:ext cx="72" cy="95"/>
            </a:xfrm>
            <a:custGeom>
              <a:avLst/>
              <a:gdLst>
                <a:gd name="T0" fmla="*/ 41 w 157"/>
                <a:gd name="T1" fmla="*/ 0 h 208"/>
                <a:gd name="T2" fmla="*/ 0 w 157"/>
                <a:gd name="T3" fmla="*/ 208 h 208"/>
                <a:gd name="T4" fmla="*/ 116 w 157"/>
                <a:gd name="T5" fmla="*/ 208 h 208"/>
                <a:gd name="T6" fmla="*/ 120 w 157"/>
                <a:gd name="T7" fmla="*/ 184 h 208"/>
                <a:gd name="T8" fmla="*/ 59 w 157"/>
                <a:gd name="T9" fmla="*/ 187 h 208"/>
                <a:gd name="T10" fmla="*/ 50 w 157"/>
                <a:gd name="T11" fmla="*/ 187 h 208"/>
                <a:gd name="T12" fmla="*/ 65 w 157"/>
                <a:gd name="T13" fmla="*/ 108 h 208"/>
                <a:gd name="T14" fmla="*/ 134 w 157"/>
                <a:gd name="T15" fmla="*/ 112 h 208"/>
                <a:gd name="T16" fmla="*/ 139 w 157"/>
                <a:gd name="T17" fmla="*/ 86 h 208"/>
                <a:gd name="T18" fmla="*/ 90 w 157"/>
                <a:gd name="T19" fmla="*/ 88 h 208"/>
                <a:gd name="T20" fmla="*/ 70 w 157"/>
                <a:gd name="T21" fmla="*/ 88 h 208"/>
                <a:gd name="T22" fmla="*/ 82 w 157"/>
                <a:gd name="T23" fmla="*/ 22 h 208"/>
                <a:gd name="T24" fmla="*/ 99 w 157"/>
                <a:gd name="T25" fmla="*/ 22 h 208"/>
                <a:gd name="T26" fmla="*/ 152 w 157"/>
                <a:gd name="T27" fmla="*/ 26 h 208"/>
                <a:gd name="T28" fmla="*/ 157 w 157"/>
                <a:gd name="T29" fmla="*/ 0 h 208"/>
                <a:gd name="T30" fmla="*/ 41 w 157"/>
                <a:gd name="T31" fmla="*/ 0 h 2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57" h="208">
                  <a:moveTo>
                    <a:pt x="41" y="0"/>
                  </a:moveTo>
                  <a:cubicBezTo>
                    <a:pt x="0" y="208"/>
                    <a:pt x="0" y="208"/>
                    <a:pt x="0" y="208"/>
                  </a:cubicBezTo>
                  <a:cubicBezTo>
                    <a:pt x="116" y="208"/>
                    <a:pt x="116" y="208"/>
                    <a:pt x="116" y="208"/>
                  </a:cubicBezTo>
                  <a:cubicBezTo>
                    <a:pt x="115" y="199"/>
                    <a:pt x="116" y="191"/>
                    <a:pt x="120" y="184"/>
                  </a:cubicBezTo>
                  <a:cubicBezTo>
                    <a:pt x="88" y="186"/>
                    <a:pt x="68" y="187"/>
                    <a:pt x="59" y="187"/>
                  </a:cubicBezTo>
                  <a:cubicBezTo>
                    <a:pt x="50" y="187"/>
                    <a:pt x="50" y="187"/>
                    <a:pt x="50" y="187"/>
                  </a:cubicBezTo>
                  <a:cubicBezTo>
                    <a:pt x="65" y="108"/>
                    <a:pt x="65" y="108"/>
                    <a:pt x="65" y="108"/>
                  </a:cubicBezTo>
                  <a:cubicBezTo>
                    <a:pt x="94" y="108"/>
                    <a:pt x="117" y="109"/>
                    <a:pt x="134" y="112"/>
                  </a:cubicBezTo>
                  <a:cubicBezTo>
                    <a:pt x="133" y="100"/>
                    <a:pt x="135" y="92"/>
                    <a:pt x="139" y="86"/>
                  </a:cubicBezTo>
                  <a:cubicBezTo>
                    <a:pt x="112" y="88"/>
                    <a:pt x="96" y="88"/>
                    <a:pt x="90" y="88"/>
                  </a:cubicBezTo>
                  <a:cubicBezTo>
                    <a:pt x="84" y="88"/>
                    <a:pt x="77" y="88"/>
                    <a:pt x="70" y="88"/>
                  </a:cubicBezTo>
                  <a:cubicBezTo>
                    <a:pt x="82" y="22"/>
                    <a:pt x="82" y="22"/>
                    <a:pt x="82" y="22"/>
                  </a:cubicBezTo>
                  <a:cubicBezTo>
                    <a:pt x="99" y="22"/>
                    <a:pt x="99" y="22"/>
                    <a:pt x="99" y="22"/>
                  </a:cubicBezTo>
                  <a:cubicBezTo>
                    <a:pt x="115" y="22"/>
                    <a:pt x="133" y="23"/>
                    <a:pt x="152" y="26"/>
                  </a:cubicBezTo>
                  <a:cubicBezTo>
                    <a:pt x="152" y="16"/>
                    <a:pt x="153" y="7"/>
                    <a:pt x="157" y="0"/>
                  </a:cubicBezTo>
                  <a:lnTo>
                    <a:pt x="4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7" name="Freeform 75"/>
            <p:cNvSpPr>
              <a:spLocks noChangeAspect="1" noEditPoints="1"/>
            </p:cNvSpPr>
            <p:nvPr/>
          </p:nvSpPr>
          <p:spPr bwMode="black">
            <a:xfrm>
              <a:off x="3751" y="5992"/>
              <a:ext cx="75" cy="75"/>
            </a:xfrm>
            <a:custGeom>
              <a:avLst/>
              <a:gdLst>
                <a:gd name="T0" fmla="*/ 153 w 163"/>
                <a:gd name="T1" fmla="*/ 69 h 164"/>
                <a:gd name="T2" fmla="*/ 117 w 163"/>
                <a:gd name="T3" fmla="*/ 113 h 164"/>
                <a:gd name="T4" fmla="*/ 88 w 163"/>
                <a:gd name="T5" fmla="*/ 69 h 164"/>
                <a:gd name="T6" fmla="*/ 127 w 163"/>
                <a:gd name="T7" fmla="*/ 25 h 164"/>
                <a:gd name="T8" fmla="*/ 91 w 163"/>
                <a:gd name="T9" fmla="*/ 0 h 164"/>
                <a:gd name="T10" fmla="*/ 58 w 163"/>
                <a:gd name="T11" fmla="*/ 12 h 164"/>
                <a:gd name="T12" fmla="*/ 44 w 163"/>
                <a:gd name="T13" fmla="*/ 44 h 164"/>
                <a:gd name="T14" fmla="*/ 53 w 163"/>
                <a:gd name="T15" fmla="*/ 75 h 164"/>
                <a:gd name="T16" fmla="*/ 0 w 163"/>
                <a:gd name="T17" fmla="*/ 130 h 164"/>
                <a:gd name="T18" fmla="*/ 12 w 163"/>
                <a:gd name="T19" fmla="*/ 155 h 164"/>
                <a:gd name="T20" fmla="*/ 40 w 163"/>
                <a:gd name="T21" fmla="*/ 164 h 164"/>
                <a:gd name="T22" fmla="*/ 94 w 163"/>
                <a:gd name="T23" fmla="*/ 145 h 164"/>
                <a:gd name="T24" fmla="*/ 103 w 163"/>
                <a:gd name="T25" fmla="*/ 161 h 164"/>
                <a:gd name="T26" fmla="*/ 149 w 163"/>
                <a:gd name="T27" fmla="*/ 161 h 164"/>
                <a:gd name="T28" fmla="*/ 123 w 163"/>
                <a:gd name="T29" fmla="*/ 123 h 164"/>
                <a:gd name="T30" fmla="*/ 163 w 163"/>
                <a:gd name="T31" fmla="*/ 82 h 164"/>
                <a:gd name="T32" fmla="*/ 153 w 163"/>
                <a:gd name="T33" fmla="*/ 69 h 164"/>
                <a:gd name="T34" fmla="*/ 83 w 163"/>
                <a:gd name="T35" fmla="*/ 61 h 164"/>
                <a:gd name="T36" fmla="*/ 74 w 163"/>
                <a:gd name="T37" fmla="*/ 33 h 164"/>
                <a:gd name="T38" fmla="*/ 79 w 163"/>
                <a:gd name="T39" fmla="*/ 18 h 164"/>
                <a:gd name="T40" fmla="*/ 94 w 163"/>
                <a:gd name="T41" fmla="*/ 12 h 164"/>
                <a:gd name="T42" fmla="*/ 104 w 163"/>
                <a:gd name="T43" fmla="*/ 16 h 164"/>
                <a:gd name="T44" fmla="*/ 108 w 163"/>
                <a:gd name="T45" fmla="*/ 25 h 164"/>
                <a:gd name="T46" fmla="*/ 83 w 163"/>
                <a:gd name="T47" fmla="*/ 61 h 164"/>
                <a:gd name="T48" fmla="*/ 61 w 163"/>
                <a:gd name="T49" fmla="*/ 147 h 164"/>
                <a:gd name="T50" fmla="*/ 33 w 163"/>
                <a:gd name="T51" fmla="*/ 118 h 164"/>
                <a:gd name="T52" fmla="*/ 41 w 163"/>
                <a:gd name="T53" fmla="*/ 99 h 164"/>
                <a:gd name="T54" fmla="*/ 57 w 163"/>
                <a:gd name="T55" fmla="*/ 86 h 164"/>
                <a:gd name="T56" fmla="*/ 89 w 163"/>
                <a:gd name="T57" fmla="*/ 138 h 164"/>
                <a:gd name="T58" fmla="*/ 61 w 163"/>
                <a:gd name="T59" fmla="*/ 147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</a:cxnLst>
              <a:rect l="0" t="0" r="r" b="b"/>
              <a:pathLst>
                <a:path w="163" h="164">
                  <a:moveTo>
                    <a:pt x="153" y="69"/>
                  </a:moveTo>
                  <a:cubicBezTo>
                    <a:pt x="140" y="88"/>
                    <a:pt x="128" y="103"/>
                    <a:pt x="117" y="113"/>
                  </a:cubicBezTo>
                  <a:cubicBezTo>
                    <a:pt x="88" y="69"/>
                    <a:pt x="88" y="69"/>
                    <a:pt x="88" y="69"/>
                  </a:cubicBezTo>
                  <a:cubicBezTo>
                    <a:pt x="114" y="54"/>
                    <a:pt x="127" y="39"/>
                    <a:pt x="127" y="25"/>
                  </a:cubicBezTo>
                  <a:cubicBezTo>
                    <a:pt x="127" y="8"/>
                    <a:pt x="115" y="0"/>
                    <a:pt x="91" y="0"/>
                  </a:cubicBezTo>
                  <a:cubicBezTo>
                    <a:pt x="78" y="0"/>
                    <a:pt x="67" y="4"/>
                    <a:pt x="58" y="12"/>
                  </a:cubicBezTo>
                  <a:cubicBezTo>
                    <a:pt x="48" y="20"/>
                    <a:pt x="44" y="31"/>
                    <a:pt x="44" y="44"/>
                  </a:cubicBezTo>
                  <a:cubicBezTo>
                    <a:pt x="44" y="54"/>
                    <a:pt x="47" y="64"/>
                    <a:pt x="53" y="75"/>
                  </a:cubicBezTo>
                  <a:cubicBezTo>
                    <a:pt x="18" y="92"/>
                    <a:pt x="0" y="110"/>
                    <a:pt x="0" y="130"/>
                  </a:cubicBezTo>
                  <a:cubicBezTo>
                    <a:pt x="0" y="140"/>
                    <a:pt x="4" y="149"/>
                    <a:pt x="12" y="155"/>
                  </a:cubicBezTo>
                  <a:cubicBezTo>
                    <a:pt x="19" y="161"/>
                    <a:pt x="28" y="164"/>
                    <a:pt x="40" y="164"/>
                  </a:cubicBezTo>
                  <a:cubicBezTo>
                    <a:pt x="56" y="164"/>
                    <a:pt x="75" y="157"/>
                    <a:pt x="94" y="145"/>
                  </a:cubicBezTo>
                  <a:cubicBezTo>
                    <a:pt x="103" y="161"/>
                    <a:pt x="103" y="161"/>
                    <a:pt x="103" y="161"/>
                  </a:cubicBezTo>
                  <a:cubicBezTo>
                    <a:pt x="149" y="161"/>
                    <a:pt x="149" y="161"/>
                    <a:pt x="149" y="161"/>
                  </a:cubicBezTo>
                  <a:cubicBezTo>
                    <a:pt x="123" y="123"/>
                    <a:pt x="123" y="123"/>
                    <a:pt x="123" y="123"/>
                  </a:cubicBezTo>
                  <a:cubicBezTo>
                    <a:pt x="143" y="103"/>
                    <a:pt x="156" y="90"/>
                    <a:pt x="163" y="82"/>
                  </a:cubicBezTo>
                  <a:lnTo>
                    <a:pt x="153" y="69"/>
                  </a:lnTo>
                  <a:close/>
                  <a:moveTo>
                    <a:pt x="83" y="61"/>
                  </a:moveTo>
                  <a:cubicBezTo>
                    <a:pt x="77" y="49"/>
                    <a:pt x="74" y="40"/>
                    <a:pt x="74" y="33"/>
                  </a:cubicBezTo>
                  <a:cubicBezTo>
                    <a:pt x="74" y="27"/>
                    <a:pt x="76" y="22"/>
                    <a:pt x="79" y="18"/>
                  </a:cubicBezTo>
                  <a:cubicBezTo>
                    <a:pt x="83" y="14"/>
                    <a:pt x="88" y="12"/>
                    <a:pt x="94" y="12"/>
                  </a:cubicBezTo>
                  <a:cubicBezTo>
                    <a:pt x="97" y="12"/>
                    <a:pt x="101" y="13"/>
                    <a:pt x="104" y="16"/>
                  </a:cubicBezTo>
                  <a:cubicBezTo>
                    <a:pt x="106" y="19"/>
                    <a:pt x="108" y="22"/>
                    <a:pt x="108" y="25"/>
                  </a:cubicBezTo>
                  <a:cubicBezTo>
                    <a:pt x="108" y="38"/>
                    <a:pt x="100" y="50"/>
                    <a:pt x="83" y="61"/>
                  </a:cubicBezTo>
                  <a:close/>
                  <a:moveTo>
                    <a:pt x="61" y="147"/>
                  </a:moveTo>
                  <a:cubicBezTo>
                    <a:pt x="42" y="147"/>
                    <a:pt x="33" y="137"/>
                    <a:pt x="33" y="118"/>
                  </a:cubicBezTo>
                  <a:cubicBezTo>
                    <a:pt x="33" y="112"/>
                    <a:pt x="35" y="106"/>
                    <a:pt x="41" y="99"/>
                  </a:cubicBezTo>
                  <a:cubicBezTo>
                    <a:pt x="46" y="92"/>
                    <a:pt x="51" y="88"/>
                    <a:pt x="57" y="86"/>
                  </a:cubicBezTo>
                  <a:cubicBezTo>
                    <a:pt x="89" y="138"/>
                    <a:pt x="89" y="138"/>
                    <a:pt x="89" y="138"/>
                  </a:cubicBezTo>
                  <a:cubicBezTo>
                    <a:pt x="78" y="144"/>
                    <a:pt x="69" y="147"/>
                    <a:pt x="61" y="147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sp>
          <p:nvSpPr>
            <p:cNvPr id="8268" name="Freeform 76"/>
            <p:cNvSpPr>
              <a:spLocks noChangeAspect="1" noEditPoints="1"/>
            </p:cNvSpPr>
            <p:nvPr/>
          </p:nvSpPr>
          <p:spPr bwMode="black">
            <a:xfrm>
              <a:off x="3496" y="5996"/>
              <a:ext cx="58" cy="70"/>
            </a:xfrm>
            <a:custGeom>
              <a:avLst/>
              <a:gdLst>
                <a:gd name="T0" fmla="*/ 91 w 128"/>
                <a:gd name="T1" fmla="*/ 0 h 153"/>
                <a:gd name="T2" fmla="*/ 30 w 128"/>
                <a:gd name="T3" fmla="*/ 0 h 153"/>
                <a:gd name="T4" fmla="*/ 0 w 128"/>
                <a:gd name="T5" fmla="*/ 153 h 153"/>
                <a:gd name="T6" fmla="*/ 34 w 128"/>
                <a:gd name="T7" fmla="*/ 153 h 153"/>
                <a:gd name="T8" fmla="*/ 48 w 128"/>
                <a:gd name="T9" fmla="*/ 83 h 153"/>
                <a:gd name="T10" fmla="*/ 51 w 128"/>
                <a:gd name="T11" fmla="*/ 83 h 153"/>
                <a:gd name="T12" fmla="*/ 78 w 128"/>
                <a:gd name="T13" fmla="*/ 153 h 153"/>
                <a:gd name="T14" fmla="*/ 118 w 128"/>
                <a:gd name="T15" fmla="*/ 153 h 153"/>
                <a:gd name="T16" fmla="*/ 84 w 128"/>
                <a:gd name="T17" fmla="*/ 78 h 153"/>
                <a:gd name="T18" fmla="*/ 115 w 128"/>
                <a:gd name="T19" fmla="*/ 62 h 153"/>
                <a:gd name="T20" fmla="*/ 128 w 128"/>
                <a:gd name="T21" fmla="*/ 31 h 153"/>
                <a:gd name="T22" fmla="*/ 91 w 128"/>
                <a:gd name="T23" fmla="*/ 0 h 153"/>
                <a:gd name="T24" fmla="*/ 85 w 128"/>
                <a:gd name="T25" fmla="*/ 62 h 153"/>
                <a:gd name="T26" fmla="*/ 58 w 128"/>
                <a:gd name="T27" fmla="*/ 74 h 153"/>
                <a:gd name="T28" fmla="*/ 51 w 128"/>
                <a:gd name="T29" fmla="*/ 74 h 153"/>
                <a:gd name="T30" fmla="*/ 62 w 128"/>
                <a:gd name="T31" fmla="*/ 14 h 153"/>
                <a:gd name="T32" fmla="*/ 77 w 128"/>
                <a:gd name="T33" fmla="*/ 15 h 153"/>
                <a:gd name="T34" fmla="*/ 94 w 128"/>
                <a:gd name="T35" fmla="*/ 32 h 153"/>
                <a:gd name="T36" fmla="*/ 85 w 128"/>
                <a:gd name="T37" fmla="*/ 62 h 15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28" h="153">
                  <a:moveTo>
                    <a:pt x="91" y="0"/>
                  </a:moveTo>
                  <a:cubicBezTo>
                    <a:pt x="30" y="0"/>
                    <a:pt x="30" y="0"/>
                    <a:pt x="30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34" y="153"/>
                    <a:pt x="34" y="153"/>
                    <a:pt x="34" y="153"/>
                  </a:cubicBezTo>
                  <a:cubicBezTo>
                    <a:pt x="48" y="83"/>
                    <a:pt x="48" y="83"/>
                    <a:pt x="48" y="83"/>
                  </a:cubicBezTo>
                  <a:cubicBezTo>
                    <a:pt x="51" y="83"/>
                    <a:pt x="51" y="83"/>
                    <a:pt x="51" y="83"/>
                  </a:cubicBezTo>
                  <a:cubicBezTo>
                    <a:pt x="78" y="153"/>
                    <a:pt x="78" y="153"/>
                    <a:pt x="78" y="153"/>
                  </a:cubicBezTo>
                  <a:cubicBezTo>
                    <a:pt x="118" y="153"/>
                    <a:pt x="118" y="153"/>
                    <a:pt x="118" y="153"/>
                  </a:cubicBezTo>
                  <a:cubicBezTo>
                    <a:pt x="84" y="78"/>
                    <a:pt x="84" y="78"/>
                    <a:pt x="84" y="78"/>
                  </a:cubicBezTo>
                  <a:cubicBezTo>
                    <a:pt x="99" y="73"/>
                    <a:pt x="109" y="67"/>
                    <a:pt x="115" y="62"/>
                  </a:cubicBezTo>
                  <a:cubicBezTo>
                    <a:pt x="124" y="54"/>
                    <a:pt x="128" y="44"/>
                    <a:pt x="128" y="31"/>
                  </a:cubicBezTo>
                  <a:cubicBezTo>
                    <a:pt x="128" y="10"/>
                    <a:pt x="116" y="0"/>
                    <a:pt x="91" y="0"/>
                  </a:cubicBezTo>
                  <a:close/>
                  <a:moveTo>
                    <a:pt x="85" y="62"/>
                  </a:moveTo>
                  <a:cubicBezTo>
                    <a:pt x="79" y="70"/>
                    <a:pt x="70" y="74"/>
                    <a:pt x="58" y="74"/>
                  </a:cubicBezTo>
                  <a:cubicBezTo>
                    <a:pt x="51" y="74"/>
                    <a:pt x="51" y="74"/>
                    <a:pt x="51" y="74"/>
                  </a:cubicBezTo>
                  <a:cubicBezTo>
                    <a:pt x="62" y="14"/>
                    <a:pt x="62" y="14"/>
                    <a:pt x="62" y="14"/>
                  </a:cubicBezTo>
                  <a:cubicBezTo>
                    <a:pt x="77" y="15"/>
                    <a:pt x="77" y="15"/>
                    <a:pt x="77" y="15"/>
                  </a:cubicBezTo>
                  <a:cubicBezTo>
                    <a:pt x="88" y="15"/>
                    <a:pt x="94" y="20"/>
                    <a:pt x="94" y="32"/>
                  </a:cubicBezTo>
                  <a:cubicBezTo>
                    <a:pt x="94" y="44"/>
                    <a:pt x="91" y="54"/>
                    <a:pt x="85" y="62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fi-FI"/>
            </a:p>
          </p:txBody>
        </p:sp>
        <p:grpSp>
          <p:nvGrpSpPr>
            <p:cNvPr id="8269" name="Group 77"/>
            <p:cNvGrpSpPr>
              <a:grpSpLocks noChangeAspect="1"/>
            </p:cNvGrpSpPr>
            <p:nvPr/>
          </p:nvGrpSpPr>
          <p:grpSpPr bwMode="auto">
            <a:xfrm>
              <a:off x="3413" y="6111"/>
              <a:ext cx="772" cy="63"/>
              <a:chOff x="1313" y="1875"/>
              <a:chExt cx="6191" cy="505"/>
            </a:xfrm>
          </p:grpSpPr>
          <p:sp>
            <p:nvSpPr>
              <p:cNvPr id="8270" name="Freeform 78"/>
              <p:cNvSpPr>
                <a:spLocks noChangeAspect="1" noEditPoints="1"/>
              </p:cNvSpPr>
              <p:nvPr/>
            </p:nvSpPr>
            <p:spPr bwMode="black">
              <a:xfrm>
                <a:off x="1313" y="1900"/>
                <a:ext cx="425" cy="446"/>
              </a:xfrm>
              <a:custGeom>
                <a:avLst/>
                <a:gdLst>
                  <a:gd name="T0" fmla="*/ 88 w 116"/>
                  <a:gd name="T1" fmla="*/ 46 h 122"/>
                  <a:gd name="T2" fmla="*/ 49 w 116"/>
                  <a:gd name="T3" fmla="*/ 88 h 122"/>
                  <a:gd name="T4" fmla="*/ 29 w 116"/>
                  <a:gd name="T5" fmla="*/ 50 h 122"/>
                  <a:gd name="T6" fmla="*/ 66 w 116"/>
                  <a:gd name="T7" fmla="*/ 8 h 122"/>
                  <a:gd name="T8" fmla="*/ 88 w 116"/>
                  <a:gd name="T9" fmla="*/ 46 h 122"/>
                  <a:gd name="T10" fmla="*/ 68 w 116"/>
                  <a:gd name="T11" fmla="*/ 0 h 122"/>
                  <a:gd name="T12" fmla="*/ 7 w 116"/>
                  <a:gd name="T13" fmla="*/ 49 h 122"/>
                  <a:gd name="T14" fmla="*/ 47 w 116"/>
                  <a:gd name="T15" fmla="*/ 97 h 122"/>
                  <a:gd name="T16" fmla="*/ 77 w 116"/>
                  <a:gd name="T17" fmla="*/ 122 h 122"/>
                  <a:gd name="T18" fmla="*/ 97 w 116"/>
                  <a:gd name="T19" fmla="*/ 115 h 122"/>
                  <a:gd name="T20" fmla="*/ 66 w 116"/>
                  <a:gd name="T21" fmla="*/ 94 h 122"/>
                  <a:gd name="T22" fmla="*/ 109 w 116"/>
                  <a:gd name="T23" fmla="*/ 48 h 122"/>
                  <a:gd name="T24" fmla="*/ 68 w 116"/>
                  <a:gd name="T25" fmla="*/ 0 h 1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16" h="122">
                    <a:moveTo>
                      <a:pt x="88" y="46"/>
                    </a:moveTo>
                    <a:cubicBezTo>
                      <a:pt x="82" y="75"/>
                      <a:pt x="65" y="88"/>
                      <a:pt x="49" y="88"/>
                    </a:cubicBezTo>
                    <a:cubicBezTo>
                      <a:pt x="34" y="88"/>
                      <a:pt x="23" y="78"/>
                      <a:pt x="29" y="50"/>
                    </a:cubicBezTo>
                    <a:cubicBezTo>
                      <a:pt x="33" y="27"/>
                      <a:pt x="47" y="8"/>
                      <a:pt x="66" y="8"/>
                    </a:cubicBezTo>
                    <a:cubicBezTo>
                      <a:pt x="83" y="8"/>
                      <a:pt x="92" y="22"/>
                      <a:pt x="88" y="46"/>
                    </a:cubicBezTo>
                    <a:close/>
                    <a:moveTo>
                      <a:pt x="68" y="0"/>
                    </a:moveTo>
                    <a:cubicBezTo>
                      <a:pt x="37" y="0"/>
                      <a:pt x="12" y="22"/>
                      <a:pt x="7" y="49"/>
                    </a:cubicBezTo>
                    <a:cubicBezTo>
                      <a:pt x="0" y="82"/>
                      <a:pt x="20" y="97"/>
                      <a:pt x="47" y="97"/>
                    </a:cubicBezTo>
                    <a:cubicBezTo>
                      <a:pt x="62" y="109"/>
                      <a:pt x="67" y="113"/>
                      <a:pt x="77" y="122"/>
                    </a:cubicBezTo>
                    <a:cubicBezTo>
                      <a:pt x="85" y="119"/>
                      <a:pt x="91" y="116"/>
                      <a:pt x="97" y="115"/>
                    </a:cubicBezTo>
                    <a:cubicBezTo>
                      <a:pt x="90" y="111"/>
                      <a:pt x="78" y="102"/>
                      <a:pt x="66" y="94"/>
                    </a:cubicBezTo>
                    <a:cubicBezTo>
                      <a:pt x="89" y="87"/>
                      <a:pt x="105" y="70"/>
                      <a:pt x="109" y="48"/>
                    </a:cubicBezTo>
                    <a:cubicBezTo>
                      <a:pt x="116" y="16"/>
                      <a:pt x="96" y="0"/>
                      <a:pt x="68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1" name="Freeform 79"/>
              <p:cNvSpPr>
                <a:spLocks noChangeAspect="1"/>
              </p:cNvSpPr>
              <p:nvPr/>
            </p:nvSpPr>
            <p:spPr bwMode="black">
              <a:xfrm>
                <a:off x="1733" y="2010"/>
                <a:ext cx="263" cy="244"/>
              </a:xfrm>
              <a:custGeom>
                <a:avLst/>
                <a:gdLst>
                  <a:gd name="T0" fmla="*/ 43 w 72"/>
                  <a:gd name="T1" fmla="*/ 55 h 67"/>
                  <a:gd name="T2" fmla="*/ 43 w 72"/>
                  <a:gd name="T3" fmla="*/ 55 h 67"/>
                  <a:gd name="T4" fmla="*/ 20 w 72"/>
                  <a:gd name="T5" fmla="*/ 67 h 67"/>
                  <a:gd name="T6" fmla="*/ 4 w 72"/>
                  <a:gd name="T7" fmla="*/ 42 h 67"/>
                  <a:gd name="T8" fmla="*/ 9 w 72"/>
                  <a:gd name="T9" fmla="*/ 19 h 67"/>
                  <a:gd name="T10" fmla="*/ 12 w 72"/>
                  <a:gd name="T11" fmla="*/ 0 h 67"/>
                  <a:gd name="T12" fmla="*/ 22 w 72"/>
                  <a:gd name="T13" fmla="*/ 1 h 67"/>
                  <a:gd name="T14" fmla="*/ 32 w 72"/>
                  <a:gd name="T15" fmla="*/ 0 h 67"/>
                  <a:gd name="T16" fmla="*/ 23 w 72"/>
                  <a:gd name="T17" fmla="*/ 39 h 67"/>
                  <a:gd name="T18" fmla="*/ 31 w 72"/>
                  <a:gd name="T19" fmla="*/ 55 h 67"/>
                  <a:gd name="T20" fmla="*/ 46 w 72"/>
                  <a:gd name="T21" fmla="*/ 35 h 67"/>
                  <a:gd name="T22" fmla="*/ 47 w 72"/>
                  <a:gd name="T23" fmla="*/ 30 h 67"/>
                  <a:gd name="T24" fmla="*/ 52 w 72"/>
                  <a:gd name="T25" fmla="*/ 0 h 67"/>
                  <a:gd name="T26" fmla="*/ 62 w 72"/>
                  <a:gd name="T27" fmla="*/ 1 h 67"/>
                  <a:gd name="T28" fmla="*/ 72 w 72"/>
                  <a:gd name="T29" fmla="*/ 0 h 67"/>
                  <a:gd name="T30" fmla="*/ 65 w 72"/>
                  <a:gd name="T31" fmla="*/ 30 h 67"/>
                  <a:gd name="T32" fmla="*/ 64 w 72"/>
                  <a:gd name="T33" fmla="*/ 35 h 67"/>
                  <a:gd name="T34" fmla="*/ 60 w 72"/>
                  <a:gd name="T35" fmla="*/ 65 h 67"/>
                  <a:gd name="T36" fmla="*/ 50 w 72"/>
                  <a:gd name="T37" fmla="*/ 64 h 67"/>
                  <a:gd name="T38" fmla="*/ 40 w 72"/>
                  <a:gd name="T39" fmla="*/ 65 h 67"/>
                  <a:gd name="T40" fmla="*/ 43 w 72"/>
                  <a:gd name="T41" fmla="*/ 55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43" y="55"/>
                    </a:moveTo>
                    <a:cubicBezTo>
                      <a:pt x="43" y="55"/>
                      <a:pt x="43" y="55"/>
                      <a:pt x="43" y="55"/>
                    </a:cubicBezTo>
                    <a:cubicBezTo>
                      <a:pt x="36" y="62"/>
                      <a:pt x="28" y="67"/>
                      <a:pt x="20" y="67"/>
                    </a:cubicBezTo>
                    <a:cubicBezTo>
                      <a:pt x="6" y="67"/>
                      <a:pt x="0" y="59"/>
                      <a:pt x="4" y="42"/>
                    </a:cubicBezTo>
                    <a:cubicBezTo>
                      <a:pt x="6" y="33"/>
                      <a:pt x="7" y="26"/>
                      <a:pt x="9" y="19"/>
                    </a:cubicBezTo>
                    <a:cubicBezTo>
                      <a:pt x="10" y="14"/>
                      <a:pt x="11" y="7"/>
                      <a:pt x="12" y="0"/>
                    </a:cubicBezTo>
                    <a:cubicBezTo>
                      <a:pt x="14" y="0"/>
                      <a:pt x="18" y="1"/>
                      <a:pt x="22" y="1"/>
                    </a:cubicBezTo>
                    <a:cubicBezTo>
                      <a:pt x="26" y="1"/>
                      <a:pt x="30" y="0"/>
                      <a:pt x="32" y="0"/>
                    </a:cubicBezTo>
                    <a:cubicBezTo>
                      <a:pt x="29" y="10"/>
                      <a:pt x="26" y="23"/>
                      <a:pt x="23" y="39"/>
                    </a:cubicBezTo>
                    <a:cubicBezTo>
                      <a:pt x="21" y="50"/>
                      <a:pt x="24" y="55"/>
                      <a:pt x="31" y="55"/>
                    </a:cubicBezTo>
                    <a:cubicBezTo>
                      <a:pt x="39" y="55"/>
                      <a:pt x="44" y="48"/>
                      <a:pt x="46" y="35"/>
                    </a:cubicBezTo>
                    <a:cubicBezTo>
                      <a:pt x="47" y="30"/>
                      <a:pt x="47" y="30"/>
                      <a:pt x="47" y="30"/>
                    </a:cubicBezTo>
                    <a:cubicBezTo>
                      <a:pt x="50" y="19"/>
                      <a:pt x="51" y="9"/>
                      <a:pt x="52" y="0"/>
                    </a:cubicBezTo>
                    <a:cubicBezTo>
                      <a:pt x="54" y="0"/>
                      <a:pt x="58" y="1"/>
                      <a:pt x="62" y="1"/>
                    </a:cubicBezTo>
                    <a:cubicBezTo>
                      <a:pt x="66" y="1"/>
                      <a:pt x="70" y="0"/>
                      <a:pt x="72" y="0"/>
                    </a:cubicBezTo>
                    <a:cubicBezTo>
                      <a:pt x="70" y="9"/>
                      <a:pt x="68" y="19"/>
                      <a:pt x="65" y="30"/>
                    </a:cubicBezTo>
                    <a:cubicBezTo>
                      <a:pt x="64" y="35"/>
                      <a:pt x="64" y="35"/>
                      <a:pt x="64" y="35"/>
                    </a:cubicBezTo>
                    <a:cubicBezTo>
                      <a:pt x="62" y="46"/>
                      <a:pt x="61" y="56"/>
                      <a:pt x="60" y="65"/>
                    </a:cubicBezTo>
                    <a:cubicBezTo>
                      <a:pt x="57" y="65"/>
                      <a:pt x="54" y="64"/>
                      <a:pt x="50" y="64"/>
                    </a:cubicBezTo>
                    <a:cubicBezTo>
                      <a:pt x="47" y="64"/>
                      <a:pt x="44" y="65"/>
                      <a:pt x="40" y="65"/>
                    </a:cubicBezTo>
                    <a:lnTo>
                      <a:pt x="43" y="5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2" name="Freeform 80"/>
              <p:cNvSpPr>
                <a:spLocks noChangeAspect="1" noEditPoints="1"/>
              </p:cNvSpPr>
              <p:nvPr/>
            </p:nvSpPr>
            <p:spPr bwMode="black">
              <a:xfrm>
                <a:off x="2007" y="2002"/>
                <a:ext cx="239" cy="252"/>
              </a:xfrm>
              <a:custGeom>
                <a:avLst/>
                <a:gdLst>
                  <a:gd name="T0" fmla="*/ 39 w 65"/>
                  <a:gd name="T1" fmla="*/ 46 h 69"/>
                  <a:gd name="T2" fmla="*/ 26 w 65"/>
                  <a:gd name="T3" fmla="*/ 60 h 69"/>
                  <a:gd name="T4" fmla="*/ 21 w 65"/>
                  <a:gd name="T5" fmla="*/ 49 h 69"/>
                  <a:gd name="T6" fmla="*/ 42 w 65"/>
                  <a:gd name="T7" fmla="*/ 32 h 69"/>
                  <a:gd name="T8" fmla="*/ 39 w 65"/>
                  <a:gd name="T9" fmla="*/ 46 h 69"/>
                  <a:gd name="T10" fmla="*/ 14 w 65"/>
                  <a:gd name="T11" fmla="*/ 18 h 69"/>
                  <a:gd name="T12" fmla="*/ 15 w 65"/>
                  <a:gd name="T13" fmla="*/ 18 h 69"/>
                  <a:gd name="T14" fmla="*/ 33 w 65"/>
                  <a:gd name="T15" fmla="*/ 10 h 69"/>
                  <a:gd name="T16" fmla="*/ 43 w 65"/>
                  <a:gd name="T17" fmla="*/ 22 h 69"/>
                  <a:gd name="T18" fmla="*/ 25 w 65"/>
                  <a:gd name="T19" fmla="*/ 32 h 69"/>
                  <a:gd name="T20" fmla="*/ 2 w 65"/>
                  <a:gd name="T21" fmla="*/ 51 h 69"/>
                  <a:gd name="T22" fmla="*/ 17 w 65"/>
                  <a:gd name="T23" fmla="*/ 69 h 69"/>
                  <a:gd name="T24" fmla="*/ 37 w 65"/>
                  <a:gd name="T25" fmla="*/ 59 h 69"/>
                  <a:gd name="T26" fmla="*/ 48 w 65"/>
                  <a:gd name="T27" fmla="*/ 69 h 69"/>
                  <a:gd name="T28" fmla="*/ 61 w 65"/>
                  <a:gd name="T29" fmla="*/ 65 h 69"/>
                  <a:gd name="T30" fmla="*/ 61 w 65"/>
                  <a:gd name="T31" fmla="*/ 62 h 69"/>
                  <a:gd name="T32" fmla="*/ 55 w 65"/>
                  <a:gd name="T33" fmla="*/ 53 h 69"/>
                  <a:gd name="T34" fmla="*/ 61 w 65"/>
                  <a:gd name="T35" fmla="*/ 22 h 69"/>
                  <a:gd name="T36" fmla="*/ 41 w 65"/>
                  <a:gd name="T37" fmla="*/ 0 h 69"/>
                  <a:gd name="T38" fmla="*/ 14 w 65"/>
                  <a:gd name="T39" fmla="*/ 10 h 69"/>
                  <a:gd name="T40" fmla="*/ 14 w 65"/>
                  <a:gd name="T41" fmla="*/ 18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5" h="69">
                    <a:moveTo>
                      <a:pt x="39" y="46"/>
                    </a:moveTo>
                    <a:cubicBezTo>
                      <a:pt x="37" y="55"/>
                      <a:pt x="32" y="60"/>
                      <a:pt x="26" y="60"/>
                    </a:cubicBezTo>
                    <a:cubicBezTo>
                      <a:pt x="22" y="60"/>
                      <a:pt x="19" y="56"/>
                      <a:pt x="21" y="49"/>
                    </a:cubicBezTo>
                    <a:cubicBezTo>
                      <a:pt x="23" y="36"/>
                      <a:pt x="33" y="36"/>
                      <a:pt x="42" y="32"/>
                    </a:cubicBezTo>
                    <a:cubicBezTo>
                      <a:pt x="41" y="35"/>
                      <a:pt x="40" y="38"/>
                      <a:pt x="39" y="46"/>
                    </a:cubicBezTo>
                    <a:close/>
                    <a:moveTo>
                      <a:pt x="14" y="18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19" y="14"/>
                      <a:pt x="27" y="10"/>
                      <a:pt x="33" y="10"/>
                    </a:cubicBezTo>
                    <a:cubicBezTo>
                      <a:pt x="41" y="10"/>
                      <a:pt x="45" y="16"/>
                      <a:pt x="43" y="22"/>
                    </a:cubicBezTo>
                    <a:cubicBezTo>
                      <a:pt x="43" y="27"/>
                      <a:pt x="41" y="28"/>
                      <a:pt x="25" y="32"/>
                    </a:cubicBezTo>
                    <a:cubicBezTo>
                      <a:pt x="13" y="34"/>
                      <a:pt x="4" y="39"/>
                      <a:pt x="2" y="51"/>
                    </a:cubicBezTo>
                    <a:cubicBezTo>
                      <a:pt x="0" y="60"/>
                      <a:pt x="4" y="69"/>
                      <a:pt x="17" y="69"/>
                    </a:cubicBezTo>
                    <a:cubicBezTo>
                      <a:pt x="26" y="69"/>
                      <a:pt x="31" y="65"/>
                      <a:pt x="37" y="59"/>
                    </a:cubicBezTo>
                    <a:cubicBezTo>
                      <a:pt x="38" y="65"/>
                      <a:pt x="41" y="69"/>
                      <a:pt x="48" y="69"/>
                    </a:cubicBezTo>
                    <a:cubicBezTo>
                      <a:pt x="52" y="69"/>
                      <a:pt x="55" y="68"/>
                      <a:pt x="61" y="65"/>
                    </a:cubicBezTo>
                    <a:cubicBezTo>
                      <a:pt x="61" y="62"/>
                      <a:pt x="61" y="62"/>
                      <a:pt x="61" y="62"/>
                    </a:cubicBezTo>
                    <a:cubicBezTo>
                      <a:pt x="56" y="62"/>
                      <a:pt x="54" y="61"/>
                      <a:pt x="55" y="53"/>
                    </a:cubicBezTo>
                    <a:cubicBezTo>
                      <a:pt x="57" y="43"/>
                      <a:pt x="59" y="34"/>
                      <a:pt x="61" y="22"/>
                    </a:cubicBezTo>
                    <a:cubicBezTo>
                      <a:pt x="65" y="6"/>
                      <a:pt x="55" y="0"/>
                      <a:pt x="41" y="0"/>
                    </a:cubicBezTo>
                    <a:cubicBezTo>
                      <a:pt x="33" y="0"/>
                      <a:pt x="23" y="4"/>
                      <a:pt x="14" y="10"/>
                    </a:cubicBezTo>
                    <a:lnTo>
                      <a:pt x="14" y="18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3" name="Freeform 81"/>
              <p:cNvSpPr>
                <a:spLocks noChangeAspect="1"/>
              </p:cNvSpPr>
              <p:nvPr/>
            </p:nvSpPr>
            <p:spPr bwMode="black">
              <a:xfrm>
                <a:off x="2275" y="1875"/>
                <a:ext cx="146" cy="373"/>
              </a:xfrm>
              <a:custGeom>
                <a:avLst/>
                <a:gdLst>
                  <a:gd name="T0" fmla="*/ 12 w 40"/>
                  <a:gd name="T1" fmla="*/ 47 h 102"/>
                  <a:gd name="T2" fmla="*/ 20 w 40"/>
                  <a:gd name="T3" fmla="*/ 0 h 102"/>
                  <a:gd name="T4" fmla="*/ 30 w 40"/>
                  <a:gd name="T5" fmla="*/ 1 h 102"/>
                  <a:gd name="T6" fmla="*/ 40 w 40"/>
                  <a:gd name="T7" fmla="*/ 0 h 102"/>
                  <a:gd name="T8" fmla="*/ 30 w 40"/>
                  <a:gd name="T9" fmla="*/ 47 h 102"/>
                  <a:gd name="T10" fmla="*/ 28 w 40"/>
                  <a:gd name="T11" fmla="*/ 55 h 102"/>
                  <a:gd name="T12" fmla="*/ 20 w 40"/>
                  <a:gd name="T13" fmla="*/ 102 h 102"/>
                  <a:gd name="T14" fmla="*/ 10 w 40"/>
                  <a:gd name="T15" fmla="*/ 101 h 102"/>
                  <a:gd name="T16" fmla="*/ 0 w 40"/>
                  <a:gd name="T17" fmla="*/ 102 h 102"/>
                  <a:gd name="T18" fmla="*/ 10 w 40"/>
                  <a:gd name="T19" fmla="*/ 55 h 102"/>
                  <a:gd name="T20" fmla="*/ 12 w 40"/>
                  <a:gd name="T2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102">
                    <a:moveTo>
                      <a:pt x="12" y="47"/>
                    </a:moveTo>
                    <a:cubicBezTo>
                      <a:pt x="15" y="29"/>
                      <a:pt x="18" y="15"/>
                      <a:pt x="20" y="0"/>
                    </a:cubicBezTo>
                    <a:cubicBezTo>
                      <a:pt x="22" y="1"/>
                      <a:pt x="26" y="1"/>
                      <a:pt x="30" y="1"/>
                    </a:cubicBezTo>
                    <a:cubicBezTo>
                      <a:pt x="34" y="1"/>
                      <a:pt x="38" y="1"/>
                      <a:pt x="40" y="0"/>
                    </a:cubicBezTo>
                    <a:cubicBezTo>
                      <a:pt x="36" y="15"/>
                      <a:pt x="33" y="29"/>
                      <a:pt x="30" y="47"/>
                    </a:cubicBezTo>
                    <a:cubicBezTo>
                      <a:pt x="28" y="55"/>
                      <a:pt x="28" y="55"/>
                      <a:pt x="28" y="55"/>
                    </a:cubicBezTo>
                    <a:cubicBezTo>
                      <a:pt x="25" y="73"/>
                      <a:pt x="23" y="87"/>
                      <a:pt x="20" y="102"/>
                    </a:cubicBezTo>
                    <a:cubicBezTo>
                      <a:pt x="18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4" y="87"/>
                      <a:pt x="7" y="73"/>
                      <a:pt x="10" y="55"/>
                    </a:cubicBezTo>
                    <a:lnTo>
                      <a:pt x="12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4" name="Freeform 82"/>
              <p:cNvSpPr>
                <a:spLocks noChangeAspect="1" noEditPoints="1"/>
              </p:cNvSpPr>
              <p:nvPr/>
            </p:nvSpPr>
            <p:spPr bwMode="black">
              <a:xfrm>
                <a:off x="2418" y="1878"/>
                <a:ext cx="145" cy="370"/>
              </a:xfrm>
              <a:custGeom>
                <a:avLst/>
                <a:gdLst>
                  <a:gd name="T0" fmla="*/ 8 w 40"/>
                  <a:gd name="T1" fmla="*/ 66 h 101"/>
                  <a:gd name="T2" fmla="*/ 13 w 40"/>
                  <a:gd name="T3" fmla="*/ 36 h 101"/>
                  <a:gd name="T4" fmla="*/ 23 w 40"/>
                  <a:gd name="T5" fmla="*/ 37 h 101"/>
                  <a:gd name="T6" fmla="*/ 33 w 40"/>
                  <a:gd name="T7" fmla="*/ 36 h 101"/>
                  <a:gd name="T8" fmla="*/ 26 w 40"/>
                  <a:gd name="T9" fmla="*/ 66 h 101"/>
                  <a:gd name="T10" fmla="*/ 25 w 40"/>
                  <a:gd name="T11" fmla="*/ 71 h 101"/>
                  <a:gd name="T12" fmla="*/ 21 w 40"/>
                  <a:gd name="T13" fmla="*/ 101 h 101"/>
                  <a:gd name="T14" fmla="*/ 11 w 40"/>
                  <a:gd name="T15" fmla="*/ 100 h 101"/>
                  <a:gd name="T16" fmla="*/ 0 w 40"/>
                  <a:gd name="T17" fmla="*/ 101 h 101"/>
                  <a:gd name="T18" fmla="*/ 7 w 40"/>
                  <a:gd name="T19" fmla="*/ 71 h 101"/>
                  <a:gd name="T20" fmla="*/ 8 w 40"/>
                  <a:gd name="T21" fmla="*/ 66 h 101"/>
                  <a:gd name="T22" fmla="*/ 30 w 40"/>
                  <a:gd name="T23" fmla="*/ 0 h 101"/>
                  <a:gd name="T24" fmla="*/ 39 w 40"/>
                  <a:gd name="T25" fmla="*/ 11 h 101"/>
                  <a:gd name="T26" fmla="*/ 26 w 40"/>
                  <a:gd name="T27" fmla="*/ 21 h 101"/>
                  <a:gd name="T28" fmla="*/ 18 w 40"/>
                  <a:gd name="T29" fmla="*/ 11 h 101"/>
                  <a:gd name="T30" fmla="*/ 30 w 40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40" h="101">
                    <a:moveTo>
                      <a:pt x="8" y="66"/>
                    </a:moveTo>
                    <a:cubicBezTo>
                      <a:pt x="11" y="55"/>
                      <a:pt x="12" y="45"/>
                      <a:pt x="13" y="36"/>
                    </a:cubicBezTo>
                    <a:cubicBezTo>
                      <a:pt x="15" y="36"/>
                      <a:pt x="19" y="37"/>
                      <a:pt x="23" y="37"/>
                    </a:cubicBezTo>
                    <a:cubicBezTo>
                      <a:pt x="27" y="37"/>
                      <a:pt x="31" y="36"/>
                      <a:pt x="33" y="36"/>
                    </a:cubicBezTo>
                    <a:cubicBezTo>
                      <a:pt x="31" y="45"/>
                      <a:pt x="29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2" y="92"/>
                      <a:pt x="21" y="101"/>
                    </a:cubicBezTo>
                    <a:cubicBezTo>
                      <a:pt x="18" y="101"/>
                      <a:pt x="15" y="100"/>
                      <a:pt x="11" y="100"/>
                    </a:cubicBezTo>
                    <a:cubicBezTo>
                      <a:pt x="7" y="100"/>
                      <a:pt x="3" y="101"/>
                      <a:pt x="0" y="101"/>
                    </a:cubicBezTo>
                    <a:cubicBezTo>
                      <a:pt x="3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6" y="0"/>
                      <a:pt x="40" y="5"/>
                      <a:pt x="39" y="11"/>
                    </a:cubicBezTo>
                    <a:cubicBezTo>
                      <a:pt x="38" y="16"/>
                      <a:pt x="32" y="21"/>
                      <a:pt x="26" y="21"/>
                    </a:cubicBezTo>
                    <a:cubicBezTo>
                      <a:pt x="20" y="21"/>
                      <a:pt x="16" y="16"/>
                      <a:pt x="18" y="11"/>
                    </a:cubicBezTo>
                    <a:cubicBezTo>
                      <a:pt x="19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5" name="Freeform 83"/>
              <p:cNvSpPr>
                <a:spLocks noChangeAspect="1"/>
              </p:cNvSpPr>
              <p:nvPr/>
            </p:nvSpPr>
            <p:spPr bwMode="black">
              <a:xfrm>
                <a:off x="2579" y="1921"/>
                <a:ext cx="153" cy="333"/>
              </a:xfrm>
              <a:custGeom>
                <a:avLst/>
                <a:gdLst>
                  <a:gd name="T0" fmla="*/ 42 w 42"/>
                  <a:gd name="T1" fmla="*/ 25 h 91"/>
                  <a:gd name="T2" fmla="*/ 41 w 42"/>
                  <a:gd name="T3" fmla="*/ 28 h 91"/>
                  <a:gd name="T4" fmla="*/ 41 w 42"/>
                  <a:gd name="T5" fmla="*/ 32 h 91"/>
                  <a:gd name="T6" fmla="*/ 29 w 42"/>
                  <a:gd name="T7" fmla="*/ 31 h 91"/>
                  <a:gd name="T8" fmla="*/ 22 w 42"/>
                  <a:gd name="T9" fmla="*/ 61 h 91"/>
                  <a:gd name="T10" fmla="*/ 26 w 42"/>
                  <a:gd name="T11" fmla="*/ 83 h 91"/>
                  <a:gd name="T12" fmla="*/ 32 w 42"/>
                  <a:gd name="T13" fmla="*/ 82 h 91"/>
                  <a:gd name="T14" fmla="*/ 31 w 42"/>
                  <a:gd name="T15" fmla="*/ 87 h 91"/>
                  <a:gd name="T16" fmla="*/ 16 w 42"/>
                  <a:gd name="T17" fmla="*/ 91 h 91"/>
                  <a:gd name="T18" fmla="*/ 3 w 42"/>
                  <a:gd name="T19" fmla="*/ 70 h 91"/>
                  <a:gd name="T20" fmla="*/ 11 w 42"/>
                  <a:gd name="T21" fmla="*/ 31 h 91"/>
                  <a:gd name="T22" fmla="*/ 2 w 42"/>
                  <a:gd name="T23" fmla="*/ 32 h 91"/>
                  <a:gd name="T24" fmla="*/ 3 w 42"/>
                  <a:gd name="T25" fmla="*/ 28 h 91"/>
                  <a:gd name="T26" fmla="*/ 3 w 42"/>
                  <a:gd name="T27" fmla="*/ 25 h 91"/>
                  <a:gd name="T28" fmla="*/ 12 w 42"/>
                  <a:gd name="T29" fmla="*/ 25 h 91"/>
                  <a:gd name="T30" fmla="*/ 15 w 42"/>
                  <a:gd name="T31" fmla="*/ 8 h 91"/>
                  <a:gd name="T32" fmla="*/ 35 w 42"/>
                  <a:gd name="T33" fmla="*/ 0 h 91"/>
                  <a:gd name="T34" fmla="*/ 36 w 42"/>
                  <a:gd name="T35" fmla="*/ 1 h 91"/>
                  <a:gd name="T36" fmla="*/ 30 w 42"/>
                  <a:gd name="T37" fmla="*/ 25 h 91"/>
                  <a:gd name="T38" fmla="*/ 42 w 42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2" h="91">
                    <a:moveTo>
                      <a:pt x="42" y="25"/>
                    </a:moveTo>
                    <a:cubicBezTo>
                      <a:pt x="42" y="26"/>
                      <a:pt x="41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2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0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2" y="25"/>
                      <a:pt x="12" y="25"/>
                      <a:pt x="12" y="25"/>
                    </a:cubicBezTo>
                    <a:cubicBezTo>
                      <a:pt x="13" y="19"/>
                      <a:pt x="14" y="15"/>
                      <a:pt x="15" y="8"/>
                    </a:cubicBezTo>
                    <a:cubicBezTo>
                      <a:pt x="22" y="6"/>
                      <a:pt x="28" y="3"/>
                      <a:pt x="35" y="0"/>
                    </a:cubicBezTo>
                    <a:cubicBezTo>
                      <a:pt x="36" y="1"/>
                      <a:pt x="36" y="1"/>
                      <a:pt x="36" y="1"/>
                    </a:cubicBezTo>
                    <a:cubicBezTo>
                      <a:pt x="34" y="7"/>
                      <a:pt x="32" y="17"/>
                      <a:pt x="30" y="25"/>
                    </a:cubicBezTo>
                    <a:lnTo>
                      <a:pt x="42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6" name="Freeform 84"/>
              <p:cNvSpPr>
                <a:spLocks noChangeAspect="1"/>
              </p:cNvSpPr>
              <p:nvPr/>
            </p:nvSpPr>
            <p:spPr bwMode="black">
              <a:xfrm>
                <a:off x="2721" y="2010"/>
                <a:ext cx="271" cy="365"/>
              </a:xfrm>
              <a:custGeom>
                <a:avLst/>
                <a:gdLst>
                  <a:gd name="T0" fmla="*/ 62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2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2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9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9" y="89"/>
                      <a:pt x="17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3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2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7" name="Freeform 85"/>
              <p:cNvSpPr>
                <a:spLocks noChangeAspect="1"/>
              </p:cNvSpPr>
              <p:nvPr/>
            </p:nvSpPr>
            <p:spPr bwMode="black">
              <a:xfrm>
                <a:off x="3068" y="1907"/>
                <a:ext cx="148" cy="341"/>
              </a:xfrm>
              <a:custGeom>
                <a:avLst/>
                <a:gdLst>
                  <a:gd name="T0" fmla="*/ 12 w 40"/>
                  <a:gd name="T1" fmla="*/ 37 h 93"/>
                  <a:gd name="T2" fmla="*/ 18 w 40"/>
                  <a:gd name="T3" fmla="*/ 0 h 93"/>
                  <a:gd name="T4" fmla="*/ 29 w 40"/>
                  <a:gd name="T5" fmla="*/ 1 h 93"/>
                  <a:gd name="T6" fmla="*/ 40 w 40"/>
                  <a:gd name="T7" fmla="*/ 0 h 93"/>
                  <a:gd name="T8" fmla="*/ 32 w 40"/>
                  <a:gd name="T9" fmla="*/ 37 h 93"/>
                  <a:gd name="T10" fmla="*/ 28 w 40"/>
                  <a:gd name="T11" fmla="*/ 56 h 93"/>
                  <a:gd name="T12" fmla="*/ 22 w 40"/>
                  <a:gd name="T13" fmla="*/ 93 h 93"/>
                  <a:gd name="T14" fmla="*/ 11 w 40"/>
                  <a:gd name="T15" fmla="*/ 92 h 93"/>
                  <a:gd name="T16" fmla="*/ 0 w 40"/>
                  <a:gd name="T17" fmla="*/ 93 h 93"/>
                  <a:gd name="T18" fmla="*/ 8 w 40"/>
                  <a:gd name="T19" fmla="*/ 56 h 93"/>
                  <a:gd name="T20" fmla="*/ 12 w 40"/>
                  <a:gd name="T2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40" h="93">
                    <a:moveTo>
                      <a:pt x="12" y="37"/>
                    </a:moveTo>
                    <a:cubicBezTo>
                      <a:pt x="15" y="22"/>
                      <a:pt x="17" y="12"/>
                      <a:pt x="18" y="0"/>
                    </a:cubicBezTo>
                    <a:cubicBezTo>
                      <a:pt x="21" y="0"/>
                      <a:pt x="25" y="1"/>
                      <a:pt x="29" y="1"/>
                    </a:cubicBezTo>
                    <a:cubicBezTo>
                      <a:pt x="33" y="1"/>
                      <a:pt x="37" y="0"/>
                      <a:pt x="40" y="0"/>
                    </a:cubicBezTo>
                    <a:cubicBezTo>
                      <a:pt x="37" y="12"/>
                      <a:pt x="35" y="22"/>
                      <a:pt x="32" y="37"/>
                    </a:cubicBezTo>
                    <a:cubicBezTo>
                      <a:pt x="28" y="56"/>
                      <a:pt x="28" y="56"/>
                      <a:pt x="28" y="56"/>
                    </a:cubicBezTo>
                    <a:cubicBezTo>
                      <a:pt x="25" y="71"/>
                      <a:pt x="24" y="81"/>
                      <a:pt x="22" y="93"/>
                    </a:cubicBezTo>
                    <a:cubicBezTo>
                      <a:pt x="19" y="93"/>
                      <a:pt x="16" y="92"/>
                      <a:pt x="11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8" name="Freeform 86"/>
              <p:cNvSpPr>
                <a:spLocks noChangeAspect="1"/>
              </p:cNvSpPr>
              <p:nvPr/>
            </p:nvSpPr>
            <p:spPr bwMode="black">
              <a:xfrm>
                <a:off x="3212" y="2002"/>
                <a:ext cx="264" cy="246"/>
              </a:xfrm>
              <a:custGeom>
                <a:avLst/>
                <a:gdLst>
                  <a:gd name="T0" fmla="*/ 30 w 72"/>
                  <a:gd name="T1" fmla="*/ 12 h 67"/>
                  <a:gd name="T2" fmla="*/ 30 w 72"/>
                  <a:gd name="T3" fmla="*/ 12 h 67"/>
                  <a:gd name="T4" fmla="*/ 53 w 72"/>
                  <a:gd name="T5" fmla="*/ 0 h 67"/>
                  <a:gd name="T6" fmla="*/ 69 w 72"/>
                  <a:gd name="T7" fmla="*/ 25 h 67"/>
                  <a:gd name="T8" fmla="*/ 64 w 72"/>
                  <a:gd name="T9" fmla="*/ 48 h 67"/>
                  <a:gd name="T10" fmla="*/ 61 w 72"/>
                  <a:gd name="T11" fmla="*/ 67 h 67"/>
                  <a:gd name="T12" fmla="*/ 51 w 72"/>
                  <a:gd name="T13" fmla="*/ 66 h 67"/>
                  <a:gd name="T14" fmla="*/ 41 w 72"/>
                  <a:gd name="T15" fmla="*/ 67 h 67"/>
                  <a:gd name="T16" fmla="*/ 50 w 72"/>
                  <a:gd name="T17" fmla="*/ 28 h 67"/>
                  <a:gd name="T18" fmla="*/ 42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3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30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30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3" y="0"/>
                    </a:cubicBezTo>
                    <a:cubicBezTo>
                      <a:pt x="66" y="0"/>
                      <a:pt x="72" y="8"/>
                      <a:pt x="69" y="25"/>
                    </a:cubicBezTo>
                    <a:cubicBezTo>
                      <a:pt x="67" y="34"/>
                      <a:pt x="65" y="41"/>
                      <a:pt x="64" y="48"/>
                    </a:cubicBezTo>
                    <a:cubicBezTo>
                      <a:pt x="63" y="53"/>
                      <a:pt x="62" y="60"/>
                      <a:pt x="61" y="67"/>
                    </a:cubicBezTo>
                    <a:cubicBezTo>
                      <a:pt x="58" y="67"/>
                      <a:pt x="55" y="66"/>
                      <a:pt x="51" y="66"/>
                    </a:cubicBezTo>
                    <a:cubicBezTo>
                      <a:pt x="47" y="66"/>
                      <a:pt x="43" y="67"/>
                      <a:pt x="41" y="67"/>
                    </a:cubicBezTo>
                    <a:cubicBezTo>
                      <a:pt x="44" y="57"/>
                      <a:pt x="46" y="44"/>
                      <a:pt x="50" y="28"/>
                    </a:cubicBezTo>
                    <a:cubicBezTo>
                      <a:pt x="52" y="17"/>
                      <a:pt x="49" y="12"/>
                      <a:pt x="42" y="12"/>
                    </a:cubicBezTo>
                    <a:cubicBezTo>
                      <a:pt x="34" y="12"/>
                      <a:pt x="29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5" y="66"/>
                      <a:pt x="10" y="66"/>
                    </a:cubicBezTo>
                    <a:cubicBezTo>
                      <a:pt x="6" y="66"/>
                      <a:pt x="3" y="67"/>
                      <a:pt x="0" y="67"/>
                    </a:cubicBezTo>
                    <a:cubicBezTo>
                      <a:pt x="3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2" y="11"/>
                      <a:pt x="13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9" y="2"/>
                      <a:pt x="32" y="2"/>
                    </a:cubicBezTo>
                    <a:lnTo>
                      <a:pt x="30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79" name="Freeform 87"/>
              <p:cNvSpPr>
                <a:spLocks noChangeAspect="1"/>
              </p:cNvSpPr>
              <p:nvPr/>
            </p:nvSpPr>
            <p:spPr bwMode="black">
              <a:xfrm>
                <a:off x="3603" y="1907"/>
                <a:ext cx="257" cy="341"/>
              </a:xfrm>
              <a:custGeom>
                <a:avLst/>
                <a:gdLst>
                  <a:gd name="T0" fmla="*/ 12 w 70"/>
                  <a:gd name="T1" fmla="*/ 37 h 93"/>
                  <a:gd name="T2" fmla="*/ 18 w 70"/>
                  <a:gd name="T3" fmla="*/ 0 h 93"/>
                  <a:gd name="T4" fmla="*/ 42 w 70"/>
                  <a:gd name="T5" fmla="*/ 1 h 93"/>
                  <a:gd name="T6" fmla="*/ 70 w 70"/>
                  <a:gd name="T7" fmla="*/ 0 h 93"/>
                  <a:gd name="T8" fmla="*/ 68 w 70"/>
                  <a:gd name="T9" fmla="*/ 6 h 93"/>
                  <a:gd name="T10" fmla="*/ 68 w 70"/>
                  <a:gd name="T11" fmla="*/ 12 h 93"/>
                  <a:gd name="T12" fmla="*/ 38 w 70"/>
                  <a:gd name="T13" fmla="*/ 10 h 93"/>
                  <a:gd name="T14" fmla="*/ 31 w 70"/>
                  <a:gd name="T15" fmla="*/ 40 h 93"/>
                  <a:gd name="T16" fmla="*/ 62 w 70"/>
                  <a:gd name="T17" fmla="*/ 39 h 93"/>
                  <a:gd name="T18" fmla="*/ 60 w 70"/>
                  <a:gd name="T19" fmla="*/ 45 h 93"/>
                  <a:gd name="T20" fmla="*/ 60 w 70"/>
                  <a:gd name="T21" fmla="*/ 50 h 93"/>
                  <a:gd name="T22" fmla="*/ 29 w 70"/>
                  <a:gd name="T23" fmla="*/ 49 h 93"/>
                  <a:gd name="T24" fmla="*/ 26 w 70"/>
                  <a:gd name="T25" fmla="*/ 66 h 93"/>
                  <a:gd name="T26" fmla="*/ 23 w 70"/>
                  <a:gd name="T27" fmla="*/ 83 h 93"/>
                  <a:gd name="T28" fmla="*/ 54 w 70"/>
                  <a:gd name="T29" fmla="*/ 81 h 93"/>
                  <a:gd name="T30" fmla="*/ 52 w 70"/>
                  <a:gd name="T31" fmla="*/ 87 h 93"/>
                  <a:gd name="T32" fmla="*/ 52 w 70"/>
                  <a:gd name="T33" fmla="*/ 93 h 93"/>
                  <a:gd name="T34" fmla="*/ 28 w 70"/>
                  <a:gd name="T35" fmla="*/ 92 h 93"/>
                  <a:gd name="T36" fmla="*/ 0 w 70"/>
                  <a:gd name="T37" fmla="*/ 93 h 93"/>
                  <a:gd name="T38" fmla="*/ 8 w 70"/>
                  <a:gd name="T39" fmla="*/ 56 h 93"/>
                  <a:gd name="T40" fmla="*/ 12 w 70"/>
                  <a:gd name="T41" fmla="*/ 3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0" h="93">
                    <a:moveTo>
                      <a:pt x="12" y="37"/>
                    </a:moveTo>
                    <a:cubicBezTo>
                      <a:pt x="15" y="22"/>
                      <a:pt x="16" y="12"/>
                      <a:pt x="18" y="0"/>
                    </a:cubicBezTo>
                    <a:cubicBezTo>
                      <a:pt x="26" y="0"/>
                      <a:pt x="34" y="1"/>
                      <a:pt x="42" y="1"/>
                    </a:cubicBezTo>
                    <a:cubicBezTo>
                      <a:pt x="55" y="1"/>
                      <a:pt x="66" y="1"/>
                      <a:pt x="70" y="0"/>
                    </a:cubicBezTo>
                    <a:cubicBezTo>
                      <a:pt x="69" y="2"/>
                      <a:pt x="69" y="3"/>
                      <a:pt x="68" y="6"/>
                    </a:cubicBezTo>
                    <a:cubicBezTo>
                      <a:pt x="68" y="9"/>
                      <a:pt x="68" y="10"/>
                      <a:pt x="68" y="12"/>
                    </a:cubicBezTo>
                    <a:cubicBezTo>
                      <a:pt x="58" y="11"/>
                      <a:pt x="42" y="10"/>
                      <a:pt x="38" y="10"/>
                    </a:cubicBezTo>
                    <a:cubicBezTo>
                      <a:pt x="35" y="20"/>
                      <a:pt x="33" y="30"/>
                      <a:pt x="31" y="40"/>
                    </a:cubicBezTo>
                    <a:cubicBezTo>
                      <a:pt x="43" y="39"/>
                      <a:pt x="52" y="39"/>
                      <a:pt x="62" y="39"/>
                    </a:cubicBezTo>
                    <a:cubicBezTo>
                      <a:pt x="61" y="42"/>
                      <a:pt x="60" y="43"/>
                      <a:pt x="60" y="45"/>
                    </a:cubicBezTo>
                    <a:cubicBezTo>
                      <a:pt x="60" y="46"/>
                      <a:pt x="60" y="47"/>
                      <a:pt x="60" y="50"/>
                    </a:cubicBezTo>
                    <a:cubicBezTo>
                      <a:pt x="50" y="49"/>
                      <a:pt x="40" y="49"/>
                      <a:pt x="29" y="49"/>
                    </a:cubicBezTo>
                    <a:cubicBezTo>
                      <a:pt x="28" y="55"/>
                      <a:pt x="27" y="60"/>
                      <a:pt x="26" y="66"/>
                    </a:cubicBezTo>
                    <a:cubicBezTo>
                      <a:pt x="25" y="72"/>
                      <a:pt x="24" y="78"/>
                      <a:pt x="23" y="83"/>
                    </a:cubicBezTo>
                    <a:cubicBezTo>
                      <a:pt x="33" y="83"/>
                      <a:pt x="44" y="82"/>
                      <a:pt x="54" y="81"/>
                    </a:cubicBezTo>
                    <a:cubicBezTo>
                      <a:pt x="54" y="83"/>
                      <a:pt x="53" y="84"/>
                      <a:pt x="52" y="87"/>
                    </a:cubicBezTo>
                    <a:cubicBezTo>
                      <a:pt x="52" y="90"/>
                      <a:pt x="52" y="91"/>
                      <a:pt x="52" y="93"/>
                    </a:cubicBezTo>
                    <a:cubicBezTo>
                      <a:pt x="47" y="93"/>
                      <a:pt x="41" y="92"/>
                      <a:pt x="28" y="92"/>
                    </a:cubicBezTo>
                    <a:cubicBezTo>
                      <a:pt x="7" y="92"/>
                      <a:pt x="3" y="93"/>
                      <a:pt x="0" y="93"/>
                    </a:cubicBezTo>
                    <a:cubicBezTo>
                      <a:pt x="3" y="81"/>
                      <a:pt x="5" y="71"/>
                      <a:pt x="8" y="56"/>
                    </a:cubicBezTo>
                    <a:lnTo>
                      <a:pt x="12" y="3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0" name="Freeform 88"/>
              <p:cNvSpPr>
                <a:spLocks noChangeAspect="1"/>
              </p:cNvSpPr>
              <p:nvPr/>
            </p:nvSpPr>
            <p:spPr bwMode="black">
              <a:xfrm>
                <a:off x="3874" y="2010"/>
                <a:ext cx="231" cy="238"/>
              </a:xfrm>
              <a:custGeom>
                <a:avLst/>
                <a:gdLst>
                  <a:gd name="T0" fmla="*/ 27 w 63"/>
                  <a:gd name="T1" fmla="*/ 47 h 65"/>
                  <a:gd name="T2" fmla="*/ 52 w 63"/>
                  <a:gd name="T3" fmla="*/ 0 h 65"/>
                  <a:gd name="T4" fmla="*/ 58 w 63"/>
                  <a:gd name="T5" fmla="*/ 1 h 65"/>
                  <a:gd name="T6" fmla="*/ 63 w 63"/>
                  <a:gd name="T7" fmla="*/ 0 h 65"/>
                  <a:gd name="T8" fmla="*/ 25 w 63"/>
                  <a:gd name="T9" fmla="*/ 65 h 65"/>
                  <a:gd name="T10" fmla="*/ 18 w 63"/>
                  <a:gd name="T11" fmla="*/ 64 h 65"/>
                  <a:gd name="T12" fmla="*/ 11 w 63"/>
                  <a:gd name="T13" fmla="*/ 65 h 65"/>
                  <a:gd name="T14" fmla="*/ 0 w 63"/>
                  <a:gd name="T15" fmla="*/ 0 h 65"/>
                  <a:gd name="T16" fmla="*/ 11 w 63"/>
                  <a:gd name="T17" fmla="*/ 1 h 65"/>
                  <a:gd name="T18" fmla="*/ 21 w 63"/>
                  <a:gd name="T19" fmla="*/ 0 h 65"/>
                  <a:gd name="T20" fmla="*/ 27 w 63"/>
                  <a:gd name="T21" fmla="*/ 47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63" h="65">
                    <a:moveTo>
                      <a:pt x="27" y="47"/>
                    </a:moveTo>
                    <a:cubicBezTo>
                      <a:pt x="36" y="31"/>
                      <a:pt x="44" y="16"/>
                      <a:pt x="52" y="0"/>
                    </a:cubicBezTo>
                    <a:cubicBezTo>
                      <a:pt x="54" y="0"/>
                      <a:pt x="56" y="1"/>
                      <a:pt x="58" y="1"/>
                    </a:cubicBezTo>
                    <a:cubicBezTo>
                      <a:pt x="59" y="1"/>
                      <a:pt x="61" y="0"/>
                      <a:pt x="63" y="0"/>
                    </a:cubicBezTo>
                    <a:cubicBezTo>
                      <a:pt x="55" y="14"/>
                      <a:pt x="39" y="37"/>
                      <a:pt x="25" y="65"/>
                    </a:cubicBezTo>
                    <a:cubicBezTo>
                      <a:pt x="23" y="65"/>
                      <a:pt x="21" y="64"/>
                      <a:pt x="18" y="64"/>
                    </a:cubicBezTo>
                    <a:cubicBezTo>
                      <a:pt x="16" y="64"/>
                      <a:pt x="13" y="65"/>
                      <a:pt x="11" y="65"/>
                    </a:cubicBezTo>
                    <a:cubicBezTo>
                      <a:pt x="8" y="44"/>
                      <a:pt x="3" y="13"/>
                      <a:pt x="0" y="0"/>
                    </a:cubicBezTo>
                    <a:cubicBezTo>
                      <a:pt x="4" y="0"/>
                      <a:pt x="7" y="1"/>
                      <a:pt x="11" y="1"/>
                    </a:cubicBezTo>
                    <a:cubicBezTo>
                      <a:pt x="14" y="1"/>
                      <a:pt x="17" y="0"/>
                      <a:pt x="21" y="0"/>
                    </a:cubicBezTo>
                    <a:cubicBezTo>
                      <a:pt x="23" y="16"/>
                      <a:pt x="24" y="31"/>
                      <a:pt x="27" y="4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1" name="Freeform 89"/>
              <p:cNvSpPr>
                <a:spLocks noChangeAspect="1" noEditPoints="1"/>
              </p:cNvSpPr>
              <p:nvPr/>
            </p:nvSpPr>
            <p:spPr bwMode="black">
              <a:xfrm>
                <a:off x="4086" y="2002"/>
                <a:ext cx="250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7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3 w 68"/>
                  <a:gd name="T13" fmla="*/ 0 h 69"/>
                  <a:gd name="T14" fmla="*/ 5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8 w 68"/>
                  <a:gd name="T25" fmla="*/ 60 h 69"/>
                  <a:gd name="T26" fmla="*/ 25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7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4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3" y="0"/>
                    </a:cubicBezTo>
                    <a:cubicBezTo>
                      <a:pt x="25" y="0"/>
                      <a:pt x="9" y="11"/>
                      <a:pt x="5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8" y="60"/>
                    </a:cubicBezTo>
                    <a:cubicBezTo>
                      <a:pt x="25" y="60"/>
                      <a:pt x="22" y="49"/>
                      <a:pt x="25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2" name="Freeform 90"/>
              <p:cNvSpPr>
                <a:spLocks noChangeAspect="1"/>
              </p:cNvSpPr>
              <p:nvPr/>
            </p:nvSpPr>
            <p:spPr bwMode="black">
              <a:xfrm>
                <a:off x="4346" y="2007"/>
                <a:ext cx="197" cy="241"/>
              </a:xfrm>
              <a:custGeom>
                <a:avLst/>
                <a:gdLst>
                  <a:gd name="T0" fmla="*/ 28 w 54"/>
                  <a:gd name="T1" fmla="*/ 17 h 66"/>
                  <a:gd name="T2" fmla="*/ 28 w 54"/>
                  <a:gd name="T3" fmla="*/ 18 h 66"/>
                  <a:gd name="T4" fmla="*/ 52 w 54"/>
                  <a:gd name="T5" fmla="*/ 0 h 66"/>
                  <a:gd name="T6" fmla="*/ 54 w 54"/>
                  <a:gd name="T7" fmla="*/ 0 h 66"/>
                  <a:gd name="T8" fmla="*/ 51 w 54"/>
                  <a:gd name="T9" fmla="*/ 9 h 66"/>
                  <a:gd name="T10" fmla="*/ 50 w 54"/>
                  <a:gd name="T11" fmla="*/ 18 h 66"/>
                  <a:gd name="T12" fmla="*/ 48 w 54"/>
                  <a:gd name="T13" fmla="*/ 19 h 66"/>
                  <a:gd name="T14" fmla="*/ 42 w 54"/>
                  <a:gd name="T15" fmla="*/ 17 h 66"/>
                  <a:gd name="T16" fmla="*/ 26 w 54"/>
                  <a:gd name="T17" fmla="*/ 31 h 66"/>
                  <a:gd name="T18" fmla="*/ 25 w 54"/>
                  <a:gd name="T19" fmla="*/ 36 h 66"/>
                  <a:gd name="T20" fmla="*/ 21 w 54"/>
                  <a:gd name="T21" fmla="*/ 66 h 66"/>
                  <a:gd name="T22" fmla="*/ 11 w 54"/>
                  <a:gd name="T23" fmla="*/ 65 h 66"/>
                  <a:gd name="T24" fmla="*/ 0 w 54"/>
                  <a:gd name="T25" fmla="*/ 66 h 66"/>
                  <a:gd name="T26" fmla="*/ 7 w 54"/>
                  <a:gd name="T27" fmla="*/ 36 h 66"/>
                  <a:gd name="T28" fmla="*/ 8 w 54"/>
                  <a:gd name="T29" fmla="*/ 31 h 66"/>
                  <a:gd name="T30" fmla="*/ 13 w 54"/>
                  <a:gd name="T31" fmla="*/ 1 h 66"/>
                  <a:gd name="T32" fmla="*/ 22 w 54"/>
                  <a:gd name="T33" fmla="*/ 2 h 66"/>
                  <a:gd name="T34" fmla="*/ 32 w 54"/>
                  <a:gd name="T35" fmla="*/ 1 h 66"/>
                  <a:gd name="T36" fmla="*/ 28 w 54"/>
                  <a:gd name="T37" fmla="*/ 17 h 6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54" h="66">
                    <a:moveTo>
                      <a:pt x="28" y="17"/>
                    </a:moveTo>
                    <a:cubicBezTo>
                      <a:pt x="28" y="18"/>
                      <a:pt x="28" y="18"/>
                      <a:pt x="28" y="18"/>
                    </a:cubicBezTo>
                    <a:cubicBezTo>
                      <a:pt x="35" y="5"/>
                      <a:pt x="43" y="0"/>
                      <a:pt x="52" y="0"/>
                    </a:cubicBezTo>
                    <a:cubicBezTo>
                      <a:pt x="53" y="0"/>
                      <a:pt x="53" y="0"/>
                      <a:pt x="54" y="0"/>
                    </a:cubicBezTo>
                    <a:cubicBezTo>
                      <a:pt x="53" y="2"/>
                      <a:pt x="52" y="5"/>
                      <a:pt x="51" y="9"/>
                    </a:cubicBezTo>
                    <a:cubicBezTo>
                      <a:pt x="51" y="12"/>
                      <a:pt x="50" y="15"/>
                      <a:pt x="50" y="18"/>
                    </a:cubicBezTo>
                    <a:cubicBezTo>
                      <a:pt x="48" y="19"/>
                      <a:pt x="48" y="19"/>
                      <a:pt x="48" y="19"/>
                    </a:cubicBezTo>
                    <a:cubicBezTo>
                      <a:pt x="47" y="18"/>
                      <a:pt x="45" y="17"/>
                      <a:pt x="42" y="17"/>
                    </a:cubicBezTo>
                    <a:cubicBezTo>
                      <a:pt x="34" y="17"/>
                      <a:pt x="28" y="24"/>
                      <a:pt x="26" y="31"/>
                    </a:cubicBezTo>
                    <a:cubicBezTo>
                      <a:pt x="25" y="36"/>
                      <a:pt x="25" y="36"/>
                      <a:pt x="25" y="36"/>
                    </a:cubicBezTo>
                    <a:cubicBezTo>
                      <a:pt x="23" y="47"/>
                      <a:pt x="22" y="57"/>
                      <a:pt x="21" y="66"/>
                    </a:cubicBezTo>
                    <a:cubicBezTo>
                      <a:pt x="18" y="66"/>
                      <a:pt x="15" y="65"/>
                      <a:pt x="11" y="65"/>
                    </a:cubicBezTo>
                    <a:cubicBezTo>
                      <a:pt x="6" y="65"/>
                      <a:pt x="3" y="66"/>
                      <a:pt x="0" y="66"/>
                    </a:cubicBezTo>
                    <a:cubicBezTo>
                      <a:pt x="3" y="57"/>
                      <a:pt x="5" y="47"/>
                      <a:pt x="7" y="36"/>
                    </a:cubicBezTo>
                    <a:cubicBezTo>
                      <a:pt x="8" y="31"/>
                      <a:pt x="8" y="31"/>
                      <a:pt x="8" y="31"/>
                    </a:cubicBezTo>
                    <a:cubicBezTo>
                      <a:pt x="10" y="20"/>
                      <a:pt x="12" y="10"/>
                      <a:pt x="13" y="1"/>
                    </a:cubicBezTo>
                    <a:cubicBezTo>
                      <a:pt x="16" y="1"/>
                      <a:pt x="19" y="2"/>
                      <a:pt x="22" y="2"/>
                    </a:cubicBezTo>
                    <a:cubicBezTo>
                      <a:pt x="25" y="2"/>
                      <a:pt x="28" y="1"/>
                      <a:pt x="32" y="1"/>
                    </a:cubicBezTo>
                    <a:lnTo>
                      <a:pt x="28" y="1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3" name="Freeform 91"/>
              <p:cNvSpPr>
                <a:spLocks noChangeAspect="1"/>
              </p:cNvSpPr>
              <p:nvPr/>
            </p:nvSpPr>
            <p:spPr bwMode="black">
              <a:xfrm>
                <a:off x="4532" y="2010"/>
                <a:ext cx="272" cy="365"/>
              </a:xfrm>
              <a:custGeom>
                <a:avLst/>
                <a:gdLst>
                  <a:gd name="T0" fmla="*/ 61 w 74"/>
                  <a:gd name="T1" fmla="*/ 0 h 100"/>
                  <a:gd name="T2" fmla="*/ 67 w 74"/>
                  <a:gd name="T3" fmla="*/ 1 h 100"/>
                  <a:gd name="T4" fmla="*/ 74 w 74"/>
                  <a:gd name="T5" fmla="*/ 0 h 100"/>
                  <a:gd name="T6" fmla="*/ 13 w 74"/>
                  <a:gd name="T7" fmla="*/ 100 h 100"/>
                  <a:gd name="T8" fmla="*/ 6 w 74"/>
                  <a:gd name="T9" fmla="*/ 100 h 100"/>
                  <a:gd name="T10" fmla="*/ 0 w 74"/>
                  <a:gd name="T11" fmla="*/ 100 h 100"/>
                  <a:gd name="T12" fmla="*/ 24 w 74"/>
                  <a:gd name="T13" fmla="*/ 65 h 100"/>
                  <a:gd name="T14" fmla="*/ 10 w 74"/>
                  <a:gd name="T15" fmla="*/ 0 h 100"/>
                  <a:gd name="T16" fmla="*/ 20 w 74"/>
                  <a:gd name="T17" fmla="*/ 1 h 100"/>
                  <a:gd name="T18" fmla="*/ 30 w 74"/>
                  <a:gd name="T19" fmla="*/ 0 h 100"/>
                  <a:gd name="T20" fmla="*/ 38 w 74"/>
                  <a:gd name="T21" fmla="*/ 42 h 100"/>
                  <a:gd name="T22" fmla="*/ 61 w 74"/>
                  <a:gd name="T23" fmla="*/ 0 h 1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4" h="100">
                    <a:moveTo>
                      <a:pt x="61" y="0"/>
                    </a:moveTo>
                    <a:cubicBezTo>
                      <a:pt x="63" y="0"/>
                      <a:pt x="65" y="1"/>
                      <a:pt x="67" y="1"/>
                    </a:cubicBezTo>
                    <a:cubicBezTo>
                      <a:pt x="68" y="1"/>
                      <a:pt x="72" y="0"/>
                      <a:pt x="74" y="0"/>
                    </a:cubicBezTo>
                    <a:cubicBezTo>
                      <a:pt x="70" y="7"/>
                      <a:pt x="32" y="67"/>
                      <a:pt x="13" y="100"/>
                    </a:cubicBezTo>
                    <a:cubicBezTo>
                      <a:pt x="11" y="100"/>
                      <a:pt x="8" y="100"/>
                      <a:pt x="6" y="100"/>
                    </a:cubicBezTo>
                    <a:cubicBezTo>
                      <a:pt x="4" y="100"/>
                      <a:pt x="2" y="100"/>
                      <a:pt x="0" y="100"/>
                    </a:cubicBezTo>
                    <a:cubicBezTo>
                      <a:pt x="8" y="89"/>
                      <a:pt x="16" y="77"/>
                      <a:pt x="24" y="65"/>
                    </a:cubicBezTo>
                    <a:cubicBezTo>
                      <a:pt x="20" y="44"/>
                      <a:pt x="12" y="11"/>
                      <a:pt x="10" y="0"/>
                    </a:cubicBezTo>
                    <a:cubicBezTo>
                      <a:pt x="13" y="0"/>
                      <a:pt x="17" y="1"/>
                      <a:pt x="20" y="1"/>
                    </a:cubicBezTo>
                    <a:cubicBezTo>
                      <a:pt x="23" y="1"/>
                      <a:pt x="27" y="0"/>
                      <a:pt x="30" y="0"/>
                    </a:cubicBezTo>
                    <a:cubicBezTo>
                      <a:pt x="32" y="14"/>
                      <a:pt x="35" y="28"/>
                      <a:pt x="38" y="42"/>
                    </a:cubicBezTo>
                    <a:cubicBezTo>
                      <a:pt x="48" y="26"/>
                      <a:pt x="54" y="15"/>
                      <a:pt x="6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4" name="Freeform 92"/>
              <p:cNvSpPr>
                <a:spLocks noChangeAspect="1"/>
              </p:cNvSpPr>
              <p:nvPr/>
            </p:nvSpPr>
            <p:spPr bwMode="black">
              <a:xfrm>
                <a:off x="4811" y="1921"/>
                <a:ext cx="157" cy="333"/>
              </a:xfrm>
              <a:custGeom>
                <a:avLst/>
                <a:gdLst>
                  <a:gd name="T0" fmla="*/ 43 w 43"/>
                  <a:gd name="T1" fmla="*/ 25 h 91"/>
                  <a:gd name="T2" fmla="*/ 41 w 43"/>
                  <a:gd name="T3" fmla="*/ 28 h 91"/>
                  <a:gd name="T4" fmla="*/ 41 w 43"/>
                  <a:gd name="T5" fmla="*/ 32 h 91"/>
                  <a:gd name="T6" fmla="*/ 29 w 43"/>
                  <a:gd name="T7" fmla="*/ 31 h 91"/>
                  <a:gd name="T8" fmla="*/ 23 w 43"/>
                  <a:gd name="T9" fmla="*/ 61 h 91"/>
                  <a:gd name="T10" fmla="*/ 26 w 43"/>
                  <a:gd name="T11" fmla="*/ 83 h 91"/>
                  <a:gd name="T12" fmla="*/ 32 w 43"/>
                  <a:gd name="T13" fmla="*/ 82 h 91"/>
                  <a:gd name="T14" fmla="*/ 31 w 43"/>
                  <a:gd name="T15" fmla="*/ 87 h 91"/>
                  <a:gd name="T16" fmla="*/ 16 w 43"/>
                  <a:gd name="T17" fmla="*/ 91 h 91"/>
                  <a:gd name="T18" fmla="*/ 3 w 43"/>
                  <a:gd name="T19" fmla="*/ 70 h 91"/>
                  <a:gd name="T20" fmla="*/ 11 w 43"/>
                  <a:gd name="T21" fmla="*/ 31 h 91"/>
                  <a:gd name="T22" fmla="*/ 2 w 43"/>
                  <a:gd name="T23" fmla="*/ 32 h 91"/>
                  <a:gd name="T24" fmla="*/ 3 w 43"/>
                  <a:gd name="T25" fmla="*/ 28 h 91"/>
                  <a:gd name="T26" fmla="*/ 3 w 43"/>
                  <a:gd name="T27" fmla="*/ 25 h 91"/>
                  <a:gd name="T28" fmla="*/ 13 w 43"/>
                  <a:gd name="T29" fmla="*/ 25 h 91"/>
                  <a:gd name="T30" fmla="*/ 15 w 43"/>
                  <a:gd name="T31" fmla="*/ 8 h 91"/>
                  <a:gd name="T32" fmla="*/ 35 w 43"/>
                  <a:gd name="T33" fmla="*/ 0 h 91"/>
                  <a:gd name="T34" fmla="*/ 37 w 43"/>
                  <a:gd name="T35" fmla="*/ 1 h 91"/>
                  <a:gd name="T36" fmla="*/ 31 w 43"/>
                  <a:gd name="T37" fmla="*/ 25 h 91"/>
                  <a:gd name="T38" fmla="*/ 43 w 43"/>
                  <a:gd name="T39" fmla="*/ 25 h 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3" h="91">
                    <a:moveTo>
                      <a:pt x="43" y="25"/>
                    </a:moveTo>
                    <a:cubicBezTo>
                      <a:pt x="42" y="26"/>
                      <a:pt x="42" y="27"/>
                      <a:pt x="41" y="28"/>
                    </a:cubicBezTo>
                    <a:cubicBezTo>
                      <a:pt x="41" y="29"/>
                      <a:pt x="41" y="31"/>
                      <a:pt x="41" y="32"/>
                    </a:cubicBezTo>
                    <a:cubicBezTo>
                      <a:pt x="29" y="31"/>
                      <a:pt x="29" y="31"/>
                      <a:pt x="29" y="31"/>
                    </a:cubicBezTo>
                    <a:cubicBezTo>
                      <a:pt x="27" y="39"/>
                      <a:pt x="24" y="54"/>
                      <a:pt x="23" y="61"/>
                    </a:cubicBezTo>
                    <a:cubicBezTo>
                      <a:pt x="19" y="80"/>
                      <a:pt x="20" y="83"/>
                      <a:pt x="26" y="83"/>
                    </a:cubicBezTo>
                    <a:cubicBezTo>
                      <a:pt x="29" y="83"/>
                      <a:pt x="31" y="83"/>
                      <a:pt x="32" y="82"/>
                    </a:cubicBezTo>
                    <a:cubicBezTo>
                      <a:pt x="31" y="87"/>
                      <a:pt x="31" y="87"/>
                      <a:pt x="31" y="87"/>
                    </a:cubicBezTo>
                    <a:cubicBezTo>
                      <a:pt x="27" y="89"/>
                      <a:pt x="21" y="91"/>
                      <a:pt x="16" y="91"/>
                    </a:cubicBezTo>
                    <a:cubicBezTo>
                      <a:pt x="5" y="91"/>
                      <a:pt x="0" y="84"/>
                      <a:pt x="3" y="70"/>
                    </a:cubicBezTo>
                    <a:cubicBezTo>
                      <a:pt x="5" y="60"/>
                      <a:pt x="9" y="43"/>
                      <a:pt x="11" y="31"/>
                    </a:cubicBezTo>
                    <a:cubicBezTo>
                      <a:pt x="2" y="32"/>
                      <a:pt x="2" y="32"/>
                      <a:pt x="2" y="32"/>
                    </a:cubicBezTo>
                    <a:cubicBezTo>
                      <a:pt x="2" y="31"/>
                      <a:pt x="3" y="29"/>
                      <a:pt x="3" y="28"/>
                    </a:cubicBezTo>
                    <a:cubicBezTo>
                      <a:pt x="3" y="27"/>
                      <a:pt x="3" y="26"/>
                      <a:pt x="3" y="25"/>
                    </a:cubicBezTo>
                    <a:cubicBezTo>
                      <a:pt x="13" y="25"/>
                      <a:pt x="13" y="25"/>
                      <a:pt x="13" y="25"/>
                    </a:cubicBezTo>
                    <a:cubicBezTo>
                      <a:pt x="14" y="19"/>
                      <a:pt x="14" y="15"/>
                      <a:pt x="15" y="8"/>
                    </a:cubicBezTo>
                    <a:cubicBezTo>
                      <a:pt x="22" y="6"/>
                      <a:pt x="29" y="3"/>
                      <a:pt x="35" y="0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5" y="7"/>
                      <a:pt x="32" y="17"/>
                      <a:pt x="31" y="25"/>
                    </a:cubicBezTo>
                    <a:lnTo>
                      <a:pt x="43" y="2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5" name="Freeform 93"/>
              <p:cNvSpPr>
                <a:spLocks noChangeAspect="1"/>
              </p:cNvSpPr>
              <p:nvPr/>
            </p:nvSpPr>
            <p:spPr bwMode="black">
              <a:xfrm>
                <a:off x="4980" y="1875"/>
                <a:ext cx="259" cy="373"/>
              </a:xfrm>
              <a:custGeom>
                <a:avLst/>
                <a:gdLst>
                  <a:gd name="T0" fmla="*/ 11 w 71"/>
                  <a:gd name="T1" fmla="*/ 47 h 102"/>
                  <a:gd name="T2" fmla="*/ 19 w 71"/>
                  <a:gd name="T3" fmla="*/ 0 h 102"/>
                  <a:gd name="T4" fmla="*/ 29 w 71"/>
                  <a:gd name="T5" fmla="*/ 1 h 102"/>
                  <a:gd name="T6" fmla="*/ 39 w 71"/>
                  <a:gd name="T7" fmla="*/ 0 h 102"/>
                  <a:gd name="T8" fmla="*/ 29 w 71"/>
                  <a:gd name="T9" fmla="*/ 47 h 102"/>
                  <a:gd name="T10" fmla="*/ 30 w 71"/>
                  <a:gd name="T11" fmla="*/ 47 h 102"/>
                  <a:gd name="T12" fmla="*/ 52 w 71"/>
                  <a:gd name="T13" fmla="*/ 35 h 102"/>
                  <a:gd name="T14" fmla="*/ 68 w 71"/>
                  <a:gd name="T15" fmla="*/ 60 h 102"/>
                  <a:gd name="T16" fmla="*/ 63 w 71"/>
                  <a:gd name="T17" fmla="*/ 83 h 102"/>
                  <a:gd name="T18" fmla="*/ 60 w 71"/>
                  <a:gd name="T19" fmla="*/ 102 h 102"/>
                  <a:gd name="T20" fmla="*/ 50 w 71"/>
                  <a:gd name="T21" fmla="*/ 101 h 102"/>
                  <a:gd name="T22" fmla="*/ 40 w 71"/>
                  <a:gd name="T23" fmla="*/ 102 h 102"/>
                  <a:gd name="T24" fmla="*/ 49 w 71"/>
                  <a:gd name="T25" fmla="*/ 63 h 102"/>
                  <a:gd name="T26" fmla="*/ 41 w 71"/>
                  <a:gd name="T27" fmla="*/ 47 h 102"/>
                  <a:gd name="T28" fmla="*/ 25 w 71"/>
                  <a:gd name="T29" fmla="*/ 67 h 102"/>
                  <a:gd name="T30" fmla="*/ 24 w 71"/>
                  <a:gd name="T31" fmla="*/ 72 h 102"/>
                  <a:gd name="T32" fmla="*/ 20 w 71"/>
                  <a:gd name="T33" fmla="*/ 102 h 102"/>
                  <a:gd name="T34" fmla="*/ 10 w 71"/>
                  <a:gd name="T35" fmla="*/ 101 h 102"/>
                  <a:gd name="T36" fmla="*/ 0 w 71"/>
                  <a:gd name="T37" fmla="*/ 102 h 102"/>
                  <a:gd name="T38" fmla="*/ 10 w 71"/>
                  <a:gd name="T39" fmla="*/ 55 h 102"/>
                  <a:gd name="T40" fmla="*/ 11 w 71"/>
                  <a:gd name="T41" fmla="*/ 47 h 1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1" h="102">
                    <a:moveTo>
                      <a:pt x="11" y="47"/>
                    </a:moveTo>
                    <a:cubicBezTo>
                      <a:pt x="15" y="29"/>
                      <a:pt x="17" y="15"/>
                      <a:pt x="19" y="0"/>
                    </a:cubicBezTo>
                    <a:cubicBezTo>
                      <a:pt x="22" y="1"/>
                      <a:pt x="25" y="1"/>
                      <a:pt x="29" y="1"/>
                    </a:cubicBezTo>
                    <a:cubicBezTo>
                      <a:pt x="33" y="1"/>
                      <a:pt x="37" y="1"/>
                      <a:pt x="39" y="0"/>
                    </a:cubicBezTo>
                    <a:cubicBezTo>
                      <a:pt x="36" y="15"/>
                      <a:pt x="33" y="29"/>
                      <a:pt x="29" y="47"/>
                    </a:cubicBezTo>
                    <a:cubicBezTo>
                      <a:pt x="30" y="47"/>
                      <a:pt x="30" y="47"/>
                      <a:pt x="30" y="47"/>
                    </a:cubicBezTo>
                    <a:cubicBezTo>
                      <a:pt x="36" y="40"/>
                      <a:pt x="43" y="35"/>
                      <a:pt x="52" y="35"/>
                    </a:cubicBezTo>
                    <a:cubicBezTo>
                      <a:pt x="65" y="35"/>
                      <a:pt x="71" y="43"/>
                      <a:pt x="68" y="60"/>
                    </a:cubicBezTo>
                    <a:cubicBezTo>
                      <a:pt x="66" y="69"/>
                      <a:pt x="65" y="76"/>
                      <a:pt x="63" y="83"/>
                    </a:cubicBezTo>
                    <a:cubicBezTo>
                      <a:pt x="62" y="88"/>
                      <a:pt x="61" y="95"/>
                      <a:pt x="60" y="102"/>
                    </a:cubicBezTo>
                    <a:cubicBezTo>
                      <a:pt x="58" y="102"/>
                      <a:pt x="54" y="101"/>
                      <a:pt x="50" y="101"/>
                    </a:cubicBezTo>
                    <a:cubicBezTo>
                      <a:pt x="46" y="101"/>
                      <a:pt x="42" y="102"/>
                      <a:pt x="40" y="102"/>
                    </a:cubicBezTo>
                    <a:cubicBezTo>
                      <a:pt x="43" y="92"/>
                      <a:pt x="46" y="79"/>
                      <a:pt x="49" y="63"/>
                    </a:cubicBezTo>
                    <a:cubicBezTo>
                      <a:pt x="51" y="52"/>
                      <a:pt x="48" y="47"/>
                      <a:pt x="41" y="47"/>
                    </a:cubicBezTo>
                    <a:cubicBezTo>
                      <a:pt x="33" y="47"/>
                      <a:pt x="28" y="54"/>
                      <a:pt x="25" y="67"/>
                    </a:cubicBezTo>
                    <a:cubicBezTo>
                      <a:pt x="24" y="72"/>
                      <a:pt x="24" y="72"/>
                      <a:pt x="24" y="72"/>
                    </a:cubicBezTo>
                    <a:cubicBezTo>
                      <a:pt x="23" y="77"/>
                      <a:pt x="21" y="93"/>
                      <a:pt x="20" y="102"/>
                    </a:cubicBezTo>
                    <a:cubicBezTo>
                      <a:pt x="17" y="102"/>
                      <a:pt x="14" y="101"/>
                      <a:pt x="10" y="101"/>
                    </a:cubicBezTo>
                    <a:cubicBezTo>
                      <a:pt x="6" y="101"/>
                      <a:pt x="2" y="102"/>
                      <a:pt x="0" y="102"/>
                    </a:cubicBezTo>
                    <a:cubicBezTo>
                      <a:pt x="3" y="87"/>
                      <a:pt x="6" y="73"/>
                      <a:pt x="10" y="55"/>
                    </a:cubicBezTo>
                    <a:lnTo>
                      <a:pt x="11" y="47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6" name="Freeform 94"/>
              <p:cNvSpPr>
                <a:spLocks noChangeAspect="1" noEditPoints="1"/>
              </p:cNvSpPr>
              <p:nvPr/>
            </p:nvSpPr>
            <p:spPr bwMode="black">
              <a:xfrm>
                <a:off x="5265" y="1878"/>
                <a:ext cx="143" cy="370"/>
              </a:xfrm>
              <a:custGeom>
                <a:avLst/>
                <a:gdLst>
                  <a:gd name="T0" fmla="*/ 8 w 39"/>
                  <a:gd name="T1" fmla="*/ 66 h 101"/>
                  <a:gd name="T2" fmla="*/ 12 w 39"/>
                  <a:gd name="T3" fmla="*/ 36 h 101"/>
                  <a:gd name="T4" fmla="*/ 22 w 39"/>
                  <a:gd name="T5" fmla="*/ 37 h 101"/>
                  <a:gd name="T6" fmla="*/ 33 w 39"/>
                  <a:gd name="T7" fmla="*/ 36 h 101"/>
                  <a:gd name="T8" fmla="*/ 26 w 39"/>
                  <a:gd name="T9" fmla="*/ 66 h 101"/>
                  <a:gd name="T10" fmla="*/ 25 w 39"/>
                  <a:gd name="T11" fmla="*/ 71 h 101"/>
                  <a:gd name="T12" fmla="*/ 20 w 39"/>
                  <a:gd name="T13" fmla="*/ 101 h 101"/>
                  <a:gd name="T14" fmla="*/ 10 w 39"/>
                  <a:gd name="T15" fmla="*/ 100 h 101"/>
                  <a:gd name="T16" fmla="*/ 0 w 39"/>
                  <a:gd name="T17" fmla="*/ 101 h 101"/>
                  <a:gd name="T18" fmla="*/ 7 w 39"/>
                  <a:gd name="T19" fmla="*/ 71 h 101"/>
                  <a:gd name="T20" fmla="*/ 8 w 39"/>
                  <a:gd name="T21" fmla="*/ 66 h 101"/>
                  <a:gd name="T22" fmla="*/ 30 w 39"/>
                  <a:gd name="T23" fmla="*/ 0 h 101"/>
                  <a:gd name="T24" fmla="*/ 38 w 39"/>
                  <a:gd name="T25" fmla="*/ 11 h 101"/>
                  <a:gd name="T26" fmla="*/ 25 w 39"/>
                  <a:gd name="T27" fmla="*/ 21 h 101"/>
                  <a:gd name="T28" fmla="*/ 17 w 39"/>
                  <a:gd name="T29" fmla="*/ 11 h 101"/>
                  <a:gd name="T30" fmla="*/ 30 w 39"/>
                  <a:gd name="T31" fmla="*/ 0 h 10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9" h="101">
                    <a:moveTo>
                      <a:pt x="8" y="66"/>
                    </a:moveTo>
                    <a:cubicBezTo>
                      <a:pt x="10" y="55"/>
                      <a:pt x="11" y="45"/>
                      <a:pt x="12" y="36"/>
                    </a:cubicBezTo>
                    <a:cubicBezTo>
                      <a:pt x="15" y="36"/>
                      <a:pt x="18" y="37"/>
                      <a:pt x="22" y="37"/>
                    </a:cubicBezTo>
                    <a:cubicBezTo>
                      <a:pt x="27" y="37"/>
                      <a:pt x="30" y="36"/>
                      <a:pt x="33" y="36"/>
                    </a:cubicBezTo>
                    <a:cubicBezTo>
                      <a:pt x="30" y="45"/>
                      <a:pt x="28" y="55"/>
                      <a:pt x="26" y="66"/>
                    </a:cubicBezTo>
                    <a:cubicBezTo>
                      <a:pt x="25" y="71"/>
                      <a:pt x="25" y="71"/>
                      <a:pt x="25" y="71"/>
                    </a:cubicBezTo>
                    <a:cubicBezTo>
                      <a:pt x="23" y="82"/>
                      <a:pt x="21" y="92"/>
                      <a:pt x="20" y="101"/>
                    </a:cubicBezTo>
                    <a:cubicBezTo>
                      <a:pt x="18" y="101"/>
                      <a:pt x="14" y="100"/>
                      <a:pt x="10" y="100"/>
                    </a:cubicBezTo>
                    <a:cubicBezTo>
                      <a:pt x="6" y="100"/>
                      <a:pt x="2" y="101"/>
                      <a:pt x="0" y="101"/>
                    </a:cubicBezTo>
                    <a:cubicBezTo>
                      <a:pt x="2" y="92"/>
                      <a:pt x="5" y="82"/>
                      <a:pt x="7" y="71"/>
                    </a:cubicBezTo>
                    <a:lnTo>
                      <a:pt x="8" y="66"/>
                    </a:lnTo>
                    <a:close/>
                    <a:moveTo>
                      <a:pt x="30" y="0"/>
                    </a:moveTo>
                    <a:cubicBezTo>
                      <a:pt x="35" y="0"/>
                      <a:pt x="39" y="5"/>
                      <a:pt x="38" y="11"/>
                    </a:cubicBezTo>
                    <a:cubicBezTo>
                      <a:pt x="37" y="16"/>
                      <a:pt x="31" y="21"/>
                      <a:pt x="25" y="21"/>
                    </a:cubicBezTo>
                    <a:cubicBezTo>
                      <a:pt x="19" y="21"/>
                      <a:pt x="16" y="16"/>
                      <a:pt x="17" y="11"/>
                    </a:cubicBezTo>
                    <a:cubicBezTo>
                      <a:pt x="18" y="5"/>
                      <a:pt x="24" y="0"/>
                      <a:pt x="30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7" name="Freeform 95"/>
              <p:cNvSpPr>
                <a:spLocks noChangeAspect="1"/>
              </p:cNvSpPr>
              <p:nvPr/>
            </p:nvSpPr>
            <p:spPr bwMode="black">
              <a:xfrm>
                <a:off x="5411" y="2002"/>
                <a:ext cx="263" cy="246"/>
              </a:xfrm>
              <a:custGeom>
                <a:avLst/>
                <a:gdLst>
                  <a:gd name="T0" fmla="*/ 29 w 72"/>
                  <a:gd name="T1" fmla="*/ 12 h 67"/>
                  <a:gd name="T2" fmla="*/ 30 w 72"/>
                  <a:gd name="T3" fmla="*/ 12 h 67"/>
                  <a:gd name="T4" fmla="*/ 52 w 72"/>
                  <a:gd name="T5" fmla="*/ 0 h 67"/>
                  <a:gd name="T6" fmla="*/ 68 w 72"/>
                  <a:gd name="T7" fmla="*/ 25 h 67"/>
                  <a:gd name="T8" fmla="*/ 63 w 72"/>
                  <a:gd name="T9" fmla="*/ 48 h 67"/>
                  <a:gd name="T10" fmla="*/ 60 w 72"/>
                  <a:gd name="T11" fmla="*/ 67 h 67"/>
                  <a:gd name="T12" fmla="*/ 50 w 72"/>
                  <a:gd name="T13" fmla="*/ 66 h 67"/>
                  <a:gd name="T14" fmla="*/ 40 w 72"/>
                  <a:gd name="T15" fmla="*/ 67 h 67"/>
                  <a:gd name="T16" fmla="*/ 49 w 72"/>
                  <a:gd name="T17" fmla="*/ 28 h 67"/>
                  <a:gd name="T18" fmla="*/ 41 w 72"/>
                  <a:gd name="T19" fmla="*/ 12 h 67"/>
                  <a:gd name="T20" fmla="*/ 26 w 72"/>
                  <a:gd name="T21" fmla="*/ 32 h 67"/>
                  <a:gd name="T22" fmla="*/ 25 w 72"/>
                  <a:gd name="T23" fmla="*/ 37 h 67"/>
                  <a:gd name="T24" fmla="*/ 20 w 72"/>
                  <a:gd name="T25" fmla="*/ 67 h 67"/>
                  <a:gd name="T26" fmla="*/ 10 w 72"/>
                  <a:gd name="T27" fmla="*/ 66 h 67"/>
                  <a:gd name="T28" fmla="*/ 0 w 72"/>
                  <a:gd name="T29" fmla="*/ 67 h 67"/>
                  <a:gd name="T30" fmla="*/ 7 w 72"/>
                  <a:gd name="T31" fmla="*/ 37 h 67"/>
                  <a:gd name="T32" fmla="*/ 8 w 72"/>
                  <a:gd name="T33" fmla="*/ 32 h 67"/>
                  <a:gd name="T34" fmla="*/ 12 w 72"/>
                  <a:gd name="T35" fmla="*/ 2 h 67"/>
                  <a:gd name="T36" fmla="*/ 22 w 72"/>
                  <a:gd name="T37" fmla="*/ 3 h 67"/>
                  <a:gd name="T38" fmla="*/ 32 w 72"/>
                  <a:gd name="T39" fmla="*/ 2 h 67"/>
                  <a:gd name="T40" fmla="*/ 29 w 72"/>
                  <a:gd name="T41" fmla="*/ 12 h 6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72" h="67">
                    <a:moveTo>
                      <a:pt x="29" y="12"/>
                    </a:moveTo>
                    <a:cubicBezTo>
                      <a:pt x="30" y="12"/>
                      <a:pt x="30" y="12"/>
                      <a:pt x="30" y="12"/>
                    </a:cubicBezTo>
                    <a:cubicBezTo>
                      <a:pt x="36" y="5"/>
                      <a:pt x="44" y="0"/>
                      <a:pt x="52" y="0"/>
                    </a:cubicBezTo>
                    <a:cubicBezTo>
                      <a:pt x="66" y="0"/>
                      <a:pt x="72" y="8"/>
                      <a:pt x="68" y="25"/>
                    </a:cubicBezTo>
                    <a:cubicBezTo>
                      <a:pt x="67" y="34"/>
                      <a:pt x="65" y="41"/>
                      <a:pt x="63" y="48"/>
                    </a:cubicBezTo>
                    <a:cubicBezTo>
                      <a:pt x="62" y="53"/>
                      <a:pt x="61" y="60"/>
                      <a:pt x="60" y="67"/>
                    </a:cubicBezTo>
                    <a:cubicBezTo>
                      <a:pt x="58" y="67"/>
                      <a:pt x="54" y="66"/>
                      <a:pt x="50" y="66"/>
                    </a:cubicBezTo>
                    <a:cubicBezTo>
                      <a:pt x="46" y="66"/>
                      <a:pt x="42" y="67"/>
                      <a:pt x="40" y="67"/>
                    </a:cubicBezTo>
                    <a:cubicBezTo>
                      <a:pt x="43" y="57"/>
                      <a:pt x="46" y="44"/>
                      <a:pt x="49" y="28"/>
                    </a:cubicBezTo>
                    <a:cubicBezTo>
                      <a:pt x="51" y="17"/>
                      <a:pt x="48" y="12"/>
                      <a:pt x="41" y="12"/>
                    </a:cubicBezTo>
                    <a:cubicBezTo>
                      <a:pt x="33" y="12"/>
                      <a:pt x="28" y="19"/>
                      <a:pt x="26" y="32"/>
                    </a:cubicBezTo>
                    <a:cubicBezTo>
                      <a:pt x="25" y="37"/>
                      <a:pt x="25" y="37"/>
                      <a:pt x="25" y="37"/>
                    </a:cubicBezTo>
                    <a:cubicBezTo>
                      <a:pt x="23" y="48"/>
                      <a:pt x="21" y="58"/>
                      <a:pt x="20" y="67"/>
                    </a:cubicBezTo>
                    <a:cubicBezTo>
                      <a:pt x="18" y="67"/>
                      <a:pt x="14" y="66"/>
                      <a:pt x="10" y="66"/>
                    </a:cubicBezTo>
                    <a:cubicBezTo>
                      <a:pt x="6" y="66"/>
                      <a:pt x="2" y="67"/>
                      <a:pt x="0" y="67"/>
                    </a:cubicBezTo>
                    <a:cubicBezTo>
                      <a:pt x="2" y="58"/>
                      <a:pt x="5" y="48"/>
                      <a:pt x="7" y="37"/>
                    </a:cubicBezTo>
                    <a:cubicBezTo>
                      <a:pt x="8" y="32"/>
                      <a:pt x="8" y="32"/>
                      <a:pt x="8" y="32"/>
                    </a:cubicBezTo>
                    <a:cubicBezTo>
                      <a:pt x="10" y="21"/>
                      <a:pt x="11" y="11"/>
                      <a:pt x="12" y="2"/>
                    </a:cubicBezTo>
                    <a:cubicBezTo>
                      <a:pt x="16" y="2"/>
                      <a:pt x="19" y="3"/>
                      <a:pt x="22" y="3"/>
                    </a:cubicBezTo>
                    <a:cubicBezTo>
                      <a:pt x="25" y="3"/>
                      <a:pt x="28" y="2"/>
                      <a:pt x="32" y="2"/>
                    </a:cubicBezTo>
                    <a:lnTo>
                      <a:pt x="29" y="12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8" name="Freeform 96"/>
              <p:cNvSpPr>
                <a:spLocks noChangeAspect="1" noEditPoints="1"/>
              </p:cNvSpPr>
              <p:nvPr/>
            </p:nvSpPr>
            <p:spPr bwMode="black">
              <a:xfrm>
                <a:off x="5660" y="2002"/>
                <a:ext cx="288" cy="378"/>
              </a:xfrm>
              <a:custGeom>
                <a:avLst/>
                <a:gdLst>
                  <a:gd name="T0" fmla="*/ 49 w 79"/>
                  <a:gd name="T1" fmla="*/ 81 h 103"/>
                  <a:gd name="T2" fmla="*/ 29 w 79"/>
                  <a:gd name="T3" fmla="*/ 97 h 103"/>
                  <a:gd name="T4" fmla="*/ 15 w 79"/>
                  <a:gd name="T5" fmla="*/ 82 h 103"/>
                  <a:gd name="T6" fmla="*/ 22 w 79"/>
                  <a:gd name="T7" fmla="*/ 70 h 103"/>
                  <a:gd name="T8" fmla="*/ 32 w 79"/>
                  <a:gd name="T9" fmla="*/ 69 h 103"/>
                  <a:gd name="T10" fmla="*/ 49 w 79"/>
                  <a:gd name="T11" fmla="*/ 81 h 103"/>
                  <a:gd name="T12" fmla="*/ 78 w 79"/>
                  <a:gd name="T13" fmla="*/ 7 h 103"/>
                  <a:gd name="T14" fmla="*/ 78 w 79"/>
                  <a:gd name="T15" fmla="*/ 4 h 103"/>
                  <a:gd name="T16" fmla="*/ 79 w 79"/>
                  <a:gd name="T17" fmla="*/ 1 h 103"/>
                  <a:gd name="T18" fmla="*/ 65 w 79"/>
                  <a:gd name="T19" fmla="*/ 1 h 103"/>
                  <a:gd name="T20" fmla="*/ 58 w 79"/>
                  <a:gd name="T21" fmla="*/ 1 h 103"/>
                  <a:gd name="T22" fmla="*/ 48 w 79"/>
                  <a:gd name="T23" fmla="*/ 0 h 103"/>
                  <a:gd name="T24" fmla="*/ 15 w 79"/>
                  <a:gd name="T25" fmla="*/ 22 h 103"/>
                  <a:gd name="T26" fmla="*/ 17 w 79"/>
                  <a:gd name="T27" fmla="*/ 36 h 103"/>
                  <a:gd name="T28" fmla="*/ 28 w 79"/>
                  <a:gd name="T29" fmla="*/ 43 h 103"/>
                  <a:gd name="T30" fmla="*/ 28 w 79"/>
                  <a:gd name="T31" fmla="*/ 43 h 103"/>
                  <a:gd name="T32" fmla="*/ 13 w 79"/>
                  <a:gd name="T33" fmla="*/ 58 h 103"/>
                  <a:gd name="T34" fmla="*/ 18 w 79"/>
                  <a:gd name="T35" fmla="*/ 68 h 103"/>
                  <a:gd name="T36" fmla="*/ 18 w 79"/>
                  <a:gd name="T37" fmla="*/ 68 h 103"/>
                  <a:gd name="T38" fmla="*/ 2 w 79"/>
                  <a:gd name="T39" fmla="*/ 85 h 103"/>
                  <a:gd name="T40" fmla="*/ 25 w 79"/>
                  <a:gd name="T41" fmla="*/ 103 h 103"/>
                  <a:gd name="T42" fmla="*/ 66 w 79"/>
                  <a:gd name="T43" fmla="*/ 74 h 103"/>
                  <a:gd name="T44" fmla="*/ 48 w 79"/>
                  <a:gd name="T45" fmla="*/ 56 h 103"/>
                  <a:gd name="T46" fmla="*/ 38 w 79"/>
                  <a:gd name="T47" fmla="*/ 56 h 103"/>
                  <a:gd name="T48" fmla="*/ 29 w 79"/>
                  <a:gd name="T49" fmla="*/ 49 h 103"/>
                  <a:gd name="T50" fmla="*/ 34 w 79"/>
                  <a:gd name="T51" fmla="*/ 44 h 103"/>
                  <a:gd name="T52" fmla="*/ 40 w 79"/>
                  <a:gd name="T53" fmla="*/ 44 h 103"/>
                  <a:gd name="T54" fmla="*/ 70 w 79"/>
                  <a:gd name="T55" fmla="*/ 22 h 103"/>
                  <a:gd name="T56" fmla="*/ 66 w 79"/>
                  <a:gd name="T57" fmla="*/ 7 h 103"/>
                  <a:gd name="T58" fmla="*/ 66 w 79"/>
                  <a:gd name="T59" fmla="*/ 7 h 103"/>
                  <a:gd name="T60" fmla="*/ 78 w 79"/>
                  <a:gd name="T61" fmla="*/ 7 h 103"/>
                  <a:gd name="T62" fmla="*/ 46 w 79"/>
                  <a:gd name="T63" fmla="*/ 6 h 103"/>
                  <a:gd name="T64" fmla="*/ 51 w 79"/>
                  <a:gd name="T65" fmla="*/ 22 h 103"/>
                  <a:gd name="T66" fmla="*/ 39 w 79"/>
                  <a:gd name="T67" fmla="*/ 39 h 103"/>
                  <a:gd name="T68" fmla="*/ 34 w 79"/>
                  <a:gd name="T69" fmla="*/ 23 h 103"/>
                  <a:gd name="T70" fmla="*/ 46 w 79"/>
                  <a:gd name="T71" fmla="*/ 6 h 10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79" h="103">
                    <a:moveTo>
                      <a:pt x="49" y="81"/>
                    </a:moveTo>
                    <a:cubicBezTo>
                      <a:pt x="48" y="90"/>
                      <a:pt x="40" y="97"/>
                      <a:pt x="29" y="97"/>
                    </a:cubicBezTo>
                    <a:cubicBezTo>
                      <a:pt x="20" y="97"/>
                      <a:pt x="13" y="92"/>
                      <a:pt x="15" y="82"/>
                    </a:cubicBezTo>
                    <a:cubicBezTo>
                      <a:pt x="16" y="76"/>
                      <a:pt x="20" y="71"/>
                      <a:pt x="22" y="70"/>
                    </a:cubicBezTo>
                    <a:cubicBezTo>
                      <a:pt x="25" y="69"/>
                      <a:pt x="28" y="69"/>
                      <a:pt x="32" y="69"/>
                    </a:cubicBezTo>
                    <a:cubicBezTo>
                      <a:pt x="44" y="69"/>
                      <a:pt x="51" y="71"/>
                      <a:pt x="49" y="81"/>
                    </a:cubicBezTo>
                    <a:close/>
                    <a:moveTo>
                      <a:pt x="78" y="7"/>
                    </a:moveTo>
                    <a:cubicBezTo>
                      <a:pt x="78" y="6"/>
                      <a:pt x="78" y="5"/>
                      <a:pt x="78" y="4"/>
                    </a:cubicBezTo>
                    <a:cubicBezTo>
                      <a:pt x="79" y="3"/>
                      <a:pt x="79" y="2"/>
                      <a:pt x="79" y="1"/>
                    </a:cubicBezTo>
                    <a:cubicBezTo>
                      <a:pt x="75" y="1"/>
                      <a:pt x="70" y="1"/>
                      <a:pt x="65" y="1"/>
                    </a:cubicBezTo>
                    <a:cubicBezTo>
                      <a:pt x="62" y="1"/>
                      <a:pt x="60" y="1"/>
                      <a:pt x="58" y="1"/>
                    </a:cubicBezTo>
                    <a:cubicBezTo>
                      <a:pt x="54" y="1"/>
                      <a:pt x="51" y="0"/>
                      <a:pt x="48" y="0"/>
                    </a:cubicBezTo>
                    <a:cubicBezTo>
                      <a:pt x="31" y="0"/>
                      <a:pt x="18" y="8"/>
                      <a:pt x="15" y="22"/>
                    </a:cubicBezTo>
                    <a:cubicBezTo>
                      <a:pt x="14" y="28"/>
                      <a:pt x="15" y="32"/>
                      <a:pt x="17" y="36"/>
                    </a:cubicBezTo>
                    <a:cubicBezTo>
                      <a:pt x="19" y="39"/>
                      <a:pt x="23" y="42"/>
                      <a:pt x="28" y="43"/>
                    </a:cubicBezTo>
                    <a:cubicBezTo>
                      <a:pt x="28" y="43"/>
                      <a:pt x="28" y="43"/>
                      <a:pt x="28" y="43"/>
                    </a:cubicBezTo>
                    <a:cubicBezTo>
                      <a:pt x="20" y="45"/>
                      <a:pt x="14" y="52"/>
                      <a:pt x="13" y="58"/>
                    </a:cubicBezTo>
                    <a:cubicBezTo>
                      <a:pt x="12" y="63"/>
                      <a:pt x="14" y="66"/>
                      <a:pt x="18" y="68"/>
                    </a:cubicBezTo>
                    <a:cubicBezTo>
                      <a:pt x="18" y="68"/>
                      <a:pt x="18" y="68"/>
                      <a:pt x="18" y="68"/>
                    </a:cubicBezTo>
                    <a:cubicBezTo>
                      <a:pt x="10" y="71"/>
                      <a:pt x="4" y="76"/>
                      <a:pt x="2" y="85"/>
                    </a:cubicBezTo>
                    <a:cubicBezTo>
                      <a:pt x="0" y="95"/>
                      <a:pt x="9" y="103"/>
                      <a:pt x="25" y="103"/>
                    </a:cubicBezTo>
                    <a:cubicBezTo>
                      <a:pt x="41" y="103"/>
                      <a:pt x="62" y="95"/>
                      <a:pt x="66" y="74"/>
                    </a:cubicBezTo>
                    <a:cubicBezTo>
                      <a:pt x="69" y="62"/>
                      <a:pt x="63" y="56"/>
                      <a:pt x="48" y="56"/>
                    </a:cubicBezTo>
                    <a:cubicBezTo>
                      <a:pt x="38" y="56"/>
                      <a:pt x="38" y="56"/>
                      <a:pt x="38" y="56"/>
                    </a:cubicBezTo>
                    <a:cubicBezTo>
                      <a:pt x="31" y="56"/>
                      <a:pt x="28" y="53"/>
                      <a:pt x="29" y="49"/>
                    </a:cubicBezTo>
                    <a:cubicBezTo>
                      <a:pt x="29" y="46"/>
                      <a:pt x="32" y="44"/>
                      <a:pt x="34" y="44"/>
                    </a:cubicBezTo>
                    <a:cubicBezTo>
                      <a:pt x="36" y="44"/>
                      <a:pt x="38" y="44"/>
                      <a:pt x="40" y="44"/>
                    </a:cubicBezTo>
                    <a:cubicBezTo>
                      <a:pt x="55" y="44"/>
                      <a:pt x="68" y="35"/>
                      <a:pt x="70" y="22"/>
                    </a:cubicBezTo>
                    <a:cubicBezTo>
                      <a:pt x="72" y="15"/>
                      <a:pt x="70" y="10"/>
                      <a:pt x="66" y="7"/>
                    </a:cubicBezTo>
                    <a:cubicBezTo>
                      <a:pt x="66" y="7"/>
                      <a:pt x="66" y="7"/>
                      <a:pt x="66" y="7"/>
                    </a:cubicBezTo>
                    <a:lnTo>
                      <a:pt x="78" y="7"/>
                    </a:lnTo>
                    <a:close/>
                    <a:moveTo>
                      <a:pt x="46" y="6"/>
                    </a:moveTo>
                    <a:cubicBezTo>
                      <a:pt x="51" y="6"/>
                      <a:pt x="54" y="10"/>
                      <a:pt x="51" y="22"/>
                    </a:cubicBezTo>
                    <a:cubicBezTo>
                      <a:pt x="49" y="34"/>
                      <a:pt x="45" y="39"/>
                      <a:pt x="39" y="39"/>
                    </a:cubicBezTo>
                    <a:cubicBezTo>
                      <a:pt x="35" y="39"/>
                      <a:pt x="31" y="35"/>
                      <a:pt x="34" y="23"/>
                    </a:cubicBezTo>
                    <a:cubicBezTo>
                      <a:pt x="36" y="12"/>
                      <a:pt x="40" y="6"/>
                      <a:pt x="46" y="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89" name="Freeform 97"/>
              <p:cNvSpPr>
                <a:spLocks noChangeAspect="1"/>
              </p:cNvSpPr>
              <p:nvPr/>
            </p:nvSpPr>
            <p:spPr bwMode="black">
              <a:xfrm>
                <a:off x="6088" y="1907"/>
                <a:ext cx="475" cy="341"/>
              </a:xfrm>
              <a:custGeom>
                <a:avLst/>
                <a:gdLst>
                  <a:gd name="T0" fmla="*/ 59 w 130"/>
                  <a:gd name="T1" fmla="*/ 27 h 93"/>
                  <a:gd name="T2" fmla="*/ 23 w 130"/>
                  <a:gd name="T3" fmla="*/ 93 h 93"/>
                  <a:gd name="T4" fmla="*/ 16 w 130"/>
                  <a:gd name="T5" fmla="*/ 92 h 93"/>
                  <a:gd name="T6" fmla="*/ 9 w 130"/>
                  <a:gd name="T7" fmla="*/ 93 h 93"/>
                  <a:gd name="T8" fmla="*/ 0 w 130"/>
                  <a:gd name="T9" fmla="*/ 0 h 93"/>
                  <a:gd name="T10" fmla="*/ 11 w 130"/>
                  <a:gd name="T11" fmla="*/ 1 h 93"/>
                  <a:gd name="T12" fmla="*/ 22 w 130"/>
                  <a:gd name="T13" fmla="*/ 0 h 93"/>
                  <a:gd name="T14" fmla="*/ 26 w 130"/>
                  <a:gd name="T15" fmla="*/ 68 h 93"/>
                  <a:gd name="T16" fmla="*/ 27 w 130"/>
                  <a:gd name="T17" fmla="*/ 68 h 93"/>
                  <a:gd name="T18" fmla="*/ 63 w 130"/>
                  <a:gd name="T19" fmla="*/ 0 h 93"/>
                  <a:gd name="T20" fmla="*/ 70 w 130"/>
                  <a:gd name="T21" fmla="*/ 1 h 93"/>
                  <a:gd name="T22" fmla="*/ 77 w 130"/>
                  <a:gd name="T23" fmla="*/ 0 h 93"/>
                  <a:gd name="T24" fmla="*/ 85 w 130"/>
                  <a:gd name="T25" fmla="*/ 68 h 93"/>
                  <a:gd name="T26" fmla="*/ 85 w 130"/>
                  <a:gd name="T27" fmla="*/ 68 h 93"/>
                  <a:gd name="T28" fmla="*/ 118 w 130"/>
                  <a:gd name="T29" fmla="*/ 0 h 93"/>
                  <a:gd name="T30" fmla="*/ 123 w 130"/>
                  <a:gd name="T31" fmla="*/ 1 h 93"/>
                  <a:gd name="T32" fmla="*/ 130 w 130"/>
                  <a:gd name="T33" fmla="*/ 0 h 93"/>
                  <a:gd name="T34" fmla="*/ 81 w 130"/>
                  <a:gd name="T35" fmla="*/ 93 h 93"/>
                  <a:gd name="T36" fmla="*/ 74 w 130"/>
                  <a:gd name="T37" fmla="*/ 92 h 93"/>
                  <a:gd name="T38" fmla="*/ 67 w 130"/>
                  <a:gd name="T39" fmla="*/ 93 h 93"/>
                  <a:gd name="T40" fmla="*/ 59 w 130"/>
                  <a:gd name="T41" fmla="*/ 27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130" h="93">
                    <a:moveTo>
                      <a:pt x="59" y="27"/>
                    </a:moveTo>
                    <a:cubicBezTo>
                      <a:pt x="49" y="45"/>
                      <a:pt x="32" y="74"/>
                      <a:pt x="23" y="93"/>
                    </a:cubicBezTo>
                    <a:cubicBezTo>
                      <a:pt x="20" y="93"/>
                      <a:pt x="18" y="92"/>
                      <a:pt x="16" y="92"/>
                    </a:cubicBezTo>
                    <a:cubicBezTo>
                      <a:pt x="14" y="92"/>
                      <a:pt x="11" y="93"/>
                      <a:pt x="9" y="93"/>
                    </a:cubicBezTo>
                    <a:cubicBezTo>
                      <a:pt x="8" y="69"/>
                      <a:pt x="1" y="6"/>
                      <a:pt x="0" y="0"/>
                    </a:cubicBezTo>
                    <a:cubicBezTo>
                      <a:pt x="4" y="1"/>
                      <a:pt x="7" y="1"/>
                      <a:pt x="11" y="1"/>
                    </a:cubicBezTo>
                    <a:cubicBezTo>
                      <a:pt x="15" y="1"/>
                      <a:pt x="18" y="1"/>
                      <a:pt x="22" y="0"/>
                    </a:cubicBezTo>
                    <a:cubicBezTo>
                      <a:pt x="23" y="23"/>
                      <a:pt x="25" y="49"/>
                      <a:pt x="26" y="68"/>
                    </a:cubicBezTo>
                    <a:cubicBezTo>
                      <a:pt x="27" y="68"/>
                      <a:pt x="27" y="68"/>
                      <a:pt x="27" y="68"/>
                    </a:cubicBezTo>
                    <a:cubicBezTo>
                      <a:pt x="39" y="46"/>
                      <a:pt x="57" y="13"/>
                      <a:pt x="63" y="0"/>
                    </a:cubicBezTo>
                    <a:cubicBezTo>
                      <a:pt x="65" y="1"/>
                      <a:pt x="67" y="1"/>
                      <a:pt x="70" y="1"/>
                    </a:cubicBezTo>
                    <a:cubicBezTo>
                      <a:pt x="72" y="1"/>
                      <a:pt x="74" y="1"/>
                      <a:pt x="77" y="0"/>
                    </a:cubicBezTo>
                    <a:cubicBezTo>
                      <a:pt x="77" y="12"/>
                      <a:pt x="83" y="50"/>
                      <a:pt x="85" y="68"/>
                    </a:cubicBezTo>
                    <a:cubicBezTo>
                      <a:pt x="85" y="68"/>
                      <a:pt x="85" y="68"/>
                      <a:pt x="85" y="68"/>
                    </a:cubicBezTo>
                    <a:cubicBezTo>
                      <a:pt x="96" y="46"/>
                      <a:pt x="113" y="11"/>
                      <a:pt x="118" y="0"/>
                    </a:cubicBezTo>
                    <a:cubicBezTo>
                      <a:pt x="120" y="1"/>
                      <a:pt x="122" y="1"/>
                      <a:pt x="123" y="1"/>
                    </a:cubicBezTo>
                    <a:cubicBezTo>
                      <a:pt x="125" y="1"/>
                      <a:pt x="128" y="1"/>
                      <a:pt x="130" y="0"/>
                    </a:cubicBezTo>
                    <a:cubicBezTo>
                      <a:pt x="124" y="11"/>
                      <a:pt x="95" y="63"/>
                      <a:pt x="81" y="93"/>
                    </a:cubicBezTo>
                    <a:cubicBezTo>
                      <a:pt x="79" y="93"/>
                      <a:pt x="77" y="92"/>
                      <a:pt x="74" y="92"/>
                    </a:cubicBezTo>
                    <a:cubicBezTo>
                      <a:pt x="72" y="92"/>
                      <a:pt x="70" y="93"/>
                      <a:pt x="67" y="93"/>
                    </a:cubicBezTo>
                    <a:cubicBezTo>
                      <a:pt x="66" y="71"/>
                      <a:pt x="63" y="49"/>
                      <a:pt x="59" y="27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90" name="Freeform 98"/>
              <p:cNvSpPr>
                <a:spLocks noChangeAspect="1" noEditPoints="1"/>
              </p:cNvSpPr>
              <p:nvPr/>
            </p:nvSpPr>
            <p:spPr bwMode="black">
              <a:xfrm>
                <a:off x="6494" y="2002"/>
                <a:ext cx="249" cy="252"/>
              </a:xfrm>
              <a:custGeom>
                <a:avLst/>
                <a:gdLst>
                  <a:gd name="T0" fmla="*/ 26 w 68"/>
                  <a:gd name="T1" fmla="*/ 28 h 69"/>
                  <a:gd name="T2" fmla="*/ 41 w 68"/>
                  <a:gd name="T3" fmla="*/ 6 h 69"/>
                  <a:gd name="T4" fmla="*/ 46 w 68"/>
                  <a:gd name="T5" fmla="*/ 28 h 69"/>
                  <a:gd name="T6" fmla="*/ 26 w 68"/>
                  <a:gd name="T7" fmla="*/ 28 h 69"/>
                  <a:gd name="T8" fmla="*/ 63 w 68"/>
                  <a:gd name="T9" fmla="*/ 34 h 69"/>
                  <a:gd name="T10" fmla="*/ 64 w 68"/>
                  <a:gd name="T11" fmla="*/ 30 h 69"/>
                  <a:gd name="T12" fmla="*/ 42 w 68"/>
                  <a:gd name="T13" fmla="*/ 0 h 69"/>
                  <a:gd name="T14" fmla="*/ 4 w 68"/>
                  <a:gd name="T15" fmla="*/ 35 h 69"/>
                  <a:gd name="T16" fmla="*/ 31 w 68"/>
                  <a:gd name="T17" fmla="*/ 69 h 69"/>
                  <a:gd name="T18" fmla="*/ 52 w 68"/>
                  <a:gd name="T19" fmla="*/ 63 h 69"/>
                  <a:gd name="T20" fmla="*/ 57 w 68"/>
                  <a:gd name="T21" fmla="*/ 55 h 69"/>
                  <a:gd name="T22" fmla="*/ 55 w 68"/>
                  <a:gd name="T23" fmla="*/ 54 h 69"/>
                  <a:gd name="T24" fmla="*/ 37 w 68"/>
                  <a:gd name="T25" fmla="*/ 60 h 69"/>
                  <a:gd name="T26" fmla="*/ 24 w 68"/>
                  <a:gd name="T27" fmla="*/ 34 h 69"/>
                  <a:gd name="T28" fmla="*/ 63 w 68"/>
                  <a:gd name="T29" fmla="*/ 34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68" h="69">
                    <a:moveTo>
                      <a:pt x="26" y="28"/>
                    </a:moveTo>
                    <a:cubicBezTo>
                      <a:pt x="28" y="18"/>
                      <a:pt x="33" y="6"/>
                      <a:pt x="41" y="6"/>
                    </a:cubicBezTo>
                    <a:cubicBezTo>
                      <a:pt x="48" y="6"/>
                      <a:pt x="49" y="15"/>
                      <a:pt x="46" y="28"/>
                    </a:cubicBezTo>
                    <a:lnTo>
                      <a:pt x="26" y="28"/>
                    </a:lnTo>
                    <a:close/>
                    <a:moveTo>
                      <a:pt x="63" y="34"/>
                    </a:moveTo>
                    <a:cubicBezTo>
                      <a:pt x="63" y="34"/>
                      <a:pt x="64" y="32"/>
                      <a:pt x="64" y="30"/>
                    </a:cubicBezTo>
                    <a:cubicBezTo>
                      <a:pt x="68" y="11"/>
                      <a:pt x="60" y="0"/>
                      <a:pt x="42" y="0"/>
                    </a:cubicBezTo>
                    <a:cubicBezTo>
                      <a:pt x="24" y="0"/>
                      <a:pt x="9" y="11"/>
                      <a:pt x="4" y="35"/>
                    </a:cubicBezTo>
                    <a:cubicBezTo>
                      <a:pt x="0" y="58"/>
                      <a:pt x="13" y="69"/>
                      <a:pt x="31" y="69"/>
                    </a:cubicBezTo>
                    <a:cubicBezTo>
                      <a:pt x="41" y="69"/>
                      <a:pt x="47" y="66"/>
                      <a:pt x="52" y="63"/>
                    </a:cubicBezTo>
                    <a:cubicBezTo>
                      <a:pt x="57" y="55"/>
                      <a:pt x="57" y="55"/>
                      <a:pt x="57" y="55"/>
                    </a:cubicBezTo>
                    <a:cubicBezTo>
                      <a:pt x="55" y="54"/>
                      <a:pt x="55" y="54"/>
                      <a:pt x="55" y="54"/>
                    </a:cubicBezTo>
                    <a:cubicBezTo>
                      <a:pt x="50" y="58"/>
                      <a:pt x="44" y="60"/>
                      <a:pt x="37" y="60"/>
                    </a:cubicBezTo>
                    <a:cubicBezTo>
                      <a:pt x="25" y="60"/>
                      <a:pt x="22" y="49"/>
                      <a:pt x="24" y="34"/>
                    </a:cubicBezTo>
                    <a:lnTo>
                      <a:pt x="63" y="34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91" name="Freeform 99"/>
              <p:cNvSpPr>
                <a:spLocks noChangeAspect="1" noEditPoints="1"/>
              </p:cNvSpPr>
              <p:nvPr/>
            </p:nvSpPr>
            <p:spPr bwMode="black">
              <a:xfrm>
                <a:off x="6875" y="1907"/>
                <a:ext cx="376" cy="341"/>
              </a:xfrm>
              <a:custGeom>
                <a:avLst/>
                <a:gdLst>
                  <a:gd name="T0" fmla="*/ 32 w 103"/>
                  <a:gd name="T1" fmla="*/ 35 h 93"/>
                  <a:gd name="T2" fmla="*/ 37 w 103"/>
                  <a:gd name="T3" fmla="*/ 9 h 93"/>
                  <a:gd name="T4" fmla="*/ 52 w 103"/>
                  <a:gd name="T5" fmla="*/ 8 h 93"/>
                  <a:gd name="T6" fmla="*/ 75 w 103"/>
                  <a:gd name="T7" fmla="*/ 44 h 93"/>
                  <a:gd name="T8" fmla="*/ 34 w 103"/>
                  <a:gd name="T9" fmla="*/ 85 h 93"/>
                  <a:gd name="T10" fmla="*/ 23 w 103"/>
                  <a:gd name="T11" fmla="*/ 85 h 93"/>
                  <a:gd name="T12" fmla="*/ 28 w 103"/>
                  <a:gd name="T13" fmla="*/ 59 h 93"/>
                  <a:gd name="T14" fmla="*/ 32 w 103"/>
                  <a:gd name="T15" fmla="*/ 35 h 93"/>
                  <a:gd name="T16" fmla="*/ 8 w 103"/>
                  <a:gd name="T17" fmla="*/ 56 h 93"/>
                  <a:gd name="T18" fmla="*/ 0 w 103"/>
                  <a:gd name="T19" fmla="*/ 93 h 93"/>
                  <a:gd name="T20" fmla="*/ 11 w 103"/>
                  <a:gd name="T21" fmla="*/ 92 h 93"/>
                  <a:gd name="T22" fmla="*/ 41 w 103"/>
                  <a:gd name="T23" fmla="*/ 93 h 93"/>
                  <a:gd name="T24" fmla="*/ 97 w 103"/>
                  <a:gd name="T25" fmla="*/ 44 h 93"/>
                  <a:gd name="T26" fmla="*/ 53 w 103"/>
                  <a:gd name="T27" fmla="*/ 0 h 93"/>
                  <a:gd name="T28" fmla="*/ 29 w 103"/>
                  <a:gd name="T29" fmla="*/ 1 h 93"/>
                  <a:gd name="T30" fmla="*/ 18 w 103"/>
                  <a:gd name="T31" fmla="*/ 0 h 93"/>
                  <a:gd name="T32" fmla="*/ 12 w 103"/>
                  <a:gd name="T33" fmla="*/ 37 h 93"/>
                  <a:gd name="T34" fmla="*/ 8 w 103"/>
                  <a:gd name="T35" fmla="*/ 56 h 9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103" h="93">
                    <a:moveTo>
                      <a:pt x="32" y="35"/>
                    </a:moveTo>
                    <a:cubicBezTo>
                      <a:pt x="34" y="28"/>
                      <a:pt x="37" y="11"/>
                      <a:pt x="37" y="9"/>
                    </a:cubicBezTo>
                    <a:cubicBezTo>
                      <a:pt x="42" y="8"/>
                      <a:pt x="45" y="8"/>
                      <a:pt x="52" y="8"/>
                    </a:cubicBezTo>
                    <a:cubicBezTo>
                      <a:pt x="70" y="8"/>
                      <a:pt x="80" y="22"/>
                      <a:pt x="75" y="44"/>
                    </a:cubicBezTo>
                    <a:cubicBezTo>
                      <a:pt x="70" y="72"/>
                      <a:pt x="55" y="85"/>
                      <a:pt x="34" y="85"/>
                    </a:cubicBezTo>
                    <a:cubicBezTo>
                      <a:pt x="29" y="85"/>
                      <a:pt x="25" y="85"/>
                      <a:pt x="23" y="85"/>
                    </a:cubicBezTo>
                    <a:cubicBezTo>
                      <a:pt x="23" y="82"/>
                      <a:pt x="26" y="66"/>
                      <a:pt x="28" y="59"/>
                    </a:cubicBezTo>
                    <a:lnTo>
                      <a:pt x="32" y="35"/>
                    </a:lnTo>
                    <a:close/>
                    <a:moveTo>
                      <a:pt x="8" y="56"/>
                    </a:moveTo>
                    <a:cubicBezTo>
                      <a:pt x="5" y="71"/>
                      <a:pt x="3" y="81"/>
                      <a:pt x="0" y="93"/>
                    </a:cubicBezTo>
                    <a:cubicBezTo>
                      <a:pt x="3" y="93"/>
                      <a:pt x="7" y="92"/>
                      <a:pt x="11" y="92"/>
                    </a:cubicBezTo>
                    <a:cubicBezTo>
                      <a:pt x="18" y="92"/>
                      <a:pt x="27" y="93"/>
                      <a:pt x="41" y="93"/>
                    </a:cubicBezTo>
                    <a:cubicBezTo>
                      <a:pt x="66" y="93"/>
                      <a:pt x="91" y="74"/>
                      <a:pt x="97" y="44"/>
                    </a:cubicBezTo>
                    <a:cubicBezTo>
                      <a:pt x="103" y="10"/>
                      <a:pt x="84" y="0"/>
                      <a:pt x="53" y="0"/>
                    </a:cubicBezTo>
                    <a:cubicBezTo>
                      <a:pt x="41" y="0"/>
                      <a:pt x="35" y="1"/>
                      <a:pt x="29" y="1"/>
                    </a:cubicBezTo>
                    <a:cubicBezTo>
                      <a:pt x="24" y="1"/>
                      <a:pt x="21" y="0"/>
                      <a:pt x="18" y="0"/>
                    </a:cubicBezTo>
                    <a:cubicBezTo>
                      <a:pt x="16" y="12"/>
                      <a:pt x="15" y="22"/>
                      <a:pt x="12" y="37"/>
                    </a:cubicBezTo>
                    <a:lnTo>
                      <a:pt x="8" y="5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  <p:sp>
            <p:nvSpPr>
              <p:cNvPr id="8292" name="Freeform 100"/>
              <p:cNvSpPr>
                <a:spLocks noChangeAspect="1" noEditPoints="1"/>
              </p:cNvSpPr>
              <p:nvPr/>
            </p:nvSpPr>
            <p:spPr bwMode="black">
              <a:xfrm>
                <a:off x="7230" y="2002"/>
                <a:ext cx="274" cy="252"/>
              </a:xfrm>
              <a:custGeom>
                <a:avLst/>
                <a:gdLst>
                  <a:gd name="T0" fmla="*/ 52 w 75"/>
                  <a:gd name="T1" fmla="*/ 31 h 69"/>
                  <a:gd name="T2" fmla="*/ 33 w 75"/>
                  <a:gd name="T3" fmla="*/ 63 h 69"/>
                  <a:gd name="T4" fmla="*/ 25 w 75"/>
                  <a:gd name="T5" fmla="*/ 36 h 69"/>
                  <a:gd name="T6" fmla="*/ 44 w 75"/>
                  <a:gd name="T7" fmla="*/ 6 h 69"/>
                  <a:gd name="T8" fmla="*/ 52 w 75"/>
                  <a:gd name="T9" fmla="*/ 31 h 69"/>
                  <a:gd name="T10" fmla="*/ 5 w 75"/>
                  <a:gd name="T11" fmla="*/ 36 h 69"/>
                  <a:gd name="T12" fmla="*/ 32 w 75"/>
                  <a:gd name="T13" fmla="*/ 69 h 69"/>
                  <a:gd name="T14" fmla="*/ 72 w 75"/>
                  <a:gd name="T15" fmla="*/ 33 h 69"/>
                  <a:gd name="T16" fmla="*/ 45 w 75"/>
                  <a:gd name="T17" fmla="*/ 0 h 69"/>
                  <a:gd name="T18" fmla="*/ 5 w 75"/>
                  <a:gd name="T19" fmla="*/ 36 h 6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75" h="69">
                    <a:moveTo>
                      <a:pt x="52" y="31"/>
                    </a:moveTo>
                    <a:cubicBezTo>
                      <a:pt x="48" y="52"/>
                      <a:pt x="41" y="63"/>
                      <a:pt x="33" y="63"/>
                    </a:cubicBezTo>
                    <a:cubicBezTo>
                      <a:pt x="23" y="63"/>
                      <a:pt x="22" y="51"/>
                      <a:pt x="25" y="36"/>
                    </a:cubicBezTo>
                    <a:cubicBezTo>
                      <a:pt x="29" y="16"/>
                      <a:pt x="36" y="6"/>
                      <a:pt x="44" y="6"/>
                    </a:cubicBezTo>
                    <a:cubicBezTo>
                      <a:pt x="53" y="6"/>
                      <a:pt x="55" y="16"/>
                      <a:pt x="52" y="31"/>
                    </a:cubicBezTo>
                    <a:close/>
                    <a:moveTo>
                      <a:pt x="5" y="36"/>
                    </a:moveTo>
                    <a:cubicBezTo>
                      <a:pt x="0" y="60"/>
                      <a:pt x="16" y="69"/>
                      <a:pt x="32" y="69"/>
                    </a:cubicBezTo>
                    <a:cubicBezTo>
                      <a:pt x="51" y="69"/>
                      <a:pt x="67" y="55"/>
                      <a:pt x="72" y="33"/>
                    </a:cubicBezTo>
                    <a:cubicBezTo>
                      <a:pt x="75" y="13"/>
                      <a:pt x="66" y="0"/>
                      <a:pt x="45" y="0"/>
                    </a:cubicBezTo>
                    <a:cubicBezTo>
                      <a:pt x="28" y="0"/>
                      <a:pt x="10" y="12"/>
                      <a:pt x="5" y="36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fi-FI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62074516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1pPr>
    <a:lvl2pPr marL="1588" indent="179388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2pPr>
    <a:lvl3pPr marL="360363" indent="190500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3pPr>
    <a:lvl4pPr marL="723900" indent="177800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4pPr>
    <a:lvl5pPr marL="1081088" indent="176213" algn="l" rtl="0" fontAlgn="base">
      <a:spcBef>
        <a:spcPct val="30000"/>
      </a:spcBef>
      <a:spcAft>
        <a:spcPct val="0"/>
      </a:spcAft>
      <a:buClr>
        <a:srgbClr val="FFD200"/>
      </a:buClr>
      <a:buSzPct val="75000"/>
      <a:buFont typeface="Arial" charset="0"/>
      <a:buChar char="►"/>
      <a:defRPr sz="1200" kern="1200">
        <a:solidFill>
          <a:schemeClr val="tx1"/>
        </a:solidFill>
        <a:latin typeface="EYInterstate Light" pitchFamily="2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B32EBAEB-3537-4025-A0F6-CC2923720348}" type="slidenum">
              <a:rPr lang="en-GB"/>
              <a:pPr/>
              <a:t>1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72F36CB0-7D43-4625-840F-6835F2906ED2}" type="datetime1">
              <a:rPr lang="en-GB" smtClean="0"/>
              <a:t>24/01/2020</a:t>
            </a:fld>
            <a:endParaRPr lang="en-GB"/>
          </a:p>
        </p:txBody>
      </p:sp>
      <p:sp>
        <p:nvSpPr>
          <p:cNvPr id="6512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900" b="1" noProof="1"/>
              <a:t>Beamin</a:t>
            </a:r>
            <a:r>
              <a:rPr lang="fi-FI" sz="900" b="1"/>
              <a:t> kuvittaminen:</a:t>
            </a:r>
            <a:r>
              <a:rPr lang="fi-FI" sz="900"/>
              <a:t> </a:t>
            </a:r>
          </a:p>
          <a:p>
            <a:r>
              <a:rPr lang="fi-FI" sz="900" noProof="1"/>
              <a:t>Beam:in </a:t>
            </a:r>
            <a:r>
              <a:rPr lang="fi-FI" sz="900"/>
              <a:t>vasen kolmioala (input) voidaan muokata esityksen luonteeseen sopivaksi. Kolmio-alassa voidaan käyttää </a:t>
            </a:r>
            <a:r>
              <a:rPr lang="en-GB" sz="900"/>
              <a:t>Branding </a:t>
            </a:r>
            <a:r>
              <a:rPr lang="en-GB" sz="900" noProof="1"/>
              <a:t>Zonen</a:t>
            </a:r>
            <a:r>
              <a:rPr lang="fi-FI" sz="900"/>
              <a:t> määrittelemät ehdot täyttävää kuvaa. Käytettävän kuvan tulee olla .</a:t>
            </a:r>
            <a:r>
              <a:rPr lang="fi-FI" sz="900" b="1"/>
              <a:t>jpg</a:t>
            </a:r>
            <a:r>
              <a:rPr lang="fi-FI" sz="900"/>
              <a:t> tai .</a:t>
            </a:r>
            <a:r>
              <a:rPr lang="fi-FI" sz="900" b="1"/>
              <a:t>png</a:t>
            </a:r>
            <a:r>
              <a:rPr lang="fi-FI" sz="900"/>
              <a:t> -tiedostopäätteinen ja täysikokoinen ettei se vääristy (1:1). </a:t>
            </a:r>
          </a:p>
          <a:p>
            <a:r>
              <a:rPr lang="fi-FI" sz="900"/>
              <a:t>Kolmioalan täytteen tulee olla jokin näistä kolmesta sallitusta (</a:t>
            </a:r>
            <a:r>
              <a:rPr lang="fi-FI" sz="900" noProof="1"/>
              <a:t>BrandingZonen</a:t>
            </a:r>
            <a:r>
              <a:rPr lang="fi-FI" sz="900"/>
              <a:t> määrittelemänä): viivoitus, mustavalkovalokuva tai piirros. Värikuvia ei saa käyttää kolmio-alassa kuvituksena. </a:t>
            </a:r>
          </a:p>
          <a:p>
            <a:r>
              <a:rPr lang="fi-FI" sz="900"/>
              <a:t>Jos haluat tehdä esityksesi loppuun kuvallisen Kiitos -sivun, kopioi </a:t>
            </a:r>
            <a:r>
              <a:rPr lang="fi-FI" sz="900" noProof="1"/>
              <a:t>otsikkodia</a:t>
            </a:r>
            <a:r>
              <a:rPr lang="fi-FI" sz="900"/>
              <a:t> ja liitä se perusasettelumallien loppuun viimeiseksi. Mikäli esityksessä käytetään kuvallista </a:t>
            </a:r>
            <a:r>
              <a:rPr lang="fi-FI" sz="900" noProof="1"/>
              <a:t>Beam:ia</a:t>
            </a:r>
            <a:r>
              <a:rPr lang="fi-FI" sz="900"/>
              <a:t> otsikkodiassa, myös viimeisen dian Beam:in tulee olla kuvallinen. Viimeisen dian kuvan tulee olla joko sama kuin otsikkodiassa tai sen kanssa moitteettomasti yhteensopiva.</a:t>
            </a:r>
            <a:r>
              <a:rPr lang="fi-FI" sz="1000"/>
              <a:t> </a:t>
            </a:r>
          </a:p>
          <a:p>
            <a:r>
              <a:rPr lang="fi-FI" sz="900" b="1" noProof="1"/>
              <a:t>Beam:in</a:t>
            </a:r>
            <a:r>
              <a:rPr lang="fi-FI" sz="900" b="1"/>
              <a:t> kolmioalan muokkaaminen:</a:t>
            </a:r>
            <a:r>
              <a:rPr lang="fi-FI" sz="1000"/>
              <a:t> </a:t>
            </a:r>
          </a:p>
          <a:p>
            <a:pPr lvl="1"/>
            <a:r>
              <a:rPr lang="fi-FI" sz="900"/>
              <a:t>Valitse PowerPointin yläpalkin </a:t>
            </a:r>
            <a:r>
              <a:rPr lang="fi-FI" sz="900" b="1" noProof="1"/>
              <a:t>View</a:t>
            </a:r>
            <a:r>
              <a:rPr lang="fi-FI" sz="900" noProof="1"/>
              <a:t>-menuvalikosta </a:t>
            </a:r>
            <a:r>
              <a:rPr lang="fi-FI" sz="900" b="1" noProof="1"/>
              <a:t>Master &gt; Slide Master</a:t>
            </a:r>
            <a:r>
              <a:rPr lang="fi-FI" sz="900" noProof="1"/>
              <a:t>.</a:t>
            </a:r>
          </a:p>
          <a:p>
            <a:pPr lvl="1"/>
            <a:r>
              <a:rPr lang="fi-FI" sz="900"/>
              <a:t>Valitse input-kolmio ja poista nykyinen kuvio (harmaa rasteri) (</a:t>
            </a:r>
            <a:r>
              <a:rPr lang="fi-FI" sz="900" b="1"/>
              <a:t>delete</a:t>
            </a:r>
            <a:r>
              <a:rPr lang="fi-FI" sz="900"/>
              <a:t>)</a:t>
            </a:r>
          </a:p>
          <a:p>
            <a:pPr lvl="1"/>
            <a:r>
              <a:rPr lang="fi-FI" sz="900"/>
              <a:t>Poistetun kolmion alla on valkoinen objekti (</a:t>
            </a:r>
            <a:r>
              <a:rPr lang="fi-FI" sz="900" b="1" noProof="1"/>
              <a:t>autoshape</a:t>
            </a:r>
            <a:r>
              <a:rPr lang="fi-FI" sz="900"/>
              <a:t>), johon kuvan voi sijoittaa </a:t>
            </a:r>
          </a:p>
          <a:p>
            <a:pPr lvl="1"/>
            <a:r>
              <a:rPr lang="fi-FI" sz="900"/>
              <a:t>Valitse rasterin takana oleva valkoinen kolmioala aktiiviseksi hiiren oikealla ja valitse </a:t>
            </a:r>
            <a:r>
              <a:rPr lang="fi-FI" sz="900" b="1" noProof="1"/>
              <a:t>Format AutoShape</a:t>
            </a:r>
            <a:r>
              <a:rPr lang="fi-FI" sz="900" noProof="1"/>
              <a:t>.</a:t>
            </a:r>
            <a:r>
              <a:rPr lang="fi-FI" sz="900"/>
              <a:t> </a:t>
            </a:r>
          </a:p>
          <a:p>
            <a:pPr lvl="1"/>
            <a:r>
              <a:rPr lang="fi-FI" sz="900" b="1" noProof="1"/>
              <a:t>Colors and Lines</a:t>
            </a:r>
            <a:r>
              <a:rPr lang="fi-FI" sz="900"/>
              <a:t> -välilehdeltä </a:t>
            </a:r>
            <a:r>
              <a:rPr lang="fi-FI" sz="900" b="1" noProof="1"/>
              <a:t>Fill</a:t>
            </a:r>
            <a:r>
              <a:rPr lang="fi-FI" sz="900"/>
              <a:t> -kohdasta avaa </a:t>
            </a:r>
            <a:r>
              <a:rPr lang="fi-FI" sz="900" b="1" noProof="1"/>
              <a:t>Color</a:t>
            </a:r>
            <a:r>
              <a:rPr lang="fi-FI" sz="900"/>
              <a:t> -valikko ja valitse </a:t>
            </a:r>
            <a:r>
              <a:rPr lang="fi-FI" sz="900" b="1" noProof="1"/>
              <a:t>Fill Effects</a:t>
            </a:r>
            <a:r>
              <a:rPr lang="fi-FI" sz="900"/>
              <a:t>. </a:t>
            </a:r>
          </a:p>
          <a:p>
            <a:pPr lvl="1"/>
            <a:r>
              <a:rPr lang="fi-FI" sz="900" b="1" noProof="1"/>
              <a:t>Picture</a:t>
            </a:r>
            <a:r>
              <a:rPr lang="fi-FI" sz="900"/>
              <a:t> -välilehdeltä valitse </a:t>
            </a:r>
            <a:r>
              <a:rPr lang="fi-FI" sz="900" b="1" noProof="1"/>
              <a:t>Select Picture</a:t>
            </a:r>
            <a:r>
              <a:rPr lang="fi-FI" sz="900"/>
              <a:t>. Hae haluamasi kuvitus työasemastasi. Merkitse haluamasi kuva aktiiviseksi ja merkitse </a:t>
            </a:r>
            <a:r>
              <a:rPr lang="fi-FI" sz="900" b="1" noProof="1"/>
              <a:t>Lock picture aspect ratio</a:t>
            </a:r>
            <a:r>
              <a:rPr lang="fi-FI" sz="900"/>
              <a:t> -valituksi. Hyväksy valintasi </a:t>
            </a:r>
            <a:r>
              <a:rPr lang="fi-FI" sz="900" b="1"/>
              <a:t>OK</a:t>
            </a:r>
            <a:r>
              <a:rPr lang="fi-FI" sz="900"/>
              <a:t> -painikkeella. </a:t>
            </a:r>
          </a:p>
          <a:p>
            <a:pPr lvl="1"/>
            <a:r>
              <a:rPr lang="fi-FI" sz="900"/>
              <a:t>Kuvaa voidaan tarkastella esikatselussa, jos olet tyytyväinen, hyväksy asetukset </a:t>
            </a:r>
            <a:r>
              <a:rPr lang="fi-FI" sz="900" b="1"/>
              <a:t>OK</a:t>
            </a:r>
            <a:r>
              <a:rPr lang="fi-FI" sz="900"/>
              <a:t> -painikkeella.</a:t>
            </a:r>
          </a:p>
          <a:p>
            <a:pPr lvl="1"/>
            <a:r>
              <a:rPr lang="fi-FI" sz="900"/>
              <a:t>Poistuaksesi </a:t>
            </a:r>
            <a:r>
              <a:rPr lang="fi-FI" sz="900" b="1" noProof="1"/>
              <a:t>Master View</a:t>
            </a:r>
            <a:r>
              <a:rPr lang="fi-FI" sz="900"/>
              <a:t> -tilasta, valitse yläpalkin menuvalikosta </a:t>
            </a:r>
            <a:r>
              <a:rPr lang="fi-FI" sz="900" b="1" noProof="1"/>
              <a:t>View &gt; Normal</a:t>
            </a:r>
            <a:r>
              <a:rPr lang="fi-FI" sz="900"/>
              <a:t>. </a:t>
            </a:r>
          </a:p>
          <a:p>
            <a:r>
              <a:rPr lang="fi-FI" sz="900"/>
              <a:t>Valitsemasi kuvituksen tulisi nyt näkyä lopullisessa asussaan esityksessäsi.</a:t>
            </a:r>
            <a:endParaRPr lang="en-GB" sz="90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DB326330-87C3-4B2A-ABC9-B620FBA29E43}" type="datetime1">
              <a:rPr lang="en-GB" smtClean="0"/>
              <a:t>24/01/2020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956418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FBDFC293-B05E-4AD4-AB0D-A6DEF69E0237}" type="datetime1">
              <a:rPr lang="en-GB" smtClean="0"/>
              <a:t>24/01/2020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27065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D72CE045-86E7-4B28-A271-1FEA90EB1432}" type="datetime1">
              <a:rPr lang="en-GB" smtClean="0"/>
              <a:t>24/01/2020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7339474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89E15007-C767-4B21-BA4C-410CEEF8B22A}" type="datetime1">
              <a:rPr lang="en-GB" smtClean="0"/>
              <a:t>24/01/2020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93570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7B088FCB-72F0-4FC9-9FF2-CEC67D96B1D4}" type="slidenum">
              <a:rPr lang="en-GB"/>
              <a:pPr/>
              <a:t>2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5847AE60-1767-4F96-A6C2-C7C7B565B3E3}" type="datetime1">
              <a:rPr lang="en-GB" smtClean="0"/>
              <a:t>24/01/2020</a:t>
            </a:fld>
            <a:endParaRPr lang="en-GB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18462086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7B088FCB-72F0-4FC9-9FF2-CEC67D96B1D4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9644645F-5CAE-47B4-BEC5-655B6B8A9F7D}" type="datetime1">
              <a:rPr lang="en-GB" smtClean="0"/>
              <a:t>24/01/2020</a:t>
            </a:fld>
            <a:endParaRPr lang="en-GB"/>
          </a:p>
        </p:txBody>
      </p:sp>
      <p:sp>
        <p:nvSpPr>
          <p:cNvPr id="70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4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6866F0F9-F38C-432E-88BF-418CC1D08B83}" type="slidenum">
              <a:rPr lang="en-GB"/>
              <a:pPr/>
              <a:t>4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AF4259B3-1308-4F37-8589-19F9BBE01154}" type="datetime1">
              <a:rPr lang="en-GB" smtClean="0"/>
              <a:t>24/01/2020</a:t>
            </a:fld>
            <a:endParaRPr lang="en-GB"/>
          </a:p>
        </p:txBody>
      </p:sp>
      <p:sp>
        <p:nvSpPr>
          <p:cNvPr id="71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0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sz="1000" b="1"/>
              <a:t>Esityksen siirtäminen uudelle mallipohjalle: </a:t>
            </a:r>
          </a:p>
          <a:p>
            <a:pPr>
              <a:buFont typeface="Arial" charset="0"/>
              <a:buChar char="►"/>
            </a:pPr>
            <a:r>
              <a:rPr lang="fi-FI" sz="1000"/>
              <a:t>Avaa uusi mallipohja käsiteltäväksesi </a:t>
            </a:r>
            <a:r>
              <a:rPr lang="fi-FI" sz="1000" b="1"/>
              <a:t>File &gt; New &gt; On my computer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View &gt; Normal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Poista mallista (</a:t>
            </a:r>
            <a:r>
              <a:rPr lang="fi-FI" sz="1000" b="1"/>
              <a:t>Delete</a:t>
            </a:r>
            <a:r>
              <a:rPr lang="fi-FI" sz="1000"/>
              <a:t>) kaikki diat, joita ei haluta lopulliseen esitykseen mukaan. </a:t>
            </a:r>
          </a:p>
          <a:p>
            <a:pPr lvl="1"/>
            <a:r>
              <a:rPr lang="fi-FI" sz="1000"/>
              <a:t>Valitse yläpalkin menuvalikosta </a:t>
            </a:r>
            <a:r>
              <a:rPr lang="fi-FI" sz="1000" b="1"/>
              <a:t>Insert &gt; Slides from Files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Browse</a:t>
            </a:r>
            <a:r>
              <a:rPr lang="fi-FI" sz="1000"/>
              <a:t> -painike ja hae käsille PowerPoint -esityksesi, jolle haluat päivittää uuden ilmeen ja valitse </a:t>
            </a:r>
            <a:r>
              <a:rPr lang="fi-FI" sz="1000" b="1"/>
              <a:t>Open</a:t>
            </a:r>
            <a:r>
              <a:rPr lang="fi-FI" sz="1000"/>
              <a:t>. </a:t>
            </a:r>
          </a:p>
          <a:p>
            <a:pPr lvl="1"/>
            <a:r>
              <a:rPr lang="fi-FI" sz="1000"/>
              <a:t>Valitse mallin otsikkodia aktiiviseksi ensin</a:t>
            </a:r>
          </a:p>
          <a:p>
            <a:pPr lvl="1"/>
            <a:r>
              <a:rPr lang="fi-FI" sz="1000"/>
              <a:t>Poista mahdollinen valinta </a:t>
            </a:r>
            <a:r>
              <a:rPr lang="fi-FI" sz="1000" b="1"/>
              <a:t>Keep source formatting</a:t>
            </a:r>
            <a:r>
              <a:rPr lang="fi-FI" sz="1000"/>
              <a:t> -kentästä ikkunan alakulmasta (ei säilytetä alkuperäisen esityksesi ilmettä). </a:t>
            </a:r>
          </a:p>
          <a:p>
            <a:pPr lvl="1"/>
            <a:r>
              <a:rPr lang="fi-FI" sz="1000"/>
              <a:t>Valitse kaikki muut diat klikkaamalla aktiiviseksi "dianauhasta", paitsi otsikkodia.</a:t>
            </a:r>
          </a:p>
          <a:p>
            <a:pPr lvl="1"/>
            <a:r>
              <a:rPr lang="fi-FI" sz="1000"/>
              <a:t>Hyväksy valintasi </a:t>
            </a:r>
            <a:r>
              <a:rPr lang="fi-FI" sz="1000" b="1"/>
              <a:t>Insert</a:t>
            </a:r>
            <a:r>
              <a:rPr lang="fi-FI" sz="1000"/>
              <a:t> -painikkeella ja sulje ikkuna </a:t>
            </a:r>
            <a:r>
              <a:rPr lang="fi-FI" sz="1000" b="1"/>
              <a:t>Close</a:t>
            </a:r>
            <a:r>
              <a:rPr lang="fi-FI" sz="1000"/>
              <a:t> -painikkeella. </a:t>
            </a:r>
          </a:p>
          <a:p>
            <a:pPr lvl="1"/>
            <a:r>
              <a:rPr lang="fi-FI" sz="1000"/>
              <a:t>Tarkista, että jokaisessa diassa on käyttötarkoitustaan vastaava asettelumalli valittuna (otsikkodia, perusdia, väliotsikkodia jne).</a:t>
            </a:r>
          </a:p>
          <a:p>
            <a:pPr lvl="2"/>
            <a:r>
              <a:rPr lang="fi-FI" sz="1000"/>
              <a:t>Dian asettelumallin voit vaihtaa valitsemalla Format &gt; Slide layout. </a:t>
            </a:r>
          </a:p>
          <a:p>
            <a:pPr lvl="2"/>
            <a:r>
              <a:rPr lang="fi-FI" sz="1000"/>
              <a:t>Valitse näytön oikeassa reunassa olevasta tehtäväruudusta sisältöön sopiva layout ja napsauta asettelumallin vieressä olevaa nuolta, valitse Aooly to selected slides. (Jos haluat palauttaa diaan asettelumallin asetukset, valitse Reapply Layout)</a:t>
            </a:r>
          </a:p>
          <a:p>
            <a:pPr lvl="1"/>
            <a:r>
              <a:rPr lang="fi-FI" sz="1000"/>
              <a:t>Vaihda suunnittelumalli (Slide Design) aktiiviseksi valittuihin dioihin valitsemalla yläpalkin menuvalikosta </a:t>
            </a:r>
            <a:r>
              <a:rPr lang="fi-FI" sz="1000" b="1"/>
              <a:t>Format &gt; Slide Design</a:t>
            </a:r>
            <a:r>
              <a:rPr lang="fi-FI" sz="1000"/>
              <a:t>. Valitse oikean reunan valikon suunnittelumalleista sopivin.</a:t>
            </a:r>
          </a:p>
          <a:p>
            <a:pPr lvl="1"/>
            <a:r>
              <a:rPr lang="fi-FI" sz="1000"/>
              <a:t>Valitse </a:t>
            </a:r>
            <a:r>
              <a:rPr lang="fi-FI" sz="1000" b="1"/>
              <a:t>Used in This Presentation</a:t>
            </a:r>
            <a:r>
              <a:rPr lang="fi-FI" sz="1000"/>
              <a:t> -kohdan halutun suunnittelumallin nuolipainikkeen valikosta: </a:t>
            </a:r>
            <a:r>
              <a:rPr lang="fi-FI" sz="1000" b="1"/>
              <a:t>Apply to Selected Slides</a:t>
            </a:r>
            <a:r>
              <a:rPr lang="fi-FI" sz="1000"/>
              <a:t>.</a:t>
            </a:r>
          </a:p>
          <a:p>
            <a:pPr lvl="1"/>
            <a:r>
              <a:rPr lang="fi-FI" sz="1000"/>
              <a:t>Lopuksi tarkista sisällön kunnollinen siirtyminen mallipohjille huolellisesti.</a:t>
            </a:r>
            <a:endParaRPr lang="en-GB"/>
          </a:p>
          <a:p>
            <a:endParaRPr lang="en-GB" sz="1000"/>
          </a:p>
        </p:txBody>
      </p:sp>
    </p:spTree>
    <p:extLst>
      <p:ext uri="{BB962C8B-B14F-4D97-AF65-F5344CB8AC3E}">
        <p14:creationId xmlns:p14="http://schemas.microsoft.com/office/powerpoint/2010/main" val="269182766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2661969A-A1FD-4B50-B7CD-412491C1E413}" type="slidenum">
              <a:rPr lang="en-GB"/>
              <a:pPr/>
              <a:t>5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EDE899D8-E260-4239-95F7-03D936DE12A0}" type="datetime1">
              <a:rPr lang="en-GB" smtClean="0"/>
              <a:t>24/01/2020</a:t>
            </a:fld>
            <a:endParaRPr lang="en-GB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2661969A-A1FD-4B50-B7CD-412491C1E413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764FD5DB-874E-4C00-857E-A03AEF0D54CB}" type="datetime1">
              <a:rPr lang="en-GB" smtClean="0"/>
              <a:t>24/01/2020</a:t>
            </a:fld>
            <a:endParaRPr lang="en-GB"/>
          </a:p>
        </p:txBody>
      </p:sp>
      <p:sp>
        <p:nvSpPr>
          <p:cNvPr id="68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8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954665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428856B7-B390-4590-86BD-AE2CC7A420D7}" type="datetime1">
              <a:rPr lang="en-GB" smtClean="0"/>
              <a:t>24/01/2020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288569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C511791B-3970-4D55-824A-0DA927E921CE}" type="datetime1">
              <a:rPr lang="en-GB" smtClean="0"/>
              <a:t>24/01/2020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473474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2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r>
              <a:rPr lang="en-GB"/>
              <a:t>Page </a:t>
            </a:r>
            <a:fld id="{31AB4D11-515F-4A07-81E4-68E1659E3FCD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Rectangle 58"/>
          <p:cNvSpPr>
            <a:spLocks noGrp="1" noChangeArrowheads="1"/>
          </p:cNvSpPr>
          <p:nvPr>
            <p:ph type="dt" sz="quarter" idx="1"/>
          </p:nvPr>
        </p:nvSpPr>
        <p:spPr>
          <a:ln/>
        </p:spPr>
        <p:txBody>
          <a:bodyPr/>
          <a:lstStyle/>
          <a:p>
            <a:fld id="{4B736DF1-0858-4927-B62F-9CB3494B92B0}" type="datetime1">
              <a:rPr lang="en-GB" smtClean="0"/>
              <a:t>24/01/2020</a:t>
            </a:fld>
            <a:endParaRPr lang="en-GB"/>
          </a:p>
        </p:txBody>
      </p:sp>
      <p:sp>
        <p:nvSpPr>
          <p:cNvPr id="7393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393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494273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Otsikkodi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5" name="Freeform 333"/>
          <p:cNvSpPr>
            <a:spLocks noChangeAspect="1"/>
          </p:cNvSpPr>
          <p:nvPr/>
        </p:nvSpPr>
        <p:spPr bwMode="gray">
          <a:xfrm>
            <a:off x="0" y="1155700"/>
            <a:ext cx="3070225" cy="3313113"/>
          </a:xfrm>
          <a:custGeom>
            <a:avLst/>
            <a:gdLst>
              <a:gd name="T0" fmla="*/ 2289 w 2289"/>
              <a:gd name="T1" fmla="*/ 1488 h 2470"/>
              <a:gd name="T2" fmla="*/ 0 w 2289"/>
              <a:gd name="T3" fmla="*/ 0 h 2470"/>
              <a:gd name="T4" fmla="*/ 0 w 2289"/>
              <a:gd name="T5" fmla="*/ 2470 h 2470"/>
              <a:gd name="T6" fmla="*/ 2289 w 2289"/>
              <a:gd name="T7" fmla="*/ 1488 h 247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</a:cxnLst>
            <a:rect l="0" t="0" r="r" b="b"/>
            <a:pathLst>
              <a:path w="2289" h="2470">
                <a:moveTo>
                  <a:pt x="2289" y="1488"/>
                </a:moveTo>
                <a:lnTo>
                  <a:pt x="0" y="0"/>
                </a:lnTo>
                <a:lnTo>
                  <a:pt x="0" y="2470"/>
                </a:lnTo>
                <a:lnTo>
                  <a:pt x="2289" y="1488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fi-FI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66841E95-2F11-4F06-A868-85547561D85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/>
              <a:t>24 januari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3041019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6632575" y="200025"/>
            <a:ext cx="2057400" cy="5732463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5613" y="200025"/>
            <a:ext cx="6024562" cy="5732463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CA316C30-CBE9-44A6-8331-A21CC6302833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/>
              <a:t>24 januari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1798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D53C1497-62FC-47AF-8C7E-F0B80E52F059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/>
              <a:t>24 januari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0663535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2FE74A4E-7698-4155-A232-FE3F5A34871C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/>
              <a:t>24 januari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739410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5613" y="1412875"/>
            <a:ext cx="4040187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1412875"/>
            <a:ext cx="4041775" cy="45196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40D532FD-947A-46E5-96DC-8A775DCC3BA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/>
              <a:t>24 januari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2981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38606BFB-E1C3-4D24-A00A-C7402CD71EE8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8" name="Päivämäärän paikkamerkki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/>
              <a:t>24 januari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13223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Dian numeron paikkamerkki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DB31C879-EC06-4461-8907-99A2992BB8EE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/>
              <a:t>24 januari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23358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numeron paikkamerkki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F7AAD185-9E71-421A-B082-FCEC3407EF8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/>
              <a:t>24 januari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89427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77F02AC2-B0F1-4534-9FAC-A5A1A2ED281D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/>
              <a:t>24 januari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5447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/>
              <a:t>Page </a:t>
            </a:r>
            <a:fld id="{E03B63AA-8E48-4ACE-9ED2-E9F35DF5030A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6" name="Päivämäärän paikkamerkki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v-FI"/>
              <a:t>24 januari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36552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vmlDrawing" Target="../drawings/vmlDrawing1.v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17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ags" Target="../tags/tag3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ags" Target="../tags/tag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255D400F-B408-400A-A4AC-E143B3C8DF4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14"/>
            </p:custDataLst>
            <p:extLst>
              <p:ext uri="{D42A27DB-BD31-4B8C-83A1-F6EECF244321}">
                <p14:modId xmlns:p14="http://schemas.microsoft.com/office/powerpoint/2010/main" val="242780188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24" name="think-cell Slide" r:id="rId16" imgW="530" imgH="531" progId="TCLayout.ActiveDocument.1">
                  <p:embed/>
                </p:oleObj>
              </mc:Choice>
              <mc:Fallback>
                <p:oleObj name="think-cell Slide" r:id="rId1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90E49A68-81EF-4321-8584-8A9D0A2B3715}"/>
              </a:ext>
            </a:extLst>
          </p:cNvPr>
          <p:cNvSpPr/>
          <p:nvPr userDrawn="1">
            <p:custDataLst>
              <p:tags r:id="rId15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3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1040" name="Rectangle 1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938338" y="6419850"/>
            <a:ext cx="661987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en-GB"/>
              <a:t>Page </a:t>
            </a:r>
            <a:fld id="{3B63B021-7DAA-4D1D-BB1E-9DECFD012F26}" type="slidenum">
              <a:rPr lang="en-GB"/>
              <a:pPr/>
              <a:t>‹#›</a:t>
            </a:fld>
            <a:endParaRPr lang="en-GB"/>
          </a:p>
        </p:txBody>
      </p:sp>
      <p:sp>
        <p:nvSpPr>
          <p:cNvPr id="1041" name="Rectangle 1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60375" y="6419850"/>
            <a:ext cx="1289050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1100">
                <a:solidFill>
                  <a:srgbClr val="000000"/>
                </a:solidFill>
                <a:cs typeface="Arial" charset="0"/>
              </a:defRPr>
            </a:lvl1pPr>
          </a:lstStyle>
          <a:p>
            <a:r>
              <a:rPr lang="sv-FI"/>
              <a:t>24 januari 2020</a:t>
            </a:r>
            <a:endParaRPr lang="en-GB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00025"/>
            <a:ext cx="8232775" cy="86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600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5613" y="1412875"/>
            <a:ext cx="8234362" cy="4519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</a:p>
        </p:txBody>
      </p:sp>
      <p:sp>
        <p:nvSpPr>
          <p:cNvPr id="1034" name="Line 10"/>
          <p:cNvSpPr>
            <a:spLocks noChangeShapeType="1"/>
          </p:cNvSpPr>
          <p:nvPr userDrawn="1"/>
        </p:nvSpPr>
        <p:spPr bwMode="auto">
          <a:xfrm>
            <a:off x="455613" y="1042988"/>
            <a:ext cx="8229600" cy="0"/>
          </a:xfrm>
          <a:prstGeom prst="line">
            <a:avLst/>
          </a:prstGeom>
          <a:noFill/>
          <a:ln w="12700">
            <a:solidFill>
              <a:srgbClr val="FFD2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35" name="Line 11"/>
          <p:cNvSpPr>
            <a:spLocks noChangeShapeType="1"/>
          </p:cNvSpPr>
          <p:nvPr userDrawn="1"/>
        </p:nvSpPr>
        <p:spPr bwMode="auto">
          <a:xfrm>
            <a:off x="455613" y="6243638"/>
            <a:ext cx="8229600" cy="0"/>
          </a:xfrm>
          <a:prstGeom prst="line">
            <a:avLst/>
          </a:prstGeom>
          <a:noFill/>
          <a:ln w="3175">
            <a:solidFill>
              <a:srgbClr val="6464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036" name="Line 12"/>
          <p:cNvSpPr>
            <a:spLocks noChangeShapeType="1"/>
          </p:cNvSpPr>
          <p:nvPr userDrawn="1"/>
        </p:nvSpPr>
        <p:spPr bwMode="auto">
          <a:xfrm>
            <a:off x="455613" y="200025"/>
            <a:ext cx="8229600" cy="0"/>
          </a:xfrm>
          <a:prstGeom prst="line">
            <a:avLst/>
          </a:prstGeom>
          <a:noFill/>
          <a:ln w="6350">
            <a:solidFill>
              <a:srgbClr val="646464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i-FI"/>
          </a:p>
        </p:txBody>
      </p:sp>
      <p:sp>
        <p:nvSpPr>
          <p:cNvPr id="1166" name="Rectangle 142"/>
          <p:cNvSpPr>
            <a:spLocks noChangeArrowheads="1"/>
          </p:cNvSpPr>
          <p:nvPr/>
        </p:nvSpPr>
        <p:spPr bwMode="auto">
          <a:xfrm>
            <a:off x="460375" y="6634163"/>
            <a:ext cx="5940425" cy="179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endParaRPr lang="en-GB" sz="1100">
              <a:solidFill>
                <a:srgbClr val="000000"/>
              </a:solidFill>
              <a:cs typeface="Arial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/>
  <p:txStyles>
    <p:titleStyle>
      <a:lvl1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2pPr>
      <a:lvl3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3pPr>
      <a:lvl4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4pPr>
      <a:lvl5pPr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5pPr>
      <a:lvl6pPr marL="4572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6pPr>
      <a:lvl7pPr marL="9144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7pPr>
      <a:lvl8pPr marL="13716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8pPr>
      <a:lvl9pPr marL="1828800" algn="l" rtl="0" fontAlgn="base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chemeClr val="tx1"/>
          </a:solidFill>
          <a:latin typeface="EYInterstate" pitchFamily="2" charset="0"/>
        </a:defRPr>
      </a:lvl9pPr>
    </p:titleStyle>
    <p:bodyStyle>
      <a:lvl1pPr marL="360363" indent="-360363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17550" indent="-355600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2000">
          <a:solidFill>
            <a:schemeClr val="tx1"/>
          </a:solidFill>
          <a:latin typeface="+mn-lt"/>
        </a:defRPr>
      </a:lvl2pPr>
      <a:lvl3pPr marL="1081088" indent="-361950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>
          <a:solidFill>
            <a:schemeClr val="tx1"/>
          </a:solidFill>
          <a:latin typeface="+mn-lt"/>
        </a:defRPr>
      </a:lvl3pPr>
      <a:lvl4pPr marL="1441450" indent="-358775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4pPr>
      <a:lvl5pPr marL="18002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5pPr>
      <a:lvl6pPr marL="22574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6pPr>
      <a:lvl7pPr marL="27146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7pPr>
      <a:lvl8pPr marL="31718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8pPr>
      <a:lvl9pPr marL="3629025" indent="-357188" algn="l" rtl="0" fontAlgn="base">
        <a:spcBef>
          <a:spcPct val="20000"/>
        </a:spcBef>
        <a:spcAft>
          <a:spcPct val="0"/>
        </a:spcAft>
        <a:buClr>
          <a:srgbClr val="FFD200"/>
        </a:buClr>
        <a:buSzPct val="75000"/>
        <a:buFont typeface="Arial" charset="0"/>
        <a:buChar char="►"/>
        <a:defRPr sz="1600">
          <a:solidFill>
            <a:schemeClr val="tx1"/>
          </a:solidFill>
          <a:latin typeface="+mn-lt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eg"/><Relationship Id="rId3" Type="http://schemas.openxmlformats.org/officeDocument/2006/relationships/tags" Target="../tags/tag5.xml"/><Relationship Id="rId7" Type="http://schemas.openxmlformats.org/officeDocument/2006/relationships/image" Target="../media/image1.emf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2.bin"/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tags" Target="../tags/tag20.xml"/><Relationship Id="rId7" Type="http://schemas.openxmlformats.org/officeDocument/2006/relationships/image" Target="../media/image1.emf"/><Relationship Id="rId2" Type="http://schemas.openxmlformats.org/officeDocument/2006/relationships/tags" Target="../tags/tag19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oleObject10.bin"/><Relationship Id="rId5" Type="http://schemas.openxmlformats.org/officeDocument/2006/relationships/notesSlide" Target="../notesSlides/notesSlide10.xml"/><Relationship Id="rId4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tags" Target="../tags/tag22.xml"/><Relationship Id="rId7" Type="http://schemas.openxmlformats.org/officeDocument/2006/relationships/image" Target="../media/image1.emf"/><Relationship Id="rId2" Type="http://schemas.openxmlformats.org/officeDocument/2006/relationships/tags" Target="../tags/tag21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oleObject11.bin"/><Relationship Id="rId5" Type="http://schemas.openxmlformats.org/officeDocument/2006/relationships/notesSlide" Target="../notesSlides/notesSlide11.xml"/><Relationship Id="rId4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tags" Target="../tags/tag24.xml"/><Relationship Id="rId7" Type="http://schemas.openxmlformats.org/officeDocument/2006/relationships/image" Target="../media/image1.emf"/><Relationship Id="rId2" Type="http://schemas.openxmlformats.org/officeDocument/2006/relationships/tags" Target="../tags/tag2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12.bin"/><Relationship Id="rId5" Type="http://schemas.openxmlformats.org/officeDocument/2006/relationships/notesSlide" Target="../notesSlides/notesSlide12.xml"/><Relationship Id="rId4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6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.bin"/><Relationship Id="rId4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ags" Target="../tags/tag8.xml"/><Relationship Id="rId7" Type="http://schemas.openxmlformats.org/officeDocument/2006/relationships/image" Target="../media/image1.emf"/><Relationship Id="rId2" Type="http://schemas.openxmlformats.org/officeDocument/2006/relationships/tags" Target="../tags/tag7.xml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4.bin"/><Relationship Id="rId5" Type="http://schemas.openxmlformats.org/officeDocument/2006/relationships/notesSlide" Target="../notesSlides/notesSlide3.xml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3" Type="http://schemas.openxmlformats.org/officeDocument/2006/relationships/tags" Target="../tags/tag10.xml"/><Relationship Id="rId7" Type="http://schemas.openxmlformats.org/officeDocument/2006/relationships/image" Target="../media/image1.emf"/><Relationship Id="rId2" Type="http://schemas.openxmlformats.org/officeDocument/2006/relationships/tags" Target="../tags/tag9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5.bin"/><Relationship Id="rId5" Type="http://schemas.openxmlformats.org/officeDocument/2006/relationships/notesSlide" Target="../notesSlides/notesSlide4.xml"/><Relationship Id="rId4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tags" Target="../tags/tag12.xml"/><Relationship Id="rId7" Type="http://schemas.openxmlformats.org/officeDocument/2006/relationships/image" Target="../media/image1.emf"/><Relationship Id="rId2" Type="http://schemas.openxmlformats.org/officeDocument/2006/relationships/tags" Target="../tags/tag11.xml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oleObject6.bin"/><Relationship Id="rId5" Type="http://schemas.openxmlformats.org/officeDocument/2006/relationships/notesSlide" Target="../notesSlides/notesSlide5.xml"/><Relationship Id="rId4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14.xml"/><Relationship Id="rId7" Type="http://schemas.openxmlformats.org/officeDocument/2006/relationships/image" Target="../media/image1.emf"/><Relationship Id="rId2" Type="http://schemas.openxmlformats.org/officeDocument/2006/relationships/tags" Target="../tags/tag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7.bin"/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16.xml"/><Relationship Id="rId7" Type="http://schemas.openxmlformats.org/officeDocument/2006/relationships/image" Target="../media/image1.emf"/><Relationship Id="rId2" Type="http://schemas.openxmlformats.org/officeDocument/2006/relationships/tags" Target="../tags/tag15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8.bin"/><Relationship Id="rId5" Type="http://schemas.openxmlformats.org/officeDocument/2006/relationships/notesSlide" Target="../notesSlides/notesSlide8.xml"/><Relationship Id="rId4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18.xml"/><Relationship Id="rId7" Type="http://schemas.openxmlformats.org/officeDocument/2006/relationships/image" Target="../media/image1.emf"/><Relationship Id="rId2" Type="http://schemas.openxmlformats.org/officeDocument/2006/relationships/tags" Target="../tags/tag17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oleObject9.bin"/><Relationship Id="rId5" Type="http://schemas.openxmlformats.org/officeDocument/2006/relationships/notesSlide" Target="../notesSlides/notesSlide9.xml"/><Relationship Id="rId4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0993886F-555D-48B7-8BEE-60941B15DB8E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819003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06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FBB3121A-2AB9-4DEB-B15F-5F7CA9E875BB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en-GB" sz="36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635909" name="Rectangle 5"/>
          <p:cNvSpPr>
            <a:spLocks noChangeArrowheads="1"/>
          </p:cNvSpPr>
          <p:nvPr/>
        </p:nvSpPr>
        <p:spPr bwMode="auto">
          <a:xfrm>
            <a:off x="0" y="1700808"/>
            <a:ext cx="9144000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>
              <a:lnSpc>
                <a:spcPct val="85000"/>
              </a:lnSpc>
            </a:pPr>
            <a:r>
              <a:rPr lang="en-GB" sz="2400" dirty="0">
                <a:latin typeface="EYInterstate" pitchFamily="2" charset="0"/>
              </a:rPr>
              <a:t>24 </a:t>
            </a:r>
            <a:r>
              <a:rPr lang="en-GB" sz="2400" dirty="0" err="1">
                <a:latin typeface="EYInterstate" pitchFamily="2" charset="0"/>
              </a:rPr>
              <a:t>januari</a:t>
            </a:r>
            <a:r>
              <a:rPr lang="en-GB" sz="2400" dirty="0">
                <a:latin typeface="EYInterstate" pitchFamily="2" charset="0"/>
              </a:rPr>
              <a:t> 2020</a:t>
            </a:r>
            <a:br>
              <a:rPr lang="en-GB" sz="2400" dirty="0">
                <a:latin typeface="EYInterstate" pitchFamily="2" charset="0"/>
              </a:rPr>
            </a:br>
            <a:br>
              <a:rPr lang="en-GB" sz="2400" dirty="0">
                <a:latin typeface="EYInterstate" pitchFamily="2" charset="0"/>
              </a:rPr>
            </a:br>
            <a:r>
              <a:rPr lang="sv-SE" sz="2400" dirty="0">
                <a:latin typeface="EYInterstate" pitchFamily="2" charset="0"/>
              </a:rPr>
              <a:t>Trolle Lindgren </a:t>
            </a:r>
            <a:endParaRPr lang="en-GB" sz="2400" dirty="0">
              <a:latin typeface="EYInterstate" pitchFamily="2" charset="0"/>
            </a:endParaRPr>
          </a:p>
        </p:txBody>
      </p:sp>
      <p:sp>
        <p:nvSpPr>
          <p:cNvPr id="635911" name="Rectangle 7"/>
          <p:cNvSpPr>
            <a:spLocks noGrp="1" noChangeArrowheads="1"/>
          </p:cNvSpPr>
          <p:nvPr>
            <p:ph type="ctrTitle"/>
          </p:nvPr>
        </p:nvSpPr>
        <p:spPr bwMode="auto">
          <a:xfrm>
            <a:off x="0" y="549275"/>
            <a:ext cx="9144000" cy="90805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ctr"/>
            <a:r>
              <a:rPr lang="en-GB" sz="3600" dirty="0"/>
              <a:t>Viner </a:t>
            </a:r>
            <a:r>
              <a:rPr lang="en-GB" sz="3600" dirty="0" err="1"/>
              <a:t>odlade</a:t>
            </a:r>
            <a:r>
              <a:rPr lang="en-GB" sz="3600" dirty="0"/>
              <a:t> </a:t>
            </a:r>
            <a:r>
              <a:rPr lang="en-GB" sz="3600" dirty="0" err="1"/>
              <a:t>på</a:t>
            </a:r>
            <a:r>
              <a:rPr lang="en-GB" sz="3600" dirty="0"/>
              <a:t> </a:t>
            </a:r>
            <a:r>
              <a:rPr lang="en-GB" sz="3600" dirty="0" err="1"/>
              <a:t>vulkanisk</a:t>
            </a:r>
            <a:r>
              <a:rPr lang="en-GB" sz="3600" dirty="0"/>
              <a:t> mark</a:t>
            </a:r>
          </a:p>
        </p:txBody>
      </p:sp>
      <p:pic>
        <p:nvPicPr>
          <p:cNvPr id="11283" name="Picture 19" descr="Kuvahaun tulos haulle etna vineyards">
            <a:extLst>
              <a:ext uri="{FF2B5EF4-FFF2-40B4-BE49-F238E27FC236}">
                <a16:creationId xmlns:a16="http://schemas.microsoft.com/office/drawing/2014/main" id="{361E49E4-22D4-4B78-9349-0698C7F3B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706769"/>
            <a:ext cx="6192688" cy="41166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164648BF-FAEB-4C6D-8518-4643D455CD0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63521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10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DC97BD81-6624-4282-9A54-95B6D2F0971D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10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FI"/>
              <a:t>24 januari 2020</a:t>
            </a:r>
            <a:endParaRPr lang="en-GB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Re</a:t>
            </a:r>
            <a:r>
              <a:rPr lang="fi-FI" dirty="0"/>
              <a:t> </a:t>
            </a:r>
            <a:r>
              <a:rPr lang="fi-FI" dirty="0" err="1"/>
              <a:t>Manfredi</a:t>
            </a:r>
            <a:r>
              <a:rPr lang="fi-FI" dirty="0"/>
              <a:t> </a:t>
            </a:r>
            <a:r>
              <a:rPr lang="fi-FI" dirty="0" err="1"/>
              <a:t>Aglianico</a:t>
            </a:r>
            <a:r>
              <a:rPr lang="fi-FI" dirty="0"/>
              <a:t> del </a:t>
            </a:r>
            <a:r>
              <a:rPr lang="fi-FI" dirty="0" err="1"/>
              <a:t>Vulture</a:t>
            </a:r>
            <a:r>
              <a:rPr lang="fi-FI" dirty="0"/>
              <a:t> 2015 (944677)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4476427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Aglianico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14,0 %</a:t>
            </a:r>
          </a:p>
          <a:p>
            <a:r>
              <a:rPr lang="fi-FI" dirty="0" err="1"/>
              <a:t>Socker</a:t>
            </a:r>
            <a:r>
              <a:rPr lang="fi-FI" dirty="0"/>
              <a:t> 2,0 g/l</a:t>
            </a:r>
          </a:p>
          <a:p>
            <a:r>
              <a:rPr lang="fi-FI" dirty="0" err="1"/>
              <a:t>Syror</a:t>
            </a:r>
            <a:r>
              <a:rPr lang="fi-FI" dirty="0"/>
              <a:t> 5,5 g/l</a:t>
            </a:r>
          </a:p>
          <a:p>
            <a:endParaRPr lang="fi-FI" dirty="0"/>
          </a:p>
          <a:p>
            <a:r>
              <a:rPr lang="sv-SE" dirty="0"/>
              <a:t>Medelfyllig, medelhöga tanniner, </a:t>
            </a:r>
            <a:r>
              <a:rPr lang="sv-SE" dirty="0" err="1"/>
              <a:t>chokladig</a:t>
            </a:r>
            <a:r>
              <a:rPr lang="sv-SE" dirty="0"/>
              <a:t>, toner av mörka körsbär, aromrik</a:t>
            </a:r>
          </a:p>
          <a:p>
            <a:r>
              <a:rPr lang="sv-SE" dirty="0"/>
              <a:t>Monte </a:t>
            </a:r>
            <a:r>
              <a:rPr lang="sv-SE" dirty="0" err="1"/>
              <a:t>Vulture</a:t>
            </a:r>
            <a:r>
              <a:rPr lang="sv-SE" dirty="0"/>
              <a:t> är en gammal, utdöd vulkan</a:t>
            </a:r>
            <a:endParaRPr lang="sv-FI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4C886764-6F45-47F7-A105-8F30879D81E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1274105"/>
            <a:ext cx="1127415" cy="4797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653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48496DDF-69BA-4B4A-89B6-22F6EFDBA79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7640184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33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2925A06-61D0-476E-898F-F4F7F71B6A8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11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FI"/>
              <a:t>24 januari 2020</a:t>
            </a:r>
            <a:endParaRPr lang="en-GB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Tenuta</a:t>
            </a:r>
            <a:r>
              <a:rPr lang="fi-FI" dirty="0"/>
              <a:t> </a:t>
            </a:r>
            <a:r>
              <a:rPr lang="fi-FI" dirty="0" err="1"/>
              <a:t>delle</a:t>
            </a:r>
            <a:r>
              <a:rPr lang="fi-FI" dirty="0"/>
              <a:t> </a:t>
            </a:r>
            <a:r>
              <a:rPr lang="fi-FI" dirty="0" err="1"/>
              <a:t>Terre</a:t>
            </a:r>
            <a:r>
              <a:rPr lang="fi-FI" dirty="0"/>
              <a:t> </a:t>
            </a:r>
            <a:r>
              <a:rPr lang="fi-FI" dirty="0" err="1"/>
              <a:t>Nere</a:t>
            </a:r>
            <a:r>
              <a:rPr lang="fi-FI" dirty="0"/>
              <a:t> Etna Rosso 2017 (927617)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4404419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Nerello</a:t>
            </a:r>
            <a:r>
              <a:rPr lang="fi-FI" dirty="0"/>
              <a:t> </a:t>
            </a:r>
            <a:r>
              <a:rPr lang="fi-FI" dirty="0" err="1"/>
              <a:t>Mascalese</a:t>
            </a:r>
            <a:r>
              <a:rPr lang="fi-FI" dirty="0"/>
              <a:t>, </a:t>
            </a:r>
            <a:r>
              <a:rPr lang="fi-FI" dirty="0" err="1"/>
              <a:t>Nerello</a:t>
            </a:r>
            <a:r>
              <a:rPr lang="fi-FI" dirty="0"/>
              <a:t> </a:t>
            </a:r>
            <a:r>
              <a:rPr lang="fi-FI" dirty="0" err="1"/>
              <a:t>Cappuccio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13,5 %</a:t>
            </a:r>
          </a:p>
          <a:p>
            <a:r>
              <a:rPr lang="fi-FI" dirty="0" err="1"/>
              <a:t>Syror</a:t>
            </a:r>
            <a:r>
              <a:rPr lang="fi-FI" dirty="0"/>
              <a:t> 5,5 g/l</a:t>
            </a:r>
          </a:p>
          <a:p>
            <a:endParaRPr lang="fi-FI" dirty="0"/>
          </a:p>
          <a:p>
            <a:r>
              <a:rPr lang="sv-SE" dirty="0"/>
              <a:t>Medelfyllig, höga tanniner, surkörsbärskaraktär, skogsbärig, toner av torkade örter</a:t>
            </a:r>
            <a:endParaRPr lang="sv-FI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ECE389C3-F86C-4A70-84B5-C28481D7B54C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084168" y="1340768"/>
            <a:ext cx="1383284" cy="48691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1785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926FE2C6-7A47-4FA9-B660-445294182B17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96386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59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4441F642-3F48-4CB2-AFED-CB7E991B4362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12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FI"/>
              <a:t>24 januari 2020</a:t>
            </a:r>
            <a:endParaRPr lang="en-GB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Columbia </a:t>
            </a:r>
            <a:r>
              <a:rPr lang="fi-FI" dirty="0" err="1"/>
              <a:t>Winery</a:t>
            </a:r>
            <a:r>
              <a:rPr lang="fi-FI" dirty="0"/>
              <a:t> </a:t>
            </a:r>
            <a:r>
              <a:rPr lang="fi-FI" dirty="0" err="1"/>
              <a:t>Cabernet</a:t>
            </a:r>
            <a:r>
              <a:rPr lang="fi-FI" dirty="0"/>
              <a:t> </a:t>
            </a:r>
            <a:r>
              <a:rPr lang="fi-FI" dirty="0" err="1"/>
              <a:t>Sauvignon</a:t>
            </a:r>
            <a:r>
              <a:rPr lang="fi-FI" dirty="0"/>
              <a:t> 2016 (437357)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4908475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Cabernet</a:t>
            </a:r>
            <a:r>
              <a:rPr lang="fi-FI" dirty="0"/>
              <a:t> </a:t>
            </a:r>
            <a:r>
              <a:rPr lang="fi-FI" dirty="0" err="1"/>
              <a:t>Sauvignon</a:t>
            </a:r>
            <a:r>
              <a:rPr lang="fi-FI" dirty="0"/>
              <a:t>, </a:t>
            </a:r>
            <a:r>
              <a:rPr lang="fi-FI" dirty="0" err="1"/>
              <a:t>Merlot</a:t>
            </a:r>
            <a:endParaRPr lang="fi-FI" dirty="0"/>
          </a:p>
          <a:p>
            <a:r>
              <a:rPr lang="fi-FI" dirty="0" err="1"/>
              <a:t>Syrah</a:t>
            </a:r>
            <a:r>
              <a:rPr lang="fi-FI" dirty="0"/>
              <a:t>, </a:t>
            </a:r>
            <a:r>
              <a:rPr lang="fi-FI" dirty="0" err="1"/>
              <a:t>Malbec</a:t>
            </a:r>
            <a:r>
              <a:rPr lang="fi-FI" dirty="0"/>
              <a:t>, Petit </a:t>
            </a:r>
            <a:r>
              <a:rPr lang="fi-FI" dirty="0" err="1"/>
              <a:t>Verdot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14,0 %</a:t>
            </a:r>
          </a:p>
          <a:p>
            <a:r>
              <a:rPr lang="fi-FI" dirty="0" err="1"/>
              <a:t>Socker</a:t>
            </a:r>
            <a:r>
              <a:rPr lang="fi-FI" dirty="0"/>
              <a:t> 3,0 g/l</a:t>
            </a:r>
          </a:p>
          <a:p>
            <a:r>
              <a:rPr lang="fi-FI" dirty="0" err="1"/>
              <a:t>Syror</a:t>
            </a:r>
            <a:r>
              <a:rPr lang="fi-FI" dirty="0"/>
              <a:t> 6,4 g/l</a:t>
            </a:r>
          </a:p>
          <a:p>
            <a:endParaRPr lang="fi-FI" dirty="0"/>
          </a:p>
          <a:p>
            <a:r>
              <a:rPr lang="sv-SE" dirty="0"/>
              <a:t>Fyllig, höga tanniner, svartvinbärig, toner av mörka körsbär, tranbärig, lätt pepprighet, </a:t>
            </a:r>
            <a:r>
              <a:rPr lang="sv-SE" dirty="0" err="1"/>
              <a:t>ekig</a:t>
            </a:r>
            <a:r>
              <a:rPr lang="sv-SE" dirty="0"/>
              <a:t>, </a:t>
            </a:r>
            <a:r>
              <a:rPr lang="sv-SE" dirty="0" err="1"/>
              <a:t>vaniljig</a:t>
            </a:r>
            <a:endParaRPr lang="fi-FI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85126012-2E51-4828-9F19-D920A25BC67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72200" y="1268760"/>
            <a:ext cx="1152128" cy="47390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252377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13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FI"/>
              <a:t>24 januari 2020</a:t>
            </a:r>
            <a:endParaRPr lang="en-GB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2636912"/>
            <a:ext cx="8234362" cy="3295576"/>
          </a:xfrm>
        </p:spPr>
        <p:txBody>
          <a:bodyPr/>
          <a:lstStyle/>
          <a:p>
            <a:pPr marL="0" indent="0" algn="ctr">
              <a:buNone/>
            </a:pPr>
            <a:r>
              <a:rPr lang="fi-FI" sz="4400" dirty="0"/>
              <a:t>TACK!</a:t>
            </a:r>
          </a:p>
          <a:p>
            <a:pPr marL="0" indent="0">
              <a:buNone/>
            </a:pPr>
            <a:endParaRPr lang="sv-FI" dirty="0"/>
          </a:p>
        </p:txBody>
      </p:sp>
      <p:sp>
        <p:nvSpPr>
          <p:cNvPr id="3" name="Rubrik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143743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EEDA3AE9-9EB9-4B6E-831D-CCA91D846A5A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449728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71" name="think-cell Slide" r:id="rId5" imgW="530" imgH="531" progId="TCLayout.ActiveDocument.1">
                  <p:embed/>
                </p:oleObj>
              </mc:Choice>
              <mc:Fallback>
                <p:oleObj name="think-cell Slide" r:id="rId5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sv-SE" dirty="0"/>
              <a:t>Page </a:t>
            </a:r>
            <a:fld id="{6BC40DDC-93E6-4A24-8388-CCDCF3EF7559}" type="slidenum">
              <a:rPr lang="sv-SE" smtClean="0"/>
              <a:pPr/>
              <a:t>2</a:t>
            </a:fld>
            <a:endParaRPr lang="sv-SE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FI"/>
              <a:t>24 januari 2020</a:t>
            </a:r>
            <a:endParaRPr lang="sv-SE" dirty="0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Allmänt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sv-SE" dirty="0"/>
              <a:t>Vad är vulkanvin?</a:t>
            </a:r>
          </a:p>
          <a:p>
            <a:r>
              <a:rPr lang="sv-SE" dirty="0"/>
              <a:t>Odlas på vulkanisk jord formad av lava och magma</a:t>
            </a:r>
          </a:p>
          <a:p>
            <a:endParaRPr lang="sv-SE" dirty="0"/>
          </a:p>
          <a:p>
            <a:pPr marL="0" indent="0">
              <a:buNone/>
            </a:pPr>
            <a:r>
              <a:rPr lang="sv-SE" dirty="0"/>
              <a:t>På vilka platser odlas vulkanviner?</a:t>
            </a:r>
          </a:p>
          <a:p>
            <a:r>
              <a:rPr lang="sv-SE" dirty="0"/>
              <a:t>Grekland: Santorini</a:t>
            </a:r>
          </a:p>
          <a:p>
            <a:r>
              <a:rPr lang="sv-SE" dirty="0"/>
              <a:t>Italien: Sicilien (Etna), Kampanien (Vesuvius), Soave</a:t>
            </a:r>
          </a:p>
          <a:p>
            <a:r>
              <a:rPr lang="sv-SE" dirty="0"/>
              <a:t>Ungern: </a:t>
            </a:r>
            <a:r>
              <a:rPr lang="sv-SE" dirty="0" err="1"/>
              <a:t>Tokaji</a:t>
            </a:r>
            <a:endParaRPr lang="sv-SE" dirty="0"/>
          </a:p>
          <a:p>
            <a:r>
              <a:rPr lang="sv-SE" dirty="0"/>
              <a:t>Spanien: Kanarieöarna</a:t>
            </a:r>
          </a:p>
          <a:p>
            <a:r>
              <a:rPr lang="sv-SE" dirty="0"/>
              <a:t>Tyskland: </a:t>
            </a:r>
            <a:r>
              <a:rPr lang="sv-SE" dirty="0" err="1"/>
              <a:t>Kaiserstuhl</a:t>
            </a:r>
            <a:r>
              <a:rPr lang="sv-SE" dirty="0"/>
              <a:t> (Baden), </a:t>
            </a:r>
            <a:r>
              <a:rPr lang="sv-SE" dirty="0" err="1"/>
              <a:t>Ürziger</a:t>
            </a:r>
            <a:r>
              <a:rPr lang="sv-SE" dirty="0"/>
              <a:t> </a:t>
            </a:r>
            <a:r>
              <a:rPr lang="sv-SE" dirty="0" err="1"/>
              <a:t>Würzberg</a:t>
            </a:r>
            <a:r>
              <a:rPr lang="sv-SE" dirty="0"/>
              <a:t> (Mosel)</a:t>
            </a:r>
          </a:p>
          <a:p>
            <a:r>
              <a:rPr lang="sv-SE" dirty="0"/>
              <a:t>USA: Washington State, Oregon, nordliga delen av Napa </a:t>
            </a:r>
            <a:r>
              <a:rPr lang="sv-SE" dirty="0" err="1"/>
              <a:t>Valley</a:t>
            </a:r>
            <a:endParaRPr lang="sv-SE" dirty="0"/>
          </a:p>
          <a:p>
            <a:r>
              <a:rPr lang="sv-SE" dirty="0"/>
              <a:t>Chile: bälte längs Anderna</a:t>
            </a:r>
          </a:p>
        </p:txBody>
      </p:sp>
    </p:spTree>
    <p:extLst>
      <p:ext uri="{BB962C8B-B14F-4D97-AF65-F5344CB8AC3E}">
        <p14:creationId xmlns:p14="http://schemas.microsoft.com/office/powerpoint/2010/main" val="1035854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28E2DB86-2BA1-4DA0-A408-5D5E1624705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5195348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50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6E34FFEE-690A-4A08-AC4F-2FBDF4B3F953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kumimoji="0" lang="sv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6BC40DDC-93E6-4A24-8388-CCDCF3EF7559}" type="slidenum">
              <a:rPr lang="en-GB"/>
              <a:pPr/>
              <a:t>3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FI"/>
              <a:t>24 januari 2020</a:t>
            </a:r>
            <a:endParaRPr lang="en-GB" dirty="0"/>
          </a:p>
        </p:txBody>
      </p:sp>
      <p:sp>
        <p:nvSpPr>
          <p:cNvPr id="70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Druvor</a:t>
            </a:r>
          </a:p>
        </p:txBody>
      </p:sp>
      <p:sp>
        <p:nvSpPr>
          <p:cNvPr id="70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169193"/>
            <a:ext cx="8004819" cy="4519613"/>
          </a:xfrm>
        </p:spPr>
        <p:txBody>
          <a:bodyPr/>
          <a:lstStyle/>
          <a:p>
            <a:r>
              <a:rPr lang="sv-FI" sz="2000" dirty="0"/>
              <a:t>Utom de stora internationella druvorna, många lokala</a:t>
            </a:r>
          </a:p>
          <a:p>
            <a:pPr lvl="1"/>
            <a:r>
              <a:rPr lang="sv-FI" sz="1800" dirty="0" err="1"/>
              <a:t>Furmint</a:t>
            </a:r>
            <a:r>
              <a:rPr lang="sv-FI" sz="1800" dirty="0"/>
              <a:t> </a:t>
            </a:r>
            <a:r>
              <a:rPr lang="sv-FI" sz="1800" dirty="0" err="1"/>
              <a:t>Harslevu</a:t>
            </a:r>
            <a:endParaRPr lang="sv-FI" sz="1800" dirty="0"/>
          </a:p>
          <a:p>
            <a:pPr lvl="1"/>
            <a:r>
              <a:rPr lang="sv-FI" sz="1800" dirty="0" err="1"/>
              <a:t>Carricante</a:t>
            </a:r>
            <a:r>
              <a:rPr lang="sv-FI" sz="1800" dirty="0"/>
              <a:t>, </a:t>
            </a:r>
            <a:r>
              <a:rPr lang="sv-FI" sz="1800" dirty="0" err="1"/>
              <a:t>Cataratto</a:t>
            </a:r>
            <a:r>
              <a:rPr lang="sv-FI" sz="1800" dirty="0"/>
              <a:t>, </a:t>
            </a:r>
            <a:r>
              <a:rPr lang="sv-FI" sz="1800" dirty="0" err="1"/>
              <a:t>Grecanico</a:t>
            </a:r>
            <a:r>
              <a:rPr lang="sv-FI" sz="1800" dirty="0"/>
              <a:t>, </a:t>
            </a:r>
            <a:r>
              <a:rPr lang="sv-FI" sz="1800" dirty="0" err="1"/>
              <a:t>Minnella</a:t>
            </a:r>
            <a:endParaRPr lang="sv-FI" sz="1800" dirty="0"/>
          </a:p>
          <a:p>
            <a:pPr lvl="1"/>
            <a:r>
              <a:rPr lang="sv-FI" sz="1800" dirty="0" err="1"/>
              <a:t>Assyrtiko</a:t>
            </a:r>
            <a:endParaRPr lang="sv-FI" sz="1800" dirty="0"/>
          </a:p>
          <a:p>
            <a:pPr lvl="1"/>
            <a:r>
              <a:rPr lang="sv-FI" sz="1800" dirty="0" err="1"/>
              <a:t>Aglianico</a:t>
            </a:r>
            <a:endParaRPr lang="sv-FI" sz="1800" dirty="0"/>
          </a:p>
          <a:p>
            <a:pPr lvl="1"/>
            <a:r>
              <a:rPr lang="sv-FI" sz="1800" dirty="0" err="1"/>
              <a:t>Nerello</a:t>
            </a:r>
            <a:r>
              <a:rPr lang="sv-FI" sz="1800" dirty="0"/>
              <a:t> </a:t>
            </a:r>
            <a:r>
              <a:rPr lang="sv-FI" sz="1800" dirty="0" err="1"/>
              <a:t>Mascalese</a:t>
            </a:r>
            <a:r>
              <a:rPr lang="sv-FI" sz="1800" dirty="0"/>
              <a:t>, </a:t>
            </a:r>
            <a:r>
              <a:rPr lang="sv-FI" sz="1800" dirty="0" err="1"/>
              <a:t>Nerello</a:t>
            </a:r>
            <a:r>
              <a:rPr lang="sv-FI" sz="1800" dirty="0"/>
              <a:t> </a:t>
            </a:r>
            <a:r>
              <a:rPr lang="sv-FI" sz="1800" dirty="0" err="1"/>
              <a:t>Capucio</a:t>
            </a:r>
            <a:endParaRPr lang="sv-FI" sz="1800" dirty="0"/>
          </a:p>
          <a:p>
            <a:pPr lvl="1"/>
            <a:r>
              <a:rPr lang="sv-FI" sz="1800" dirty="0" err="1"/>
              <a:t>Grillo</a:t>
            </a:r>
            <a:r>
              <a:rPr lang="sv-FI" sz="1800" dirty="0"/>
              <a:t>, </a:t>
            </a:r>
            <a:r>
              <a:rPr lang="sv-FI" sz="1800" dirty="0" err="1"/>
              <a:t>Cataratto</a:t>
            </a:r>
            <a:r>
              <a:rPr lang="sv-FI" sz="1800" dirty="0"/>
              <a:t>, </a:t>
            </a:r>
            <a:r>
              <a:rPr lang="sv-FI" sz="1800" dirty="0" err="1"/>
              <a:t>Inzolia</a:t>
            </a:r>
            <a:endParaRPr lang="sv-FI" sz="1800" dirty="0"/>
          </a:p>
          <a:p>
            <a:endParaRPr lang="sv-FI" sz="2000" dirty="0"/>
          </a:p>
          <a:p>
            <a:r>
              <a:rPr lang="sv-FI" sz="2000" dirty="0"/>
              <a:t>Druvorna avspeglar </a:t>
            </a:r>
            <a:br>
              <a:rPr lang="sv-FI" sz="2000" dirty="0"/>
            </a:br>
            <a:r>
              <a:rPr lang="sv-FI" sz="2000" dirty="0"/>
              <a:t>växtplatsen</a:t>
            </a:r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5D3ED7A7-D216-4465-80F2-1C08C400BF5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013401" y="3861049"/>
            <a:ext cx="5639862" cy="219328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98CC3E63-C9D7-4526-A4AF-72865044A6D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2550508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>
            <a:extLst>
              <a:ext uri="{FF2B5EF4-FFF2-40B4-BE49-F238E27FC236}">
                <a16:creationId xmlns:a16="http://schemas.microsoft.com/office/drawing/2014/main" id="{3C31900C-9BA7-4244-9BDD-795EFE643878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sv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70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Vad innebär vulkanisk jordmån?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E6D5525-CE6C-4D8A-AE8D-E451079784D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55614" y="1357659"/>
            <a:ext cx="8148834" cy="4519613"/>
          </a:xfrm>
        </p:spPr>
        <p:txBody>
          <a:bodyPr/>
          <a:lstStyle/>
          <a:p>
            <a:r>
              <a:rPr lang="sv-SE" dirty="0"/>
              <a:t>Unga bergarter</a:t>
            </a:r>
          </a:p>
          <a:p>
            <a:pPr lvl="1"/>
            <a:r>
              <a:rPr lang="sv-SE" dirty="0"/>
              <a:t>Innehåller sällan lera</a:t>
            </a:r>
          </a:p>
          <a:p>
            <a:pPr lvl="1"/>
            <a:r>
              <a:rPr lang="sv-SE" dirty="0"/>
              <a:t>Torr, näringsfattig</a:t>
            </a:r>
          </a:p>
          <a:p>
            <a:r>
              <a:rPr lang="sv-SE" dirty="0"/>
              <a:t>Vinrankorna stressas</a:t>
            </a:r>
          </a:p>
          <a:p>
            <a:pPr lvl="1"/>
            <a:r>
              <a:rPr lang="sv-SE" dirty="0"/>
              <a:t>Små druvor – tjocka skal</a:t>
            </a:r>
          </a:p>
          <a:p>
            <a:pPr lvl="1"/>
            <a:r>
              <a:rPr lang="sv-SE" dirty="0"/>
              <a:t>Koncentrerad smak =&gt; bra struktur</a:t>
            </a:r>
          </a:p>
          <a:p>
            <a:r>
              <a:rPr lang="sv-SE" dirty="0"/>
              <a:t>Innehåller ofta järn och kalium</a:t>
            </a: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sv-SE" dirty="0"/>
              <a:t>Page </a:t>
            </a:r>
            <a:fld id="{4CFE9A38-6AA4-4ECA-913D-316B53FBC035}" type="slidenum">
              <a:rPr lang="sv-SE" smtClean="0"/>
              <a:pPr/>
              <a:t>4</a:t>
            </a:fld>
            <a:endParaRPr lang="sv-SE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FI"/>
              <a:t>24 januari 2020</a:t>
            </a:r>
            <a:endParaRPr lang="sv-SE" dirty="0"/>
          </a:p>
        </p:txBody>
      </p:sp>
      <p:pic>
        <p:nvPicPr>
          <p:cNvPr id="7" name="Bildobjekt 6">
            <a:extLst>
              <a:ext uri="{FF2B5EF4-FFF2-40B4-BE49-F238E27FC236}">
                <a16:creationId xmlns:a16="http://schemas.microsoft.com/office/drawing/2014/main" id="{D7CF1C74-185D-44A3-B5EE-71E4169CDC93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020256" y="1628800"/>
            <a:ext cx="3668130" cy="36681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434501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id="{343704AC-5360-4BD4-822D-B2A171339EDF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7448029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94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53660306-79A1-405D-A223-6856465C67B7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rtlCol="0" anchor="ctr" anchorCtr="0" compatLnSpc="1">
            <a:prstTxWarp prst="textNoShape">
              <a:avLst/>
            </a:prstTxWarp>
          </a:bodyPr>
          <a:lstStyle/>
          <a:p>
            <a:endParaRPr kumimoji="0" lang="sv-SE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sv-SE" dirty="0"/>
              <a:t>Page </a:t>
            </a:r>
            <a:fld id="{2F1DA404-3937-495A-BBF5-78DDCC73A436}" type="slidenum">
              <a:rPr lang="sv-SE" smtClean="0"/>
              <a:pPr/>
              <a:t>5</a:t>
            </a:fld>
            <a:endParaRPr lang="sv-SE" dirty="0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FI"/>
              <a:t>24 januari 2020</a:t>
            </a:r>
            <a:endParaRPr lang="sv-SE" dirty="0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Vulkanisk jord =&gt; smak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285651"/>
            <a:ext cx="8234362" cy="4519613"/>
          </a:xfrm>
        </p:spPr>
        <p:txBody>
          <a:bodyPr/>
          <a:lstStyle/>
          <a:p>
            <a:r>
              <a:rPr lang="sv-SE" dirty="0"/>
              <a:t>Bästa jordar för vin är magra, näringsfattiga och väldränerade</a:t>
            </a:r>
          </a:p>
          <a:p>
            <a:pPr lvl="1"/>
            <a:r>
              <a:rPr lang="sv-SE" dirty="0"/>
              <a:t>Vindruvorna får kämpa</a:t>
            </a:r>
          </a:p>
          <a:p>
            <a:pPr lvl="1"/>
            <a:r>
              <a:rPr lang="sv-SE" dirty="0"/>
              <a:t>Färre druvor per ranka</a:t>
            </a:r>
          </a:p>
          <a:p>
            <a:pPr lvl="1"/>
            <a:r>
              <a:rPr lang="sv-SE" dirty="0"/>
              <a:t>Mindre druvor till storlek</a:t>
            </a:r>
          </a:p>
          <a:p>
            <a:pPr lvl="1"/>
            <a:r>
              <a:rPr lang="sv-SE" dirty="0"/>
              <a:t>Tjockare skal</a:t>
            </a:r>
          </a:p>
          <a:p>
            <a:r>
              <a:rPr lang="sv-SE" dirty="0"/>
              <a:t>Solexponering, temperatur, sluttning, mikroklimat påverkar druvans kvalitet och bouquet</a:t>
            </a:r>
          </a:p>
          <a:p>
            <a:pPr>
              <a:buFont typeface="Symbol" panose="05050102010706020507" pitchFamily="18" charset="2"/>
              <a:buChar char="Þ"/>
            </a:pPr>
            <a:r>
              <a:rPr lang="sv-SE" dirty="0"/>
              <a:t>Dessa olika faktorer åstadkommer druvans kvalitet</a:t>
            </a:r>
          </a:p>
          <a:p>
            <a:pPr>
              <a:buFont typeface="Symbol" panose="05050102010706020507" pitchFamily="18" charset="2"/>
              <a:buChar char="Þ"/>
            </a:pPr>
            <a:endParaRPr lang="sv-SE" dirty="0"/>
          </a:p>
          <a:p>
            <a:r>
              <a:rPr lang="sv-SE" dirty="0"/>
              <a:t>Vulkaniska jordar ger ofta mineralton, sälta, hög syra och ren fruktighet i vinet</a:t>
            </a:r>
          </a:p>
          <a:p>
            <a:r>
              <a:rPr lang="sv-SE" dirty="0"/>
              <a:t>Bördiga jordar ger stora skördar =&gt; bra för bulkviner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2F1DA404-3937-495A-BBF5-78DDCC73A436}" type="slidenum">
              <a:rPr lang="en-GB"/>
              <a:pPr/>
              <a:t>6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FI"/>
              <a:t>24 januari 2020</a:t>
            </a:r>
            <a:endParaRPr lang="en-GB" dirty="0"/>
          </a:p>
        </p:txBody>
      </p:sp>
      <p:sp>
        <p:nvSpPr>
          <p:cNvPr id="687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Kvällens viner</a:t>
            </a:r>
          </a:p>
        </p:txBody>
      </p:sp>
      <p:sp>
        <p:nvSpPr>
          <p:cNvPr id="6871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06612"/>
            <a:ext cx="8234362" cy="4519613"/>
          </a:xfr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</a:t>
            </a:r>
            <a:r>
              <a:rPr lang="fi-FI" dirty="0" err="1"/>
              <a:t>Cono</a:t>
            </a:r>
            <a:r>
              <a:rPr lang="fi-FI" dirty="0"/>
              <a:t> </a:t>
            </a:r>
            <a:r>
              <a:rPr lang="fi-FI" dirty="0" err="1"/>
              <a:t>Sur</a:t>
            </a:r>
            <a:r>
              <a:rPr lang="fi-FI" dirty="0"/>
              <a:t> </a:t>
            </a:r>
            <a:r>
              <a:rPr lang="fi-FI" dirty="0" err="1"/>
              <a:t>Brut</a:t>
            </a:r>
            <a:r>
              <a:rPr lang="fi-FI" dirty="0"/>
              <a:t> Rosé (585237)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Chateau</a:t>
            </a:r>
            <a:r>
              <a:rPr lang="fi-FI" dirty="0"/>
              <a:t> </a:t>
            </a:r>
            <a:r>
              <a:rPr lang="fi-FI" dirty="0" err="1"/>
              <a:t>Dersezla</a:t>
            </a:r>
            <a:r>
              <a:rPr lang="fi-FI" dirty="0"/>
              <a:t> </a:t>
            </a:r>
            <a:r>
              <a:rPr lang="fi-FI" dirty="0" err="1"/>
              <a:t>Volcanic</a:t>
            </a:r>
            <a:r>
              <a:rPr lang="fi-FI" dirty="0"/>
              <a:t> </a:t>
            </a:r>
            <a:r>
              <a:rPr lang="fi-FI" dirty="0" err="1"/>
              <a:t>Furmint</a:t>
            </a:r>
            <a:r>
              <a:rPr lang="fi-FI" dirty="0"/>
              <a:t> 2018 (573167)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Tenuta</a:t>
            </a:r>
            <a:r>
              <a:rPr lang="fi-FI" dirty="0"/>
              <a:t> </a:t>
            </a:r>
            <a:r>
              <a:rPr lang="fi-FI" dirty="0" err="1"/>
              <a:t>delle</a:t>
            </a:r>
            <a:r>
              <a:rPr lang="fi-FI" dirty="0"/>
              <a:t> </a:t>
            </a:r>
            <a:r>
              <a:rPr lang="fi-FI" dirty="0" err="1"/>
              <a:t>Terre</a:t>
            </a:r>
            <a:r>
              <a:rPr lang="fi-FI" dirty="0"/>
              <a:t> </a:t>
            </a:r>
            <a:r>
              <a:rPr lang="fi-FI" dirty="0" err="1"/>
              <a:t>Nere</a:t>
            </a:r>
            <a:r>
              <a:rPr lang="fi-FI" dirty="0"/>
              <a:t> Etna </a:t>
            </a:r>
            <a:r>
              <a:rPr lang="fi-FI" dirty="0" err="1"/>
              <a:t>Bianco</a:t>
            </a:r>
            <a:r>
              <a:rPr lang="fi-FI" dirty="0"/>
              <a:t> 2016 (947857)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Argyros</a:t>
            </a:r>
            <a:r>
              <a:rPr lang="fi-FI" dirty="0"/>
              <a:t> Santorini </a:t>
            </a:r>
            <a:r>
              <a:rPr lang="fi-FI" dirty="0" err="1"/>
              <a:t>Assyrtiko</a:t>
            </a:r>
            <a:r>
              <a:rPr lang="fi-FI" dirty="0"/>
              <a:t> 2016 (516707)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Re</a:t>
            </a:r>
            <a:r>
              <a:rPr lang="fi-FI" dirty="0"/>
              <a:t> </a:t>
            </a:r>
            <a:r>
              <a:rPr lang="fi-FI" dirty="0" err="1"/>
              <a:t>Manfredi</a:t>
            </a:r>
            <a:r>
              <a:rPr lang="fi-FI" dirty="0"/>
              <a:t> </a:t>
            </a:r>
            <a:r>
              <a:rPr lang="fi-FI" dirty="0" err="1"/>
              <a:t>Aglianico</a:t>
            </a:r>
            <a:r>
              <a:rPr lang="fi-FI" dirty="0"/>
              <a:t> del </a:t>
            </a:r>
            <a:r>
              <a:rPr lang="fi-FI" dirty="0" err="1"/>
              <a:t>Vulture</a:t>
            </a:r>
            <a:r>
              <a:rPr lang="fi-FI" dirty="0"/>
              <a:t> 2015 (944677)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 err="1"/>
              <a:t>Tenuta</a:t>
            </a:r>
            <a:r>
              <a:rPr lang="fi-FI" dirty="0"/>
              <a:t> </a:t>
            </a:r>
            <a:r>
              <a:rPr lang="fi-FI" dirty="0" err="1"/>
              <a:t>delle</a:t>
            </a:r>
            <a:r>
              <a:rPr lang="fi-FI" dirty="0"/>
              <a:t> </a:t>
            </a:r>
            <a:r>
              <a:rPr lang="fi-FI" dirty="0" err="1"/>
              <a:t>Terre</a:t>
            </a:r>
            <a:r>
              <a:rPr lang="fi-FI" dirty="0"/>
              <a:t> </a:t>
            </a:r>
            <a:r>
              <a:rPr lang="fi-FI" dirty="0" err="1"/>
              <a:t>Nere</a:t>
            </a:r>
            <a:r>
              <a:rPr lang="fi-FI" dirty="0"/>
              <a:t> Etna Rosso 2017 (927617)</a:t>
            </a:r>
          </a:p>
          <a:p>
            <a:pPr marL="457200" indent="-457200">
              <a:buFont typeface="+mj-lt"/>
              <a:buAutoNum type="arabicPeriod"/>
            </a:pPr>
            <a:r>
              <a:rPr lang="fi-FI" dirty="0"/>
              <a:t>Columbia </a:t>
            </a:r>
            <a:r>
              <a:rPr lang="fi-FI" dirty="0" err="1"/>
              <a:t>Winery</a:t>
            </a:r>
            <a:r>
              <a:rPr lang="fi-FI" dirty="0"/>
              <a:t> </a:t>
            </a:r>
            <a:r>
              <a:rPr lang="fi-FI" dirty="0" err="1"/>
              <a:t>Cabernet</a:t>
            </a:r>
            <a:r>
              <a:rPr lang="fi-FI" dirty="0"/>
              <a:t> </a:t>
            </a:r>
            <a:r>
              <a:rPr lang="fi-FI" dirty="0" err="1"/>
              <a:t>Sauvignon</a:t>
            </a:r>
            <a:r>
              <a:rPr lang="fi-FI" dirty="0"/>
              <a:t> 2016 (437357)</a:t>
            </a:r>
          </a:p>
          <a:p>
            <a:pPr marL="457200" indent="-457200">
              <a:buFont typeface="+mj-lt"/>
              <a:buAutoNum type="arabicPeriod"/>
            </a:pPr>
            <a:endParaRPr lang="fi-FI" dirty="0"/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</a:t>
            </a:r>
            <a:r>
              <a:rPr lang="fi-FI" dirty="0" err="1"/>
              <a:t>Avondale</a:t>
            </a:r>
            <a:r>
              <a:rPr lang="fi-FI" dirty="0"/>
              <a:t> </a:t>
            </a:r>
            <a:r>
              <a:rPr lang="fi-FI" dirty="0" err="1"/>
              <a:t>Jonty's</a:t>
            </a:r>
            <a:r>
              <a:rPr lang="fi-FI" dirty="0"/>
              <a:t> Ducks </a:t>
            </a:r>
            <a:r>
              <a:rPr lang="fi-FI" dirty="0" err="1"/>
              <a:t>Pekin</a:t>
            </a:r>
            <a:r>
              <a:rPr lang="fi-FI" dirty="0"/>
              <a:t> Red 2014 (491867)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fi-FI" dirty="0"/>
              <a:t> </a:t>
            </a:r>
            <a:r>
              <a:rPr lang="fi-FI" dirty="0" err="1"/>
              <a:t>Pellegrino</a:t>
            </a:r>
            <a:r>
              <a:rPr lang="fi-FI" dirty="0"/>
              <a:t> Marsala </a:t>
            </a:r>
            <a:r>
              <a:rPr lang="fi-FI" dirty="0" err="1"/>
              <a:t>Riserva</a:t>
            </a:r>
            <a:r>
              <a:rPr lang="fi-FI" dirty="0"/>
              <a:t> </a:t>
            </a:r>
            <a:r>
              <a:rPr lang="fi-FI" dirty="0" err="1"/>
              <a:t>Oro</a:t>
            </a:r>
            <a:r>
              <a:rPr lang="fi-FI" dirty="0"/>
              <a:t> (363537) </a:t>
            </a:r>
          </a:p>
        </p:txBody>
      </p:sp>
    </p:spTree>
    <p:extLst>
      <p:ext uri="{BB962C8B-B14F-4D97-AF65-F5344CB8AC3E}">
        <p14:creationId xmlns:p14="http://schemas.microsoft.com/office/powerpoint/2010/main" val="39835685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>
            <a:extLst>
              <a:ext uri="{FF2B5EF4-FFF2-40B4-BE49-F238E27FC236}">
                <a16:creationId xmlns:a16="http://schemas.microsoft.com/office/drawing/2014/main" id="{5BBFEA2E-19B8-4BF2-90DC-04E600D20F3D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69657997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7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Rectangle 2" hidden="1">
            <a:extLst>
              <a:ext uri="{FF2B5EF4-FFF2-40B4-BE49-F238E27FC236}">
                <a16:creationId xmlns:a16="http://schemas.microsoft.com/office/drawing/2014/main" id="{06955B23-5B65-417C-8D77-BCF66CC79740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7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FI"/>
              <a:t>24 januari 2020</a:t>
            </a:r>
            <a:endParaRPr lang="en-GB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Chateau Dersezla Volcanic Furmint 2018 (573167)</a:t>
            </a:r>
            <a:br>
              <a:rPr lang="fr-FR" dirty="0"/>
            </a:br>
            <a:endParaRPr lang="fi-FI" dirty="0"/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4476427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Furmint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12,5 %</a:t>
            </a:r>
          </a:p>
          <a:p>
            <a:r>
              <a:rPr lang="fi-FI" dirty="0" err="1"/>
              <a:t>Syror</a:t>
            </a:r>
            <a:r>
              <a:rPr lang="fi-FI" dirty="0"/>
              <a:t> 5,8 g/l</a:t>
            </a:r>
          </a:p>
          <a:p>
            <a:r>
              <a:rPr lang="fi-FI" dirty="0" err="1"/>
              <a:t>Jordmån</a:t>
            </a:r>
            <a:r>
              <a:rPr lang="fi-FI" dirty="0"/>
              <a:t>: </a:t>
            </a:r>
            <a:r>
              <a:rPr lang="fi-FI" dirty="0" err="1"/>
              <a:t>Andesit</a:t>
            </a:r>
            <a:r>
              <a:rPr lang="fi-FI" dirty="0"/>
              <a:t>, </a:t>
            </a:r>
            <a:r>
              <a:rPr lang="fi-FI" dirty="0" err="1"/>
              <a:t>tuff</a:t>
            </a:r>
            <a:endParaRPr lang="fi-FI" dirty="0"/>
          </a:p>
          <a:p>
            <a:endParaRPr lang="fi-FI" dirty="0"/>
          </a:p>
          <a:p>
            <a:r>
              <a:rPr lang="sv-SE" dirty="0"/>
              <a:t>Torr, hög syra, mogen citruston, inslag av honungsmelon, inslag av gröna päron, toner av vit persika, något </a:t>
            </a:r>
            <a:r>
              <a:rPr lang="sv-SE" dirty="0" err="1"/>
              <a:t>mineralig</a:t>
            </a:r>
            <a:endParaRPr lang="fi-FI" dirty="0"/>
          </a:p>
        </p:txBody>
      </p:sp>
      <p:pic>
        <p:nvPicPr>
          <p:cNvPr id="2" name="Bildobjekt 1">
            <a:extLst>
              <a:ext uri="{FF2B5EF4-FFF2-40B4-BE49-F238E27FC236}">
                <a16:creationId xmlns:a16="http://schemas.microsoft.com/office/drawing/2014/main" id="{F070755D-E04D-4D14-AAAB-72EC9FDFC1D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1435810"/>
            <a:ext cx="1224136" cy="44293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417553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BEB8B412-257D-4113-B037-3E6F01FCEA28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351678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6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682912D7-D418-4A78-8A85-B9975C6A1A7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8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FI"/>
              <a:t>24 januari 2020</a:t>
            </a:r>
            <a:endParaRPr lang="en-GB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Tenuta</a:t>
            </a:r>
            <a:r>
              <a:rPr lang="fi-FI" dirty="0"/>
              <a:t> </a:t>
            </a:r>
            <a:r>
              <a:rPr lang="fi-FI" dirty="0" err="1"/>
              <a:t>delle</a:t>
            </a:r>
            <a:r>
              <a:rPr lang="fi-FI" dirty="0"/>
              <a:t> </a:t>
            </a:r>
            <a:r>
              <a:rPr lang="fi-FI" dirty="0" err="1"/>
              <a:t>Terre</a:t>
            </a:r>
            <a:r>
              <a:rPr lang="fi-FI" dirty="0"/>
              <a:t> </a:t>
            </a:r>
            <a:r>
              <a:rPr lang="fi-FI" dirty="0" err="1"/>
              <a:t>Nere</a:t>
            </a:r>
            <a:r>
              <a:rPr lang="fi-FI" dirty="0"/>
              <a:t> Etna </a:t>
            </a:r>
            <a:r>
              <a:rPr lang="fi-FI" dirty="0" err="1"/>
              <a:t>Bianco</a:t>
            </a:r>
            <a:r>
              <a:rPr lang="fi-FI" dirty="0"/>
              <a:t> 2016 (947857)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5268515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Carricante</a:t>
            </a:r>
            <a:r>
              <a:rPr lang="fi-FI" dirty="0"/>
              <a:t>, </a:t>
            </a:r>
            <a:r>
              <a:rPr lang="fi-FI" dirty="0" err="1"/>
              <a:t>Cataratto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12,5 %</a:t>
            </a:r>
          </a:p>
          <a:p>
            <a:r>
              <a:rPr lang="fi-FI" dirty="0" err="1"/>
              <a:t>Syror</a:t>
            </a:r>
            <a:r>
              <a:rPr lang="fi-FI" dirty="0"/>
              <a:t> 6,0 g/l</a:t>
            </a:r>
          </a:p>
          <a:p>
            <a:endParaRPr lang="fi-FI" dirty="0"/>
          </a:p>
          <a:p>
            <a:r>
              <a:rPr lang="sv-SE" dirty="0"/>
              <a:t>Torr, medelhög syra, </a:t>
            </a:r>
            <a:r>
              <a:rPr lang="sv-SE" dirty="0" err="1"/>
              <a:t>aprikosig</a:t>
            </a:r>
            <a:r>
              <a:rPr lang="sv-SE" dirty="0"/>
              <a:t>, blommig, örtig</a:t>
            </a:r>
            <a:endParaRPr lang="fi-FI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90E7CAFE-1CE5-4974-8093-D53B2426374D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228184" y="1392410"/>
            <a:ext cx="1368152" cy="4701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03358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id="{E3DEF0E5-EB4C-457F-B610-D0773DBA3830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59495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87" name="think-cell Slide" r:id="rId6" imgW="530" imgH="531" progId="TCLayout.ActiveDocument.1">
                  <p:embed/>
                </p:oleObj>
              </mc:Choice>
              <mc:Fallback>
                <p:oleObj name="think-cell Slide" r:id="rId6" imgW="530" imgH="531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id="{C7F7C789-A848-4C8F-9728-4B50B7497289}"/>
              </a:ext>
            </a:extLst>
          </p:cNvPr>
          <p:cNvSpPr/>
          <p:nvPr>
            <p:custDataLst>
              <p:tags r:id="rId3"/>
            </p:custDataLst>
          </p:nvPr>
        </p:nvSpPr>
        <p:spPr bwMode="auto">
          <a:xfrm>
            <a:off x="0" y="0"/>
            <a:ext cx="158750" cy="158750"/>
          </a:xfrm>
          <a:prstGeom prst="rect">
            <a:avLst/>
          </a:prstGeom>
          <a:solidFill>
            <a:schemeClr val="folHlink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spcCol="0" rtlCol="0" anchor="ctr" anchorCtr="0" compatLnSpc="1">
            <a:prstTxWarp prst="textNoShape">
              <a:avLst/>
            </a:prstTxWarp>
            <a:noAutofit/>
          </a:bodyPr>
          <a:lstStyle/>
          <a:p>
            <a:pPr>
              <a:lnSpc>
                <a:spcPct val="85000"/>
              </a:lnSpc>
            </a:pPr>
            <a:endParaRPr kumimoji="0" lang="fi-FI" sz="3000" u="none" strike="noStrike" cap="none" normalizeH="0" dirty="0">
              <a:ln>
                <a:noFill/>
              </a:ln>
              <a:solidFill>
                <a:schemeClr val="tx1"/>
              </a:solidFill>
              <a:effectLst/>
              <a:latin typeface="EYInterstate"/>
              <a:ea typeface="+mj-ea"/>
              <a:cs typeface="+mj-cs"/>
              <a:sym typeface="EYInterstate"/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r>
              <a:rPr lang="en-GB"/>
              <a:t>Page </a:t>
            </a:r>
            <a:fld id="{AB1954BA-CCA2-47DB-BA4E-91D31D7ED357}" type="slidenum">
              <a:rPr lang="en-GB"/>
              <a:pPr/>
              <a:t>9</a:t>
            </a:fld>
            <a:endParaRPr lang="en-GB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r>
              <a:rPr lang="sv-FI"/>
              <a:t>24 januari 2020</a:t>
            </a:r>
            <a:endParaRPr lang="en-GB" dirty="0"/>
          </a:p>
        </p:txBody>
      </p:sp>
      <p:sp>
        <p:nvSpPr>
          <p:cNvPr id="7383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/>
              <a:t>Argyros</a:t>
            </a:r>
            <a:r>
              <a:rPr lang="fi-FI" dirty="0"/>
              <a:t> Santorini </a:t>
            </a:r>
            <a:r>
              <a:rPr lang="fi-FI" dirty="0" err="1"/>
              <a:t>Assyrtiko</a:t>
            </a:r>
            <a:r>
              <a:rPr lang="fi-FI" dirty="0"/>
              <a:t> 2016 (516707)</a:t>
            </a:r>
          </a:p>
        </p:txBody>
      </p:sp>
      <p:sp>
        <p:nvSpPr>
          <p:cNvPr id="7383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5613" y="1412875"/>
            <a:ext cx="5268515" cy="4519613"/>
          </a:xfrm>
        </p:spPr>
        <p:txBody>
          <a:bodyPr/>
          <a:lstStyle/>
          <a:p>
            <a:r>
              <a:rPr lang="fi-FI" dirty="0" err="1"/>
              <a:t>Druvor</a:t>
            </a:r>
            <a:r>
              <a:rPr lang="fi-FI" dirty="0"/>
              <a:t>: </a:t>
            </a:r>
            <a:r>
              <a:rPr lang="fi-FI" dirty="0" err="1"/>
              <a:t>Assyrtiko</a:t>
            </a:r>
            <a:endParaRPr lang="fi-FI" dirty="0"/>
          </a:p>
          <a:p>
            <a:r>
              <a:rPr lang="fi-FI" dirty="0" err="1"/>
              <a:t>Alkohol</a:t>
            </a:r>
            <a:r>
              <a:rPr lang="fi-FI" dirty="0"/>
              <a:t> 13,5 %</a:t>
            </a:r>
          </a:p>
          <a:p>
            <a:r>
              <a:rPr lang="fi-FI" dirty="0" err="1"/>
              <a:t>Syror</a:t>
            </a:r>
            <a:r>
              <a:rPr lang="fi-FI" dirty="0"/>
              <a:t> 6,7 g/l</a:t>
            </a:r>
          </a:p>
          <a:p>
            <a:r>
              <a:rPr lang="fi-FI" dirty="0" err="1"/>
              <a:t>Jordmån</a:t>
            </a:r>
            <a:r>
              <a:rPr lang="fi-FI" dirty="0"/>
              <a:t>: </a:t>
            </a:r>
            <a:r>
              <a:rPr lang="fi-FI" dirty="0" err="1"/>
              <a:t>Basalt</a:t>
            </a:r>
            <a:r>
              <a:rPr lang="fi-FI" dirty="0"/>
              <a:t>, </a:t>
            </a:r>
            <a:r>
              <a:rPr lang="fi-FI" dirty="0" err="1"/>
              <a:t>pimpsten</a:t>
            </a:r>
            <a:r>
              <a:rPr lang="fi-FI" dirty="0"/>
              <a:t>, </a:t>
            </a:r>
            <a:r>
              <a:rPr lang="fi-FI" dirty="0" err="1"/>
              <a:t>vulkanisk</a:t>
            </a:r>
            <a:r>
              <a:rPr lang="fi-FI" dirty="0"/>
              <a:t> </a:t>
            </a:r>
            <a:r>
              <a:rPr lang="fi-FI" dirty="0" err="1"/>
              <a:t>sand</a:t>
            </a:r>
            <a:endParaRPr lang="fi-FI" dirty="0"/>
          </a:p>
          <a:p>
            <a:endParaRPr lang="fi-FI" dirty="0"/>
          </a:p>
          <a:p>
            <a:r>
              <a:rPr lang="sv-SE" dirty="0"/>
              <a:t>Torr, hög syra, inslag av gröna äpplen, limekaraktär, vitpepprig, lätt mandelton, svag gräsighet</a:t>
            </a:r>
          </a:p>
          <a:p>
            <a:r>
              <a:rPr lang="sv-SE" dirty="0" err="1"/>
              <a:t>Oympade</a:t>
            </a:r>
            <a:r>
              <a:rPr lang="sv-SE" dirty="0"/>
              <a:t> vinstockar 80-150 år gamla</a:t>
            </a:r>
            <a:endParaRPr lang="fi-FI" dirty="0"/>
          </a:p>
        </p:txBody>
      </p:sp>
      <p:pic>
        <p:nvPicPr>
          <p:cNvPr id="6" name="Bildobjekt 5">
            <a:extLst>
              <a:ext uri="{FF2B5EF4-FFF2-40B4-BE49-F238E27FC236}">
                <a16:creationId xmlns:a16="http://schemas.microsoft.com/office/drawing/2014/main" id="{C6E69784-4ED3-49DC-9736-76FF803894C8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300192" y="1279352"/>
            <a:ext cx="1126213" cy="46531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192337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.dUosMFQ06lnKAxhR49ow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WQWyXyJXvONeMmZuuaChcg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SFAC.pYT2eTUgrB0t6UfQ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Y3YUonH7SlSMJ2KfAWzExQ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nZxbLDgRjiM7wDVGwO33A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GsOpSp2Sjum__TdHpq.Zw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imvFazXR1acyLi3hLpaxQ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1Dq4yabS2CVDS.XuONz6Q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gFcMY.q1wc51aKEdp8ezA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Ly6Zo3VtQ7yjI6g5l2CmcQ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9Dvrcp24OwiSm9oKGDcgw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TAS Proposal_All_Template">
  <a:themeElements>
    <a:clrScheme name="TAS Proposal_All_Template 3">
      <a:dk1>
        <a:srgbClr val="000000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TAS Proposal_All_Template">
      <a:majorFont>
        <a:latin typeface="EYInterstate"/>
        <a:ea typeface=""/>
        <a:cs typeface=""/>
      </a:majorFont>
      <a:minorFont>
        <a:latin typeface="EYInterstate Ligh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YInterstate Light" pitchFamily="2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folHlink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0000" tIns="46800" rIns="90000" bIns="46800" numCol="1" anchor="ctr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EYInterstate Light" pitchFamily="2" charset="0"/>
          </a:defRPr>
        </a:defPPr>
      </a:lstStyle>
    </a:lnDef>
  </a:objectDefaults>
  <a:extraClrSchemeLst>
    <a:extraClrScheme>
      <a:clrScheme name="TAS Proposal_All_Template 1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 Proposal_All_Template 2">
        <a:dk1>
          <a:srgbClr val="646464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545454"/>
        </a:accent4>
        <a:accent5>
          <a:srgbClr val="C0C0C0"/>
        </a:accent5>
        <a:accent6>
          <a:srgbClr val="E7BE00"/>
        </a:accent6>
        <a:hlink>
          <a:srgbClr val="0081AE"/>
        </a:hlink>
        <a:folHlink>
          <a:srgbClr val="91278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AS Proposal_All_Template 3">
        <a:dk1>
          <a:srgbClr val="000000"/>
        </a:dk1>
        <a:lt1>
          <a:srgbClr val="FFFFFF"/>
        </a:lt1>
        <a:dk2>
          <a:srgbClr val="646464"/>
        </a:dk2>
        <a:lt2>
          <a:srgbClr val="808080"/>
        </a:lt2>
        <a:accent1>
          <a:srgbClr val="808080"/>
        </a:accent1>
        <a:accent2>
          <a:srgbClr val="FFD200"/>
        </a:accent2>
        <a:accent3>
          <a:srgbClr val="FFFFFF"/>
        </a:accent3>
        <a:accent4>
          <a:srgbClr val="000000"/>
        </a:accent4>
        <a:accent5>
          <a:srgbClr val="C0C0C0"/>
        </a:accent5>
        <a:accent6>
          <a:srgbClr val="E7BE00"/>
        </a:accent6>
        <a:hlink>
          <a:srgbClr val="808080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eema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000000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ema">
  <a:themeElements>
    <a:clrScheme name="">
      <a:dk1>
        <a:srgbClr val="646464"/>
      </a:dk1>
      <a:lt1>
        <a:srgbClr val="FFFFFF"/>
      </a:lt1>
      <a:dk2>
        <a:srgbClr val="646464"/>
      </a:dk2>
      <a:lt2>
        <a:srgbClr val="808080"/>
      </a:lt2>
      <a:accent1>
        <a:srgbClr val="808080"/>
      </a:accent1>
      <a:accent2>
        <a:srgbClr val="FFD200"/>
      </a:accent2>
      <a:accent3>
        <a:srgbClr val="FFFFFF"/>
      </a:accent3>
      <a:accent4>
        <a:srgbClr val="545454"/>
      </a:accent4>
      <a:accent5>
        <a:srgbClr val="C0C0C0"/>
      </a:accent5>
      <a:accent6>
        <a:srgbClr val="E7BE00"/>
      </a:accent6>
      <a:hlink>
        <a:srgbClr val="808080"/>
      </a:hlink>
      <a:folHlink>
        <a:srgbClr val="C0C0C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TAS Proposal_All_Template</Template>
  <TotalTime>1</TotalTime>
  <Words>1602</Words>
  <Application>Microsoft Office PowerPoint</Application>
  <PresentationFormat>Näytössä katseltava diaesitys (4:3)</PresentationFormat>
  <Paragraphs>211</Paragraphs>
  <Slides>13</Slides>
  <Notes>13</Notes>
  <HiddenSlides>0</HiddenSlides>
  <MMClips>0</MMClips>
  <ScaleCrop>false</ScaleCrop>
  <HeadingPairs>
    <vt:vector size="8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Upotetut OLE-palvelimet</vt:lpstr>
      </vt:variant>
      <vt:variant>
        <vt:i4>1</vt:i4>
      </vt:variant>
      <vt:variant>
        <vt:lpstr>Dian otsikot</vt:lpstr>
      </vt:variant>
      <vt:variant>
        <vt:i4>13</vt:i4>
      </vt:variant>
    </vt:vector>
  </HeadingPairs>
  <TitlesOfParts>
    <vt:vector size="20" baseType="lpstr">
      <vt:lpstr>Arial</vt:lpstr>
      <vt:lpstr>EYInterstate</vt:lpstr>
      <vt:lpstr>EYInterstate Light</vt:lpstr>
      <vt:lpstr>Symbol</vt:lpstr>
      <vt:lpstr>Wingdings</vt:lpstr>
      <vt:lpstr>TAS Proposal_All_Template</vt:lpstr>
      <vt:lpstr>think-cell Slide</vt:lpstr>
      <vt:lpstr>Viner odlade på vulkanisk mark</vt:lpstr>
      <vt:lpstr>Allmänt</vt:lpstr>
      <vt:lpstr>Druvor</vt:lpstr>
      <vt:lpstr>Vad innebär vulkanisk jordmån?</vt:lpstr>
      <vt:lpstr>Vulkanisk jord =&gt; smak</vt:lpstr>
      <vt:lpstr>Kvällens viner</vt:lpstr>
      <vt:lpstr>Chateau Dersezla Volcanic Furmint 2018 (573167) </vt:lpstr>
      <vt:lpstr>Tenuta delle Terre Nere Etna Bianco 2016 (947857)</vt:lpstr>
      <vt:lpstr>Argyros Santorini Assyrtiko 2016 (516707)</vt:lpstr>
      <vt:lpstr>Re Manfredi Aglianico del Vulture 2015 (944677)</vt:lpstr>
      <vt:lpstr>Tenuta delle Terre Nere Etna Rosso 2017 (927617)</vt:lpstr>
      <vt:lpstr>Columbia Winery Cabernet Sauvignon 2016 (437357)</vt:lpstr>
      <vt:lpstr>PowerPoint-esitys</vt:lpstr>
    </vt:vector>
  </TitlesOfParts>
  <Company>Ernst &amp; Young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ABC Company</dc:title>
  <dc:creator>YourNameHere</dc:creator>
  <cp:lastModifiedBy>Guy Hellman</cp:lastModifiedBy>
  <cp:revision>76</cp:revision>
  <cp:lastPrinted>2008-02-15T07:40:45Z</cp:lastPrinted>
  <dcterms:created xsi:type="dcterms:W3CDTF">2009-02-23T15:42:15Z</dcterms:created>
  <dcterms:modified xsi:type="dcterms:W3CDTF">2020-01-24T13:44:43Z</dcterms:modified>
</cp:coreProperties>
</file>