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20" r:id="rId2"/>
    <p:sldId id="371" r:id="rId3"/>
    <p:sldId id="338" r:id="rId4"/>
    <p:sldId id="373" r:id="rId5"/>
    <p:sldId id="333" r:id="rId6"/>
    <p:sldId id="376" r:id="rId7"/>
    <p:sldId id="375" r:id="rId8"/>
    <p:sldId id="363" r:id="rId9"/>
    <p:sldId id="364" r:id="rId10"/>
    <p:sldId id="365" r:id="rId11"/>
    <p:sldId id="366" r:id="rId12"/>
    <p:sldId id="367" r:id="rId13"/>
    <p:sldId id="368" r:id="rId14"/>
    <p:sldId id="369" r:id="rId15"/>
  </p:sldIdLst>
  <p:sldSz cx="9144000" cy="6858000" type="screen4x3"/>
  <p:notesSz cx="6797675" cy="9926638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ij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F1F1"/>
    <a:srgbClr val="FAE600"/>
    <a:srgbClr val="B4B4B4"/>
    <a:srgbClr val="FFD200"/>
    <a:srgbClr val="000000"/>
    <a:srgbClr val="64646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0506" autoAdjust="0"/>
  </p:normalViewPr>
  <p:slideViewPr>
    <p:cSldViewPr>
      <p:cViewPr varScale="1">
        <p:scale>
          <a:sx n="67" d="100"/>
          <a:sy n="67" d="100"/>
        </p:scale>
        <p:origin x="1232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Rectangle 2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Proposal to [Client]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D0084C7E-5544-41DF-A19C-01C0FB82FC1F}" type="datetime1">
              <a:rPr lang="en-GB"/>
              <a:pPr/>
              <a:t>25/10/2019</a:t>
            </a:fld>
            <a:endParaRPr lang="fi-FI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Page </a:t>
            </a:r>
            <a:fld id="{7C499B13-61ED-4F59-B4D2-E902D1B50398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69697" name="Group 65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69657" name="Freeform 25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8" name="Freeform 26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9" name="Freeform 27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0" name="Freeform 28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1" name="Freeform 29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2" name="Freeform 30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3" name="Freeform 31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4" name="Freeform 32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5" name="Freeform 33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6" name="Freeform 34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7" name="Freeform 35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8" name="Freeform 36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9" name="Freeform 37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0" name="Freeform 38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1" name="Freeform 39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2" name="Freeform 40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69673" name="Group 41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69674" name="Freeform 42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5" name="Freeform 43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6" name="Freeform 44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7" name="Freeform 45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8" name="Freeform 46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9" name="Freeform 47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0" name="Freeform 48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1" name="Freeform 49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2" name="Freeform 50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3" name="Freeform 51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4" name="Freeform 52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5" name="Freeform 53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6" name="Freeform 54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7" name="Freeform 55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8" name="Freeform 56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9" name="Freeform 57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0" name="Freeform 58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1" name="Freeform 59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2" name="Freeform 60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3" name="Freeform 61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4" name="Freeform 62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5" name="Freeform 63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6" name="Freeform 64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682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Rectangle 10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Page </a:t>
            </a:r>
            <a:fld id="{0F867FDE-12F2-4787-AA77-0530E84983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295" name="Rectangle 10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Proposal to [Client]</a:t>
            </a:r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D5E96205-A859-472D-97C1-A74800FB327F}" type="datetime1">
              <a:rPr lang="en-GB"/>
              <a:pPr/>
              <a:t>25/10/2019</a:t>
            </a:fld>
            <a:endParaRPr lang="en-GB"/>
          </a:p>
        </p:txBody>
      </p: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8253" name="Freeform 61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4" name="Freeform 62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5" name="Freeform 63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6" name="Freeform 64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7" name="Freeform 65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8" name="Freeform 66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9" name="Freeform 67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0" name="Freeform 68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1" name="Freeform 69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2" name="Freeform 70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3" name="Freeform 71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4" name="Freeform 72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5" name="Freeform 73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6" name="Freeform 74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7" name="Freeform 75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8" name="Freeform 76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8269" name="Group 77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8270" name="Freeform 78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1" name="Freeform 79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2" name="Freeform 80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3" name="Freeform 81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4" name="Freeform 82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5" name="Freeform 83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6" name="Freeform 84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7" name="Freeform 85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8" name="Freeform 86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9" name="Freeform 87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0" name="Freeform 88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1" name="Freeform 89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2" name="Freeform 90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3" name="Freeform 91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4" name="Freeform 92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5" name="Freeform 93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6" name="Freeform 94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7" name="Freeform 95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8" name="Freeform 96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9" name="Freeform 97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0" name="Freeform 98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1" name="Freeform 99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2" name="Freeform 100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074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1588" indent="179388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360363" indent="1905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723900" indent="1778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081088" indent="176213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B32EBAEB-3537-4025-A0F6-CC2923720348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36911AAD-E185-4227-9C7E-FA3B5458492C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1" noProof="1"/>
              <a:t>Beamin</a:t>
            </a:r>
            <a:r>
              <a:rPr lang="fi-FI" sz="900" b="1"/>
              <a:t> kuvittaminen:</a:t>
            </a:r>
            <a:r>
              <a:rPr lang="fi-FI" sz="900"/>
              <a:t> </a:t>
            </a:r>
          </a:p>
          <a:p>
            <a:r>
              <a:rPr lang="fi-FI" sz="900" noProof="1"/>
              <a:t>Beam:in </a:t>
            </a:r>
            <a:r>
              <a:rPr lang="fi-FI" sz="900"/>
              <a:t>vasen kolmioala (input) voidaan muokata esityksen luonteeseen sopivaksi. Kolmio-alassa voidaan käyttää </a:t>
            </a:r>
            <a:r>
              <a:rPr lang="en-GB" sz="900"/>
              <a:t>Branding </a:t>
            </a:r>
            <a:r>
              <a:rPr lang="en-GB" sz="900" noProof="1"/>
              <a:t>Zonen</a:t>
            </a:r>
            <a:r>
              <a:rPr lang="fi-FI" sz="900"/>
              <a:t> määrittelemät ehdot täyttävää kuvaa. Käytettävän kuvan tulee olla .</a:t>
            </a:r>
            <a:r>
              <a:rPr lang="fi-FI" sz="900" b="1"/>
              <a:t>jpg</a:t>
            </a:r>
            <a:r>
              <a:rPr lang="fi-FI" sz="900"/>
              <a:t> tai .</a:t>
            </a:r>
            <a:r>
              <a:rPr lang="fi-FI" sz="900" b="1"/>
              <a:t>png</a:t>
            </a:r>
            <a:r>
              <a:rPr lang="fi-FI" sz="900"/>
              <a:t> -tiedostopäätteinen ja täysikokoinen ettei se vääristy (1:1). </a:t>
            </a:r>
          </a:p>
          <a:p>
            <a:r>
              <a:rPr lang="fi-FI" sz="900"/>
              <a:t>Kolmioalan täytteen tulee olla jokin näistä kolmesta sallitusta (</a:t>
            </a:r>
            <a:r>
              <a:rPr lang="fi-FI" sz="900" noProof="1"/>
              <a:t>BrandingZonen</a:t>
            </a:r>
            <a:r>
              <a:rPr lang="fi-FI" sz="900"/>
              <a:t> määrittelemänä): viivoitus, mustavalkovalokuva tai piirros. Värikuvia ei saa käyttää kolmio-alassa kuvituksena. </a:t>
            </a:r>
          </a:p>
          <a:p>
            <a:r>
              <a:rPr lang="fi-FI" sz="900"/>
              <a:t>Jos haluat tehdä esityksesi loppuun kuvallisen Kiitos -sivun, kopioi </a:t>
            </a:r>
            <a:r>
              <a:rPr lang="fi-FI" sz="900" noProof="1"/>
              <a:t>otsikkodia</a:t>
            </a:r>
            <a:r>
              <a:rPr lang="fi-FI" sz="900"/>
              <a:t> ja liitä se perusasettelumallien loppuun viimeiseksi. Mikäli esityksessä käytetään kuvallista </a:t>
            </a:r>
            <a:r>
              <a:rPr lang="fi-FI" sz="900" noProof="1"/>
              <a:t>Beam:ia</a:t>
            </a:r>
            <a:r>
              <a:rPr lang="fi-FI" sz="900"/>
              <a:t> otsikkodiassa, myös viimeisen dian Beam:in tulee olla kuvallinen. Viimeisen dian kuvan tulee olla joko sama kuin otsikkodiassa tai sen kanssa moitteettomasti yhteensopiva.</a:t>
            </a:r>
            <a:r>
              <a:rPr lang="fi-FI" sz="1000"/>
              <a:t> </a:t>
            </a:r>
          </a:p>
          <a:p>
            <a:r>
              <a:rPr lang="fi-FI" sz="900" b="1" noProof="1"/>
              <a:t>Beam:in</a:t>
            </a:r>
            <a:r>
              <a:rPr lang="fi-FI" sz="900" b="1"/>
              <a:t> kolmioalan muokkaaminen:</a:t>
            </a:r>
            <a:r>
              <a:rPr lang="fi-FI" sz="1000"/>
              <a:t> </a:t>
            </a:r>
          </a:p>
          <a:p>
            <a:pPr lvl="1"/>
            <a:r>
              <a:rPr lang="fi-FI" sz="900"/>
              <a:t>Valitse PowerPointin yläpalkin </a:t>
            </a:r>
            <a:r>
              <a:rPr lang="fi-FI" sz="900" b="1" noProof="1"/>
              <a:t>View</a:t>
            </a:r>
            <a:r>
              <a:rPr lang="fi-FI" sz="900" noProof="1"/>
              <a:t>-menuvalikosta </a:t>
            </a:r>
            <a:r>
              <a:rPr lang="fi-FI" sz="900" b="1" noProof="1"/>
              <a:t>Master &gt; Slide Master</a:t>
            </a:r>
            <a:r>
              <a:rPr lang="fi-FI" sz="900" noProof="1"/>
              <a:t>.</a:t>
            </a:r>
          </a:p>
          <a:p>
            <a:pPr lvl="1"/>
            <a:r>
              <a:rPr lang="fi-FI" sz="900"/>
              <a:t>Valitse input-kolmio ja poista nykyinen kuvio (harmaa rasteri) (</a:t>
            </a:r>
            <a:r>
              <a:rPr lang="fi-FI" sz="900" b="1"/>
              <a:t>delete</a:t>
            </a:r>
            <a:r>
              <a:rPr lang="fi-FI" sz="900"/>
              <a:t>)</a:t>
            </a:r>
          </a:p>
          <a:p>
            <a:pPr lvl="1"/>
            <a:r>
              <a:rPr lang="fi-FI" sz="900"/>
              <a:t>Poistetun kolmion alla on valkoinen objekti (</a:t>
            </a:r>
            <a:r>
              <a:rPr lang="fi-FI" sz="900" b="1" noProof="1"/>
              <a:t>autoshape</a:t>
            </a:r>
            <a:r>
              <a:rPr lang="fi-FI" sz="900"/>
              <a:t>), johon kuvan voi sijoittaa </a:t>
            </a:r>
          </a:p>
          <a:p>
            <a:pPr lvl="1"/>
            <a:r>
              <a:rPr lang="fi-FI" sz="900"/>
              <a:t>Valitse rasterin takana oleva valkoinen kolmioala aktiiviseksi hiiren oikealla ja valitse </a:t>
            </a:r>
            <a:r>
              <a:rPr lang="fi-FI" sz="900" b="1" noProof="1"/>
              <a:t>Format AutoShape</a:t>
            </a:r>
            <a:r>
              <a:rPr lang="fi-FI" sz="900" noProof="1"/>
              <a:t>.</a:t>
            </a:r>
            <a:r>
              <a:rPr lang="fi-FI" sz="900"/>
              <a:t> </a:t>
            </a:r>
          </a:p>
          <a:p>
            <a:pPr lvl="1"/>
            <a:r>
              <a:rPr lang="fi-FI" sz="900" b="1" noProof="1"/>
              <a:t>Colors and Lines</a:t>
            </a:r>
            <a:r>
              <a:rPr lang="fi-FI" sz="900"/>
              <a:t> -välilehdeltä </a:t>
            </a:r>
            <a:r>
              <a:rPr lang="fi-FI" sz="900" b="1" noProof="1"/>
              <a:t>Fill</a:t>
            </a:r>
            <a:r>
              <a:rPr lang="fi-FI" sz="900"/>
              <a:t> -kohdasta avaa </a:t>
            </a:r>
            <a:r>
              <a:rPr lang="fi-FI" sz="900" b="1" noProof="1"/>
              <a:t>Color</a:t>
            </a:r>
            <a:r>
              <a:rPr lang="fi-FI" sz="900"/>
              <a:t> -valikko ja valitse </a:t>
            </a:r>
            <a:r>
              <a:rPr lang="fi-FI" sz="900" b="1" noProof="1"/>
              <a:t>Fill Effects</a:t>
            </a:r>
            <a:r>
              <a:rPr lang="fi-FI" sz="900"/>
              <a:t>. </a:t>
            </a:r>
          </a:p>
          <a:p>
            <a:pPr lvl="1"/>
            <a:r>
              <a:rPr lang="fi-FI" sz="900" b="1" noProof="1"/>
              <a:t>Picture</a:t>
            </a:r>
            <a:r>
              <a:rPr lang="fi-FI" sz="900"/>
              <a:t> -välilehdeltä valitse </a:t>
            </a:r>
            <a:r>
              <a:rPr lang="fi-FI" sz="900" b="1" noProof="1"/>
              <a:t>Select Picture</a:t>
            </a:r>
            <a:r>
              <a:rPr lang="fi-FI" sz="900"/>
              <a:t>. Hae haluamasi kuvitus työasemastasi. Merkitse haluamasi kuva aktiiviseksi ja merkitse </a:t>
            </a:r>
            <a:r>
              <a:rPr lang="fi-FI" sz="900" b="1" noProof="1"/>
              <a:t>Lock picture aspect ratio</a:t>
            </a:r>
            <a:r>
              <a:rPr lang="fi-FI" sz="900"/>
              <a:t> -valituksi. Hyväksy valintasi </a:t>
            </a:r>
            <a:r>
              <a:rPr lang="fi-FI" sz="900" b="1"/>
              <a:t>OK</a:t>
            </a:r>
            <a:r>
              <a:rPr lang="fi-FI" sz="900"/>
              <a:t> -painikkeella. </a:t>
            </a:r>
          </a:p>
          <a:p>
            <a:pPr lvl="1"/>
            <a:r>
              <a:rPr lang="fi-FI" sz="900"/>
              <a:t>Kuvaa voidaan tarkastella esikatselussa, jos olet tyytyväinen, hyväksy asetukset </a:t>
            </a:r>
            <a:r>
              <a:rPr lang="fi-FI" sz="900" b="1"/>
              <a:t>OK</a:t>
            </a:r>
            <a:r>
              <a:rPr lang="fi-FI" sz="900"/>
              <a:t> -painikkeella.</a:t>
            </a:r>
          </a:p>
          <a:p>
            <a:pPr lvl="1"/>
            <a:r>
              <a:rPr lang="fi-FI" sz="900"/>
              <a:t>Poistuaksesi </a:t>
            </a:r>
            <a:r>
              <a:rPr lang="fi-FI" sz="900" b="1" noProof="1"/>
              <a:t>Master View</a:t>
            </a:r>
            <a:r>
              <a:rPr lang="fi-FI" sz="900"/>
              <a:t> -tilasta, valitse yläpalkin menuvalikosta </a:t>
            </a:r>
            <a:r>
              <a:rPr lang="fi-FI" sz="900" b="1" noProof="1"/>
              <a:t>View &gt; Normal</a:t>
            </a:r>
            <a:r>
              <a:rPr lang="fi-FI" sz="900"/>
              <a:t>. </a:t>
            </a:r>
          </a:p>
          <a:p>
            <a:r>
              <a:rPr lang="fi-FI" sz="900"/>
              <a:t>Valitsemasi kuvituksen tulisi nyt näkyä lopullisessa asussaan esityksessäsi.</a:t>
            </a:r>
            <a:endParaRPr lang="en-GB"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42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418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6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947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84620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277E312C-C2F9-4276-9230-F39DCCE6002D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BB82A7ED-9B29-482D-B809-9A6416FB8F98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69182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33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6471901-9B1B-46CF-A8B4-5C12F1A1C751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46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6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28E1E73-3200-4B75-BB82-2076F07CF08E}" type="datetime1">
              <a:rPr lang="en-GB"/>
              <a:pPr/>
              <a:t>25/10/2019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Freeform 333"/>
          <p:cNvSpPr>
            <a:spLocks noChangeAspect="1"/>
          </p:cNvSpPr>
          <p:nvPr/>
        </p:nvSpPr>
        <p:spPr bwMode="gray">
          <a:xfrm>
            <a:off x="0" y="1155700"/>
            <a:ext cx="3070225" cy="3313113"/>
          </a:xfrm>
          <a:custGeom>
            <a:avLst/>
            <a:gdLst>
              <a:gd name="T0" fmla="*/ 2289 w 2289"/>
              <a:gd name="T1" fmla="*/ 1488 h 2470"/>
              <a:gd name="T2" fmla="*/ 0 w 2289"/>
              <a:gd name="T3" fmla="*/ 0 h 2470"/>
              <a:gd name="T4" fmla="*/ 0 w 2289"/>
              <a:gd name="T5" fmla="*/ 2470 h 2470"/>
              <a:gd name="T6" fmla="*/ 2289 w 2289"/>
              <a:gd name="T7" fmla="*/ 1488 h 2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9" h="2470">
                <a:moveTo>
                  <a:pt x="2289" y="1488"/>
                </a:moveTo>
                <a:lnTo>
                  <a:pt x="0" y="0"/>
                </a:lnTo>
                <a:lnTo>
                  <a:pt x="0" y="2470"/>
                </a:lnTo>
                <a:lnTo>
                  <a:pt x="2289" y="1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6841E95-2F11-4F06-A868-85547561D8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3041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A316C30-CBE9-44A6-8331-A21CC63028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817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53C1497-62FC-47AF-8C7E-F0B80E52F0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0663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2FE74A4E-7698-4155-A232-FE3F5A348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7394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0D532FD-947A-46E5-96DC-8A775DCC3BA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72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38606BFB-E1C3-4D24-A00A-C7402CD71E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9132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B31C879-EC06-4461-8907-99A2992BB8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123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F7AAD185-9E71-421A-B082-FCEC3407EF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18894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7F02AC2-B0F1-4534-9FAC-A5A1A2ED28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38054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03B63AA-8E48-4ACE-9ED2-E9F35DF503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22365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5D400F-B408-400A-A4AC-E143B3C8DF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27801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Slide" r:id="rId16" imgW="530" imgH="531" progId="TCLayout.ActiveDocument.1">
                  <p:embed/>
                </p:oleObj>
              </mc:Choice>
              <mc:Fallback>
                <p:oleObj name="think-cell Slide" r:id="rId1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0E49A68-81EF-4321-8584-8A9D0A2B3715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8338" y="6419850"/>
            <a:ext cx="6619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GB"/>
              <a:t>Page </a:t>
            </a:r>
            <a:fld id="{3B63B021-7DAA-4D1D-BB1E-9DECFD012F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419850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2D7D9340-83D5-4601-BBA5-FC7572F29A5A}" type="datetime4">
              <a:rPr lang="en-GB"/>
              <a:pPr/>
              <a:t>25 October 2019</a:t>
            </a:fld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460375" y="6634163"/>
            <a:ext cx="5940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195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.xml"/><Relationship Id="rId7" Type="http://schemas.openxmlformats.org/officeDocument/2006/relationships/image" Target="../media/image1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93886F-555D-48B7-8BEE-60941B15DB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900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B3121A-2AB9-4DEB-B15F-5F7CA9E875B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en-GB" sz="36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0" y="1700808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GB" sz="2400" dirty="0">
                <a:latin typeface="EYInterstate" pitchFamily="2" charset="0"/>
              </a:rPr>
              <a:t>25 </a:t>
            </a:r>
            <a:r>
              <a:rPr lang="en-GB" sz="2400" dirty="0" err="1">
                <a:latin typeface="EYInterstate" pitchFamily="2" charset="0"/>
              </a:rPr>
              <a:t>oktober</a:t>
            </a:r>
            <a:r>
              <a:rPr lang="en-GB" sz="2400" dirty="0">
                <a:latin typeface="EYInterstate" pitchFamily="2" charset="0"/>
              </a:rPr>
              <a:t> 2019</a:t>
            </a:r>
            <a:br>
              <a:rPr lang="en-GB" sz="2400" dirty="0">
                <a:latin typeface="EYInterstate" pitchFamily="2" charset="0"/>
              </a:rPr>
            </a:br>
            <a:br>
              <a:rPr lang="en-GB" sz="2400" dirty="0">
                <a:latin typeface="EYInterstate" pitchFamily="2" charset="0"/>
              </a:rPr>
            </a:br>
            <a:r>
              <a:rPr lang="sv-SE" sz="2400" dirty="0">
                <a:latin typeface="EYInterstate" pitchFamily="2" charset="0"/>
              </a:rPr>
              <a:t>Trolle Lindgren </a:t>
            </a:r>
            <a:endParaRPr lang="en-GB" sz="2400" dirty="0">
              <a:latin typeface="EYInterstate" pitchFamily="2" charset="0"/>
            </a:endParaRPr>
          </a:p>
        </p:txBody>
      </p:sp>
      <p:sp>
        <p:nvSpPr>
          <p:cNvPr id="63591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49275"/>
            <a:ext cx="9144000" cy="90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3600" dirty="0"/>
              <a:t>Grenache Garnacha</a:t>
            </a:r>
          </a:p>
        </p:txBody>
      </p:sp>
      <p:pic>
        <p:nvPicPr>
          <p:cNvPr id="11270" name="Picture 6" descr="Image result for grenache">
            <a:extLst>
              <a:ext uri="{FF2B5EF4-FFF2-40B4-BE49-F238E27FC236}">
                <a16:creationId xmlns:a16="http://schemas.microsoft.com/office/drawing/2014/main" id="{880E4CF9-3862-4C2B-9D97-DAD00947C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62250"/>
            <a:ext cx="61912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DEF0E5-EB4C-457F-B610-D0773DBA38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949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F7C789-A848-4C8F-9728-4B50B74972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Yaluma</a:t>
            </a:r>
            <a:r>
              <a:rPr lang="fi-FI" dirty="0"/>
              <a:t> Old Bush </a:t>
            </a:r>
            <a:r>
              <a:rPr lang="fi-FI" dirty="0" err="1"/>
              <a:t>Vine</a:t>
            </a:r>
            <a:r>
              <a:rPr lang="fi-FI" dirty="0"/>
              <a:t> </a:t>
            </a:r>
            <a:r>
              <a:rPr lang="fi-FI" dirty="0" err="1"/>
              <a:t>Grenache</a:t>
            </a:r>
            <a:r>
              <a:rPr lang="fi-FI" dirty="0"/>
              <a:t> 2016 (926564)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Grenache</a:t>
            </a:r>
            <a:r>
              <a:rPr lang="fi-FI" dirty="0"/>
              <a:t> </a:t>
            </a:r>
            <a:r>
              <a:rPr lang="fi-FI" dirty="0" err="1"/>
              <a:t>Noir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14,5 %</a:t>
            </a:r>
          </a:p>
          <a:p>
            <a:r>
              <a:rPr lang="fi-FI" dirty="0" err="1"/>
              <a:t>Syror</a:t>
            </a:r>
            <a:r>
              <a:rPr lang="fi-FI" dirty="0"/>
              <a:t> 4,7 g/l</a:t>
            </a:r>
          </a:p>
          <a:p>
            <a:endParaRPr lang="fi-FI" dirty="0"/>
          </a:p>
          <a:p>
            <a:r>
              <a:rPr lang="sv-SE" dirty="0"/>
              <a:t>Medelfyllig, medelhöga tanniner, körsbärig, plommonkaraktär, kryddig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E2E25F-D953-444F-B52A-302A48A89B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412875"/>
            <a:ext cx="1362100" cy="465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3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4648BF-FAEB-4C6D-8518-4643D455C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52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C97BD81-6624-4282-9A54-95B6D2F0971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Home of Erasmus </a:t>
            </a:r>
            <a:r>
              <a:rPr lang="fi-FI" dirty="0" err="1"/>
              <a:t>Grenache</a:t>
            </a:r>
            <a:r>
              <a:rPr lang="fi-FI" dirty="0"/>
              <a:t> 2015 (917143)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76427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Grenache</a:t>
            </a:r>
            <a:r>
              <a:rPr lang="fi-FI" dirty="0"/>
              <a:t> </a:t>
            </a:r>
            <a:r>
              <a:rPr lang="fi-FI" dirty="0" err="1"/>
              <a:t>Noir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14,0 %</a:t>
            </a:r>
          </a:p>
          <a:p>
            <a:r>
              <a:rPr lang="fi-FI" dirty="0" err="1"/>
              <a:t>Socker</a:t>
            </a:r>
            <a:r>
              <a:rPr lang="fi-FI" dirty="0"/>
              <a:t> 2,0 g/l</a:t>
            </a:r>
          </a:p>
          <a:p>
            <a:r>
              <a:rPr lang="fi-FI" dirty="0" err="1"/>
              <a:t>Syror</a:t>
            </a:r>
            <a:r>
              <a:rPr lang="fi-FI" dirty="0"/>
              <a:t> 5,3 g/l</a:t>
            </a:r>
          </a:p>
          <a:p>
            <a:endParaRPr lang="fi-FI" dirty="0"/>
          </a:p>
          <a:p>
            <a:r>
              <a:rPr lang="sv-SE" dirty="0"/>
              <a:t>Medelfyllig, medelhöga tanniner, bärig, kryddig, blommig</a:t>
            </a:r>
            <a:endParaRPr lang="sv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7E684C-7F34-4C25-8EDF-03289B8162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268760"/>
            <a:ext cx="1296144" cy="47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5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496DDF-69BA-4B4A-89B6-22F6EFDBA7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018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2925A06-61D0-476E-898F-F4F7F71B6A8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Gerard</a:t>
            </a:r>
            <a:r>
              <a:rPr lang="fi-FI" dirty="0"/>
              <a:t> </a:t>
            </a:r>
            <a:r>
              <a:rPr lang="fi-FI" dirty="0" err="1"/>
              <a:t>Bertrand</a:t>
            </a:r>
            <a:r>
              <a:rPr lang="fi-FI" dirty="0"/>
              <a:t> La </a:t>
            </a:r>
            <a:r>
              <a:rPr lang="fi-FI" dirty="0" err="1"/>
              <a:t>Combe</a:t>
            </a:r>
            <a:r>
              <a:rPr lang="fi-FI" dirty="0"/>
              <a:t> Du Roy 2016 (958506)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04419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Grenache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16 %</a:t>
            </a:r>
          </a:p>
          <a:p>
            <a:r>
              <a:rPr lang="fi-FI" dirty="0" err="1"/>
              <a:t>Socker</a:t>
            </a:r>
            <a:r>
              <a:rPr lang="fi-FI" dirty="0"/>
              <a:t> 2,0 g/l</a:t>
            </a:r>
          </a:p>
          <a:p>
            <a:r>
              <a:rPr lang="fi-FI" dirty="0" err="1"/>
              <a:t>Syror</a:t>
            </a:r>
            <a:r>
              <a:rPr lang="fi-FI" dirty="0"/>
              <a:t> 5,5 g/l</a:t>
            </a:r>
          </a:p>
          <a:p>
            <a:endParaRPr lang="fi-FI" dirty="0"/>
          </a:p>
          <a:p>
            <a:r>
              <a:rPr lang="sv-SE" dirty="0"/>
              <a:t>Fyllig, medelhöga tanniner, toner av mörka körsbär, kryddig, aromrik</a:t>
            </a:r>
            <a:endParaRPr lang="sv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C3758F-5F94-4AB5-8F31-C7C20F29F8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343418"/>
            <a:ext cx="1362467" cy="466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26FE2C6-7A47-4FA9-B660-445294182B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9638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441F642-3F48-4CB2-AFED-CB7E991B436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Chapoutier</a:t>
            </a:r>
            <a:r>
              <a:rPr lang="fi-FI" dirty="0"/>
              <a:t> </a:t>
            </a:r>
            <a:r>
              <a:rPr lang="fi-FI" dirty="0" err="1"/>
              <a:t>Châteauneuf</a:t>
            </a:r>
            <a:r>
              <a:rPr lang="fi-FI" dirty="0"/>
              <a:t>-de-</a:t>
            </a:r>
            <a:r>
              <a:rPr lang="fi-FI" dirty="0" err="1"/>
              <a:t>Pape</a:t>
            </a:r>
            <a:r>
              <a:rPr lang="fi-FI" dirty="0"/>
              <a:t> 2015 (949287)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90847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Grenache</a:t>
            </a:r>
            <a:r>
              <a:rPr lang="fi-FI" dirty="0"/>
              <a:t> </a:t>
            </a:r>
            <a:r>
              <a:rPr lang="fi-FI" dirty="0" err="1"/>
              <a:t>Noir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14,5 %</a:t>
            </a:r>
          </a:p>
          <a:p>
            <a:r>
              <a:rPr lang="fi-FI" dirty="0" err="1"/>
              <a:t>Socker</a:t>
            </a:r>
            <a:r>
              <a:rPr lang="fi-FI" dirty="0"/>
              <a:t> 3,0 g/l</a:t>
            </a:r>
          </a:p>
          <a:p>
            <a:r>
              <a:rPr lang="fi-FI" dirty="0" err="1"/>
              <a:t>Syror</a:t>
            </a:r>
            <a:r>
              <a:rPr lang="fi-FI" dirty="0"/>
              <a:t> 5,3 g/l</a:t>
            </a:r>
          </a:p>
          <a:p>
            <a:endParaRPr lang="fi-FI" dirty="0"/>
          </a:p>
          <a:p>
            <a:r>
              <a:rPr lang="sv-SE" dirty="0"/>
              <a:t>Fyllig, medelhöga tanniner, bärig, aromrik</a:t>
            </a:r>
            <a:endParaRPr lang="fi-F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2F677D-89D1-4268-8B86-DDFC1ADDA53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16216" y="1394011"/>
            <a:ext cx="1238085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3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14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36912"/>
            <a:ext cx="8234362" cy="3295576"/>
          </a:xfrm>
        </p:spPr>
        <p:txBody>
          <a:bodyPr/>
          <a:lstStyle/>
          <a:p>
            <a:pPr marL="0" indent="0" algn="ctr">
              <a:buNone/>
            </a:pPr>
            <a:r>
              <a:rPr lang="fi-FI" sz="4400" dirty="0"/>
              <a:t>TACK!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437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EDA3AE9-9EB9-4B6E-831D-CCA91D846A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4972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/>
              <a:t>Page </a:t>
            </a:r>
            <a:fld id="{6BC40DDC-93E6-4A24-8388-CCDCF3EF7559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dirty="0"/>
              <a:t>25 oktober 2019</a:t>
            </a:r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Historia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Har en ca 1000 årig historia</a:t>
            </a:r>
          </a:p>
          <a:p>
            <a:r>
              <a:rPr lang="sv-SE" dirty="0"/>
              <a:t>Härstammar från Aragonien i norra Spanien</a:t>
            </a:r>
          </a:p>
          <a:p>
            <a:r>
              <a:rPr lang="sv-SE" dirty="0"/>
              <a:t>Bredde ut sig över Pyrenéerna till södra Frankrike</a:t>
            </a:r>
          </a:p>
          <a:p>
            <a:r>
              <a:rPr lang="sv-SE" dirty="0"/>
              <a:t>Huvuddruva i </a:t>
            </a:r>
            <a:r>
              <a:rPr lang="sv-SE" dirty="0" err="1"/>
              <a:t>Châteauneuf</a:t>
            </a:r>
            <a:r>
              <a:rPr lang="sv-SE" dirty="0"/>
              <a:t>-du-</a:t>
            </a:r>
            <a:r>
              <a:rPr lang="sv-SE" dirty="0" err="1"/>
              <a:t>Pape</a:t>
            </a:r>
            <a:r>
              <a:rPr lang="sv-SE" dirty="0"/>
              <a:t> och Rhôneblandningar</a:t>
            </a:r>
          </a:p>
          <a:p>
            <a:r>
              <a:rPr lang="sv-SE" dirty="0"/>
              <a:t>Bland de första som planterades i Australien</a:t>
            </a:r>
          </a:p>
          <a:p>
            <a:r>
              <a:rPr lang="sv-SE" dirty="0"/>
              <a:t>Var i mitten av 1900-talet den mest planterade blåa druvan</a:t>
            </a:r>
          </a:p>
          <a:p>
            <a:r>
              <a:rPr lang="sv-SE" dirty="0"/>
              <a:t>Är en utpräglad varmklimatsdruva</a:t>
            </a:r>
          </a:p>
          <a:p>
            <a:r>
              <a:rPr lang="sv-SE" dirty="0"/>
              <a:t>I slutet av 1900-talet minskade arealerna</a:t>
            </a:r>
          </a:p>
          <a:p>
            <a:r>
              <a:rPr lang="sv-SE" dirty="0"/>
              <a:t>Upplever nu en ny renässans</a:t>
            </a:r>
          </a:p>
        </p:txBody>
      </p:sp>
    </p:spTree>
    <p:extLst>
      <p:ext uri="{BB962C8B-B14F-4D97-AF65-F5344CB8AC3E}">
        <p14:creationId xmlns:p14="http://schemas.microsoft.com/office/powerpoint/2010/main" val="10358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8E2DB86-2BA1-4DA0-A408-5D5E162470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1953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8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34FFEE-690A-4A08-AC4F-2FBDF4B3F95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BC40DDC-93E6-4A24-8388-CCDCF3EF7559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err="1"/>
              <a:t>Grenache</a:t>
            </a:r>
            <a:r>
              <a:rPr lang="sv-FI" dirty="0"/>
              <a:t> i vinvärlden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40768"/>
            <a:ext cx="7140723" cy="4519613"/>
          </a:xfrm>
        </p:spPr>
        <p:txBody>
          <a:bodyPr/>
          <a:lstStyle/>
          <a:p>
            <a:r>
              <a:rPr lang="sv-FI" dirty="0"/>
              <a:t>Var länge den mest odlade druvan i Spanien</a:t>
            </a:r>
          </a:p>
          <a:p>
            <a:r>
              <a:rPr lang="sv-FI" dirty="0"/>
              <a:t>I södra Frankrike odlas den på ca 100 000 hektar</a:t>
            </a:r>
          </a:p>
          <a:p>
            <a:r>
              <a:rPr lang="sv-FI" dirty="0"/>
              <a:t>Var länge den mest odlade druvan i Australien</a:t>
            </a:r>
          </a:p>
          <a:p>
            <a:r>
              <a:rPr lang="sv-FI" dirty="0"/>
              <a:t>Finns i hela </a:t>
            </a:r>
            <a:br>
              <a:rPr lang="sv-FI" dirty="0"/>
            </a:br>
            <a:r>
              <a:rPr lang="sv-FI" dirty="0"/>
              <a:t>nya världen</a:t>
            </a:r>
          </a:p>
          <a:p>
            <a:r>
              <a:rPr lang="sv-FI" dirty="0"/>
              <a:t>Sardiniens </a:t>
            </a:r>
            <a:br>
              <a:rPr lang="sv-FI" dirty="0"/>
            </a:br>
            <a:r>
              <a:rPr lang="sv-FI" dirty="0"/>
              <a:t>huvuddruva</a:t>
            </a:r>
          </a:p>
          <a:p>
            <a:r>
              <a:rPr lang="sv-FI" dirty="0"/>
              <a:t>Odlas i hela </a:t>
            </a:r>
            <a:br>
              <a:rPr lang="sv-FI" dirty="0"/>
            </a:br>
            <a:r>
              <a:rPr lang="sv-FI" dirty="0"/>
              <a:t>medelhavsområdet</a:t>
            </a:r>
          </a:p>
          <a:p>
            <a:endParaRPr lang="sv-FI" dirty="0"/>
          </a:p>
          <a:p>
            <a:endParaRPr lang="sv-FI" dirty="0"/>
          </a:p>
          <a:p>
            <a:endParaRPr lang="sv-FI" dirty="0"/>
          </a:p>
        </p:txBody>
      </p:sp>
      <p:pic>
        <p:nvPicPr>
          <p:cNvPr id="13314" name="Picture 2" descr="Image result for grenache map">
            <a:extLst>
              <a:ext uri="{FF2B5EF4-FFF2-40B4-BE49-F238E27FC236}">
                <a16:creationId xmlns:a16="http://schemas.microsoft.com/office/drawing/2014/main" id="{AD3EAC14-FFBF-4166-95DE-362A2FEE6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478" y="3164794"/>
            <a:ext cx="5264023" cy="269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CC3E63-C9D7-4526-A4AF-72865044A6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505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C31900C-9BA7-4244-9BDD-795EFE64387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Användningsområden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4" y="1357659"/>
            <a:ext cx="8148834" cy="4519613"/>
          </a:xfrm>
        </p:spPr>
        <p:txBody>
          <a:bodyPr/>
          <a:lstStyle/>
          <a:p>
            <a:r>
              <a:rPr lang="sv-SE" dirty="0"/>
              <a:t>Blanddruva, dominerar i Rhôneblandningar</a:t>
            </a:r>
          </a:p>
          <a:p>
            <a:r>
              <a:rPr lang="sv-SE" dirty="0"/>
              <a:t>Mycket vanlig komponent i roséviner</a:t>
            </a:r>
          </a:p>
          <a:p>
            <a:r>
              <a:rPr lang="sv-SE" dirty="0"/>
              <a:t>Mycket vanlig i förstärkta viner (</a:t>
            </a:r>
            <a:r>
              <a:rPr lang="sv-SE" dirty="0" err="1"/>
              <a:t>Banyul</a:t>
            </a:r>
            <a:r>
              <a:rPr lang="sv-SE" dirty="0"/>
              <a:t>)</a:t>
            </a:r>
          </a:p>
          <a:p>
            <a:r>
              <a:rPr lang="sv-SE" dirty="0"/>
              <a:t>Huvuddruva i bulkviner från nya världen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/>
              <a:t>Page </a:t>
            </a:r>
            <a:fld id="{4CFE9A38-6AA4-4ECA-913D-316B53FBC035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dirty="0"/>
              <a:t>25 oktober 2019</a:t>
            </a:r>
          </a:p>
        </p:txBody>
      </p:sp>
    </p:spTree>
    <p:extLst>
      <p:ext uri="{BB962C8B-B14F-4D97-AF65-F5344CB8AC3E}">
        <p14:creationId xmlns:p14="http://schemas.microsoft.com/office/powerpoint/2010/main" val="12543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43704AC-5360-4BD4-822D-B2A171339E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480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3660306-79A1-405D-A223-6856465C67B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kumimoji="0" lang="sv-SE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/>
              <a:t>Page </a:t>
            </a:r>
            <a:fld id="{2F1DA404-3937-495A-BBF5-78DDCC73A436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SE" dirty="0"/>
              <a:t>25 oktober 2019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Karaktäristiska drag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Grenache</a:t>
            </a:r>
            <a:r>
              <a:rPr lang="sv-SE" dirty="0"/>
              <a:t> ger som blanddruva viner frukt och kryddighet och mjukar upp vinet</a:t>
            </a:r>
          </a:p>
          <a:p>
            <a:r>
              <a:rPr lang="sv-SE" dirty="0"/>
              <a:t>Aromer av torkad frukt, mogna bär, örter, kryddor och läder</a:t>
            </a:r>
          </a:p>
          <a:p>
            <a:r>
              <a:rPr lang="sv-SE" dirty="0"/>
              <a:t>Hög alkoholhalt</a:t>
            </a:r>
          </a:p>
          <a:p>
            <a:r>
              <a:rPr lang="sv-SE" dirty="0"/>
              <a:t>Låga till medel tanniner</a:t>
            </a:r>
          </a:p>
          <a:p>
            <a:r>
              <a:rPr lang="sv-SE" dirty="0"/>
              <a:t>Låga till medel syror</a:t>
            </a:r>
          </a:p>
          <a:p>
            <a:r>
              <a:rPr lang="sv-SE" dirty="0"/>
              <a:t>Högt skördeuttag ger bulkviner</a:t>
            </a:r>
          </a:p>
          <a:p>
            <a:r>
              <a:rPr lang="sv-SE" dirty="0"/>
              <a:t>Lågt skördeuttag ger kvalitetsviner</a:t>
            </a:r>
          </a:p>
          <a:p>
            <a:r>
              <a:rPr lang="sv-SE" dirty="0"/>
              <a:t>Ljusare än </a:t>
            </a:r>
            <a:r>
              <a:rPr lang="sv-SE" dirty="0" err="1"/>
              <a:t>Syrah</a:t>
            </a:r>
            <a:r>
              <a:rPr lang="sv-SE" dirty="0"/>
              <a:t> och Cabernet Sauvignon</a:t>
            </a:r>
          </a:p>
          <a:p>
            <a:r>
              <a:rPr lang="sv-SE" dirty="0"/>
              <a:t>Är ett snällt och lättdrucket vin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6D579033-B958-4929-BBF0-247B1470F4F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290682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6C4A039-FB99-42A2-8E8C-98E0AF02719E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Kvalitetsviner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Châteauneuf</a:t>
            </a:r>
            <a:r>
              <a:rPr lang="fi-FI" dirty="0"/>
              <a:t>-du-</a:t>
            </a:r>
            <a:r>
              <a:rPr lang="fi-FI" dirty="0" err="1"/>
              <a:t>Pape</a:t>
            </a:r>
            <a:endParaRPr lang="fi-FI" dirty="0"/>
          </a:p>
          <a:p>
            <a:r>
              <a:rPr lang="fi-FI" dirty="0" err="1"/>
              <a:t>Barossa</a:t>
            </a:r>
            <a:endParaRPr lang="fi-FI" dirty="0"/>
          </a:p>
          <a:p>
            <a:r>
              <a:rPr lang="fi-FI" dirty="0" err="1"/>
              <a:t>Priorat</a:t>
            </a:r>
            <a:endParaRPr lang="fi-FI" dirty="0"/>
          </a:p>
          <a:p>
            <a:r>
              <a:rPr lang="fi-FI" dirty="0" err="1"/>
              <a:t>Tavel</a:t>
            </a:r>
            <a:endParaRPr lang="fi-FI" dirty="0"/>
          </a:p>
          <a:p>
            <a:r>
              <a:rPr lang="fi-FI" dirty="0" err="1"/>
              <a:t>Banyul</a:t>
            </a:r>
            <a:endParaRPr lang="fi-FI" dirty="0"/>
          </a:p>
          <a:p>
            <a:r>
              <a:rPr lang="fi-FI" dirty="0" err="1"/>
              <a:t>Kalifornien</a:t>
            </a:r>
            <a:endParaRPr lang="fi-FI" dirty="0"/>
          </a:p>
          <a:p>
            <a:r>
              <a:rPr lang="fi-FI" dirty="0" err="1"/>
              <a:t>Sydafrika</a:t>
            </a:r>
            <a:endParaRPr lang="fi-FI" dirty="0"/>
          </a:p>
          <a:p>
            <a:r>
              <a:rPr lang="fi-FI" dirty="0"/>
              <a:t>Bush </a:t>
            </a:r>
            <a:r>
              <a:rPr lang="fi-FI" dirty="0" err="1"/>
              <a:t>vine</a:t>
            </a:r>
            <a:endParaRPr lang="fi-FI" dirty="0"/>
          </a:p>
        </p:txBody>
      </p:sp>
      <p:pic>
        <p:nvPicPr>
          <p:cNvPr id="2069" name="Picture 21" descr="Image result for bush vine">
            <a:extLst>
              <a:ext uri="{FF2B5EF4-FFF2-40B4-BE49-F238E27FC236}">
                <a16:creationId xmlns:a16="http://schemas.microsoft.com/office/drawing/2014/main" id="{7CA0149B-C6C7-4DC0-AC8A-FCE011638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878748"/>
            <a:ext cx="4342743" cy="3062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950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Kvällens viner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06612"/>
            <a:ext cx="8234362" cy="451961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dirty="0" err="1"/>
              <a:t>Sella</a:t>
            </a:r>
            <a:r>
              <a:rPr lang="fi-FI" dirty="0"/>
              <a:t> &amp; </a:t>
            </a:r>
            <a:r>
              <a:rPr lang="fi-FI" dirty="0" err="1"/>
              <a:t>Mosca</a:t>
            </a:r>
            <a:r>
              <a:rPr lang="fi-FI" dirty="0"/>
              <a:t> </a:t>
            </a:r>
            <a:r>
              <a:rPr lang="fi-FI" dirty="0" err="1"/>
              <a:t>Cannonau</a:t>
            </a:r>
            <a:r>
              <a:rPr lang="fi-FI" dirty="0"/>
              <a:t> di </a:t>
            </a:r>
            <a:r>
              <a:rPr lang="fi-FI" dirty="0" err="1"/>
              <a:t>Sardegna</a:t>
            </a: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Anciano</a:t>
            </a:r>
            <a:r>
              <a:rPr lang="fi-FI" dirty="0"/>
              <a:t> 35 </a:t>
            </a:r>
            <a:r>
              <a:rPr lang="fi-FI" dirty="0" err="1"/>
              <a:t>years</a:t>
            </a:r>
            <a:r>
              <a:rPr lang="fi-FI" dirty="0"/>
              <a:t> Old </a:t>
            </a:r>
            <a:r>
              <a:rPr lang="fi-FI" dirty="0" err="1"/>
              <a:t>Vines</a:t>
            </a:r>
            <a:r>
              <a:rPr lang="fi-FI" dirty="0"/>
              <a:t> </a:t>
            </a:r>
            <a:r>
              <a:rPr lang="fi-FI" dirty="0" err="1"/>
              <a:t>Garnacha</a:t>
            </a:r>
            <a:r>
              <a:rPr lang="fi-FI" dirty="0"/>
              <a:t> 2015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Yaluma</a:t>
            </a:r>
            <a:r>
              <a:rPr lang="fi-FI" dirty="0"/>
              <a:t> Old Bush </a:t>
            </a:r>
            <a:r>
              <a:rPr lang="fi-FI" dirty="0" err="1"/>
              <a:t>Vine</a:t>
            </a:r>
            <a:r>
              <a:rPr lang="fi-FI" dirty="0"/>
              <a:t> </a:t>
            </a:r>
            <a:r>
              <a:rPr lang="fi-FI" dirty="0" err="1"/>
              <a:t>Grenache</a:t>
            </a:r>
            <a:r>
              <a:rPr lang="fi-FI" dirty="0"/>
              <a:t> 2016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Home of Erasmus </a:t>
            </a:r>
            <a:r>
              <a:rPr lang="fi-FI" dirty="0" err="1"/>
              <a:t>Grenache</a:t>
            </a:r>
            <a:r>
              <a:rPr lang="fi-FI" dirty="0"/>
              <a:t> 2015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Gerard</a:t>
            </a:r>
            <a:r>
              <a:rPr lang="fi-FI" dirty="0"/>
              <a:t> </a:t>
            </a:r>
            <a:r>
              <a:rPr lang="fi-FI" dirty="0" err="1"/>
              <a:t>Bertrand</a:t>
            </a:r>
            <a:r>
              <a:rPr lang="fi-FI" dirty="0"/>
              <a:t> La </a:t>
            </a:r>
            <a:r>
              <a:rPr lang="fi-FI" dirty="0" err="1"/>
              <a:t>Combe</a:t>
            </a:r>
            <a:r>
              <a:rPr lang="fi-FI" dirty="0"/>
              <a:t> Du Roy 2016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Chapoutier</a:t>
            </a:r>
            <a:r>
              <a:rPr lang="fi-FI" dirty="0"/>
              <a:t> </a:t>
            </a:r>
            <a:r>
              <a:rPr lang="fi-FI" dirty="0" err="1"/>
              <a:t>Châteauneuf</a:t>
            </a:r>
            <a:r>
              <a:rPr lang="fi-FI" dirty="0"/>
              <a:t>-de-</a:t>
            </a:r>
            <a:r>
              <a:rPr lang="fi-FI" dirty="0" err="1"/>
              <a:t>Pape</a:t>
            </a:r>
            <a:r>
              <a:rPr lang="fi-FI" dirty="0"/>
              <a:t> 2015</a:t>
            </a:r>
          </a:p>
        </p:txBody>
      </p:sp>
    </p:spTree>
    <p:extLst>
      <p:ext uri="{BB962C8B-B14F-4D97-AF65-F5344CB8AC3E}">
        <p14:creationId xmlns:p14="http://schemas.microsoft.com/office/powerpoint/2010/main" val="3983568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BBFEA2E-19B8-4BF2-90DC-04E600D20F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579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6955B23-5B65-417C-8D77-BCF66CC7974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Sella</a:t>
            </a:r>
            <a:r>
              <a:rPr lang="fi-FI" dirty="0"/>
              <a:t> &amp; </a:t>
            </a:r>
            <a:r>
              <a:rPr lang="fi-FI" dirty="0" err="1"/>
              <a:t>Mosca</a:t>
            </a:r>
            <a:r>
              <a:rPr lang="fi-FI" dirty="0"/>
              <a:t> </a:t>
            </a:r>
            <a:r>
              <a:rPr lang="fi-FI" dirty="0" err="1"/>
              <a:t>Cannonau</a:t>
            </a:r>
            <a:r>
              <a:rPr lang="fi-FI" dirty="0"/>
              <a:t> di </a:t>
            </a:r>
            <a:r>
              <a:rPr lang="fi-FI" dirty="0" err="1"/>
              <a:t>Sardegna</a:t>
            </a:r>
            <a:r>
              <a:rPr lang="fi-FI" dirty="0"/>
              <a:t> (468617)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76427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Cannonau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14 %</a:t>
            </a:r>
          </a:p>
          <a:p>
            <a:r>
              <a:rPr lang="fi-FI" dirty="0" err="1"/>
              <a:t>Syror</a:t>
            </a:r>
            <a:r>
              <a:rPr lang="fi-FI" dirty="0"/>
              <a:t> 4,9 g/l</a:t>
            </a:r>
          </a:p>
          <a:p>
            <a:endParaRPr lang="fi-FI" dirty="0"/>
          </a:p>
          <a:p>
            <a:r>
              <a:rPr lang="sv-SE" dirty="0"/>
              <a:t>Fyllig, medelhöga tanniner, toner av mörka körsbär, toner av björnbärssylt, hallonkaraktär, svag </a:t>
            </a:r>
            <a:r>
              <a:rPr lang="sv-SE" dirty="0" err="1"/>
              <a:t>lakritston</a:t>
            </a:r>
            <a:r>
              <a:rPr lang="sv-SE" dirty="0"/>
              <a:t>, </a:t>
            </a:r>
            <a:r>
              <a:rPr lang="sv-SE" dirty="0" err="1"/>
              <a:t>ekig</a:t>
            </a:r>
            <a:endParaRPr lang="sv-SE" dirty="0"/>
          </a:p>
          <a:p>
            <a:pPr marL="0" indent="0">
              <a:buNone/>
            </a:pPr>
            <a:r>
              <a:rPr lang="fi-FI" dirty="0"/>
              <a:t>	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360DCF-5C69-4930-B262-63231B0166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300192" y="1412874"/>
            <a:ext cx="1136057" cy="451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B8B412-257D-4113-B037-3E6F01FCEA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3516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82912D7-D418-4A78-8A85-B9975C6A1A7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GB" dirty="0"/>
              <a:t>25 </a:t>
            </a:r>
            <a:r>
              <a:rPr lang="en-GB" dirty="0" err="1"/>
              <a:t>oktober</a:t>
            </a:r>
            <a:r>
              <a:rPr lang="en-GB" dirty="0"/>
              <a:t> 2019</a:t>
            </a:r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Anciano</a:t>
            </a:r>
            <a:r>
              <a:rPr lang="fi-FI" dirty="0"/>
              <a:t> 35 </a:t>
            </a:r>
            <a:r>
              <a:rPr lang="fi-FI" dirty="0" err="1"/>
              <a:t>years</a:t>
            </a:r>
            <a:r>
              <a:rPr lang="fi-FI" dirty="0"/>
              <a:t> Old </a:t>
            </a:r>
            <a:r>
              <a:rPr lang="fi-FI" dirty="0" err="1"/>
              <a:t>Vines</a:t>
            </a:r>
            <a:r>
              <a:rPr lang="fi-FI" dirty="0"/>
              <a:t> </a:t>
            </a:r>
            <a:r>
              <a:rPr lang="fi-FI" dirty="0" err="1"/>
              <a:t>Garnacha</a:t>
            </a:r>
            <a:r>
              <a:rPr lang="fi-FI" dirty="0"/>
              <a:t> 2015 (919427)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Garnacha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15,0 %</a:t>
            </a:r>
          </a:p>
          <a:p>
            <a:r>
              <a:rPr lang="fi-FI" dirty="0" err="1"/>
              <a:t>Socker</a:t>
            </a:r>
            <a:r>
              <a:rPr lang="fi-FI" dirty="0"/>
              <a:t> 1 g/l</a:t>
            </a:r>
          </a:p>
          <a:p>
            <a:r>
              <a:rPr lang="fi-FI" dirty="0" err="1"/>
              <a:t>Syror</a:t>
            </a:r>
            <a:r>
              <a:rPr lang="fi-FI" dirty="0"/>
              <a:t> 5,2 g/l</a:t>
            </a:r>
          </a:p>
          <a:p>
            <a:endParaRPr lang="fi-FI" dirty="0"/>
          </a:p>
          <a:p>
            <a:r>
              <a:rPr lang="sv-SE" dirty="0"/>
              <a:t>Fyllig, höga tanniner, plommonkaraktär, mogen tranbärighet, lätt ton av medicinalörter, svag blommighet, kryddig, nyansrik</a:t>
            </a:r>
            <a:endParaRPr lang="fi-F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2644D8-A172-405E-B96C-1D1AC00EDC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3717" y="1340767"/>
            <a:ext cx="1171740" cy="480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5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dUosMFQ06lnKAxhR49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WyXyJXvONeMmZuuaCh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QFxjVrwTRuITxxdbsesn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FAC.pYT2eTUgrB0t6Uf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YUonH7SlSMJ2KfAWzEx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xbLDgRjiM7wDVGwO33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sOpSp2Sjum__TdHpq.Z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mvFazXR1acyLi3hLpax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Dq4yabS2CVDS.XuONz6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FcMY.q1wc51aKEdp8e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6Zo3VtQ7yjI6g5l2Cm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Dvrcp24OwiSm9oKGDc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S Proposal_All_Template">
  <a:themeElements>
    <a:clrScheme name="TAS Proposal_All_Template 3">
      <a:dk1>
        <a:srgbClr val="000000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AS Proposal_All_Template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lnDef>
  </a:objectDefaults>
  <a:extraClrSchemeLst>
    <a:extraClrScheme>
      <a:clrScheme name="TAS Proposal_All_Templat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2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0081AE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3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 Proposal_All_Template</Template>
  <TotalTime>1540</TotalTime>
  <Words>1494</Words>
  <Application>Microsoft Office PowerPoint</Application>
  <PresentationFormat>Näytössä katseltava diaesitys (4:3)</PresentationFormat>
  <Paragraphs>209</Paragraphs>
  <Slides>14</Slides>
  <Notes>14</Notes>
  <HiddenSlides>0</HiddenSlides>
  <MMClips>0</MMClips>
  <ScaleCrop>false</ScaleCrop>
  <HeadingPairs>
    <vt:vector size="8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9" baseType="lpstr">
      <vt:lpstr>Arial</vt:lpstr>
      <vt:lpstr>EYInterstate</vt:lpstr>
      <vt:lpstr>EYInterstate Light</vt:lpstr>
      <vt:lpstr>TAS Proposal_All_Template</vt:lpstr>
      <vt:lpstr>think-cell Slide</vt:lpstr>
      <vt:lpstr>Grenache Garnacha</vt:lpstr>
      <vt:lpstr>Historia</vt:lpstr>
      <vt:lpstr>Grenache i vinvärlden</vt:lpstr>
      <vt:lpstr>Användningsområden</vt:lpstr>
      <vt:lpstr>Karaktäristiska drag</vt:lpstr>
      <vt:lpstr>Kvalitetsviner</vt:lpstr>
      <vt:lpstr>Kvällens viner</vt:lpstr>
      <vt:lpstr>Sella &amp; Mosca Cannonau di Sardegna (468617)</vt:lpstr>
      <vt:lpstr>Anciano 35 years Old Vines Garnacha 2015 (919427)</vt:lpstr>
      <vt:lpstr>Yaluma Old Bush Vine Grenache 2016 (926564)</vt:lpstr>
      <vt:lpstr>Home of Erasmus Grenache 2015 (917143)</vt:lpstr>
      <vt:lpstr>Gerard Bertrand La Combe Du Roy 2016 (958506)</vt:lpstr>
      <vt:lpstr>Chapoutier Châteauneuf-de-Pape 2015 (949287)</vt:lpstr>
      <vt:lpstr>PowerPoint-esitys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Company</dc:title>
  <dc:creator>YourNameHere</dc:creator>
  <cp:lastModifiedBy>Guy Hellman</cp:lastModifiedBy>
  <cp:revision>54</cp:revision>
  <cp:lastPrinted>2008-02-15T07:40:45Z</cp:lastPrinted>
  <dcterms:created xsi:type="dcterms:W3CDTF">2009-02-23T15:42:15Z</dcterms:created>
  <dcterms:modified xsi:type="dcterms:W3CDTF">2019-10-25T12:57:49Z</dcterms:modified>
</cp:coreProperties>
</file>