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31"/>
  </p:notesMasterIdLst>
  <p:sldIdLst>
    <p:sldId id="256" r:id="rId2"/>
    <p:sldId id="302" r:id="rId3"/>
    <p:sldId id="303" r:id="rId4"/>
    <p:sldId id="304" r:id="rId5"/>
    <p:sldId id="276" r:id="rId6"/>
    <p:sldId id="269" r:id="rId7"/>
    <p:sldId id="264" r:id="rId8"/>
    <p:sldId id="279" r:id="rId9"/>
    <p:sldId id="301" r:id="rId10"/>
    <p:sldId id="277" r:id="rId11"/>
    <p:sldId id="278" r:id="rId12"/>
    <p:sldId id="275" r:id="rId13"/>
    <p:sldId id="297" r:id="rId14"/>
    <p:sldId id="281" r:id="rId15"/>
    <p:sldId id="300" r:id="rId16"/>
    <p:sldId id="299" r:id="rId17"/>
    <p:sldId id="298" r:id="rId18"/>
    <p:sldId id="282" r:id="rId19"/>
    <p:sldId id="283" r:id="rId20"/>
    <p:sldId id="284" r:id="rId21"/>
    <p:sldId id="286" r:id="rId22"/>
    <p:sldId id="287" r:id="rId23"/>
    <p:sldId id="285" r:id="rId24"/>
    <p:sldId id="290" r:id="rId25"/>
    <p:sldId id="288" r:id="rId26"/>
    <p:sldId id="289" r:id="rId27"/>
    <p:sldId id="291" r:id="rId28"/>
    <p:sldId id="292" r:id="rId29"/>
    <p:sldId id="273" r:id="rId30"/>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40A23309-689D-4202-83C1-E67AA0125438}">
          <p14:sldIdLst>
            <p14:sldId id="256"/>
            <p14:sldId id="302"/>
            <p14:sldId id="303"/>
            <p14:sldId id="304"/>
            <p14:sldId id="276"/>
            <p14:sldId id="269"/>
            <p14:sldId id="264"/>
            <p14:sldId id="279"/>
            <p14:sldId id="301"/>
            <p14:sldId id="277"/>
            <p14:sldId id="278"/>
            <p14:sldId id="275"/>
            <p14:sldId id="297"/>
            <p14:sldId id="281"/>
            <p14:sldId id="300"/>
            <p14:sldId id="299"/>
            <p14:sldId id="298"/>
            <p14:sldId id="282"/>
            <p14:sldId id="283"/>
            <p14:sldId id="284"/>
            <p14:sldId id="286"/>
            <p14:sldId id="287"/>
            <p14:sldId id="285"/>
            <p14:sldId id="290"/>
            <p14:sldId id="288"/>
            <p14:sldId id="289"/>
            <p14:sldId id="291"/>
            <p14:sldId id="292"/>
            <p14:sldId id="273"/>
          </p14:sldIdLst>
        </p14:section>
        <p14:section name="Nimetön osa" id="{A867EA24-5EF0-472D-A161-173B94CF271F}">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01" autoAdjust="0"/>
    <p:restoredTop sz="94690" autoAdjust="0"/>
  </p:normalViewPr>
  <p:slideViewPr>
    <p:cSldViewPr>
      <p:cViewPr varScale="1">
        <p:scale>
          <a:sx n="92" d="100"/>
          <a:sy n="92" d="100"/>
        </p:scale>
        <p:origin x="-161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0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EF2804-E8F1-4DBB-8D9D-72CF45885292}" type="datetimeFigureOut">
              <a:rPr lang="fi-FI" smtClean="0"/>
              <a:t>22.3.2019</a:t>
            </a:fld>
            <a:endParaRPr lang="fi-FI"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292E2-1A94-4798-B427-5C2A318963F3}" type="slidenum">
              <a:rPr lang="fi-FI" smtClean="0"/>
              <a:t>‹#›</a:t>
            </a:fld>
            <a:endParaRPr lang="fi-FI" dirty="0"/>
          </a:p>
        </p:txBody>
      </p:sp>
    </p:spTree>
    <p:extLst>
      <p:ext uri="{BB962C8B-B14F-4D97-AF65-F5344CB8AC3E}">
        <p14:creationId xmlns:p14="http://schemas.microsoft.com/office/powerpoint/2010/main" val="329539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95F688E-E39B-4AC6-8BB2-539F227E9F9A}" type="datetime1">
              <a:rPr lang="fi-FI" smtClean="0"/>
              <a:t>22.3.2019</a:t>
            </a:fld>
            <a:endParaRPr lang="fi-FI"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fi-FI" smtClean="0"/>
              <a:t>Kim 24.4.2014</a:t>
            </a:r>
            <a:endParaRPr lang="fi-FI"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7644B4E-B44E-4CB9-A6EE-DFB063C5A723}" type="slidenum">
              <a:rPr lang="fi-FI" smtClean="0"/>
              <a:t>‹#›</a:t>
            </a:fld>
            <a:endParaRPr lang="fi-FI"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CD82D-0080-4495-AB7B-1E2626CCA4D8}" type="datetime1">
              <a:rPr lang="fi-FI" smtClean="0"/>
              <a:t>22.3.2019</a:t>
            </a:fld>
            <a:endParaRPr lang="fi-FI" dirty="0"/>
          </a:p>
        </p:txBody>
      </p:sp>
      <p:sp>
        <p:nvSpPr>
          <p:cNvPr id="5" name="Footer Placeholder 4"/>
          <p:cNvSpPr>
            <a:spLocks noGrp="1"/>
          </p:cNvSpPr>
          <p:nvPr>
            <p:ph type="ftr" sz="quarter" idx="11"/>
          </p:nvPr>
        </p:nvSpPr>
        <p:spPr/>
        <p:txBody>
          <a:bodyPr/>
          <a:lstStyle/>
          <a:p>
            <a:r>
              <a:rPr lang="fi-FI" smtClean="0"/>
              <a:t>Kim 24.4.2014</a:t>
            </a:r>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D27A3-67EA-42A0-848B-8D373068FE2A}" type="datetime1">
              <a:rPr lang="fi-FI" smtClean="0"/>
              <a:t>22.3.2019</a:t>
            </a:fld>
            <a:endParaRPr lang="fi-FI" dirty="0"/>
          </a:p>
        </p:txBody>
      </p:sp>
      <p:sp>
        <p:nvSpPr>
          <p:cNvPr id="5" name="Footer Placeholder 4"/>
          <p:cNvSpPr>
            <a:spLocks noGrp="1"/>
          </p:cNvSpPr>
          <p:nvPr>
            <p:ph type="ftr" sz="quarter" idx="11"/>
          </p:nvPr>
        </p:nvSpPr>
        <p:spPr/>
        <p:txBody>
          <a:bodyPr/>
          <a:lstStyle/>
          <a:p>
            <a:r>
              <a:rPr lang="fi-FI" smtClean="0"/>
              <a:t>Kim 24.4.2014</a:t>
            </a:r>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3F62FF-AADC-42B1-8E40-C469BA1A1F30}" type="datetime1">
              <a:rPr lang="fi-FI" smtClean="0"/>
              <a:t>22.3.2019</a:t>
            </a:fld>
            <a:endParaRPr lang="fi-FI" dirty="0"/>
          </a:p>
        </p:txBody>
      </p:sp>
      <p:sp>
        <p:nvSpPr>
          <p:cNvPr id="5" name="Footer Placeholder 4"/>
          <p:cNvSpPr>
            <a:spLocks noGrp="1"/>
          </p:cNvSpPr>
          <p:nvPr>
            <p:ph type="ftr" sz="quarter" idx="11"/>
          </p:nvPr>
        </p:nvSpPr>
        <p:spPr/>
        <p:txBody>
          <a:bodyPr/>
          <a:lstStyle/>
          <a:p>
            <a:r>
              <a:rPr lang="fi-FI" smtClean="0"/>
              <a:t>Kim 24.4.2014</a:t>
            </a:r>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5F4B1D-8156-4FCE-94DB-F0F80F515801}" type="datetime1">
              <a:rPr lang="fi-FI" smtClean="0"/>
              <a:t>22.3.2019</a:t>
            </a:fld>
            <a:endParaRPr lang="fi-FI" dirty="0"/>
          </a:p>
        </p:txBody>
      </p:sp>
      <p:sp>
        <p:nvSpPr>
          <p:cNvPr id="5" name="Footer Placeholder 4"/>
          <p:cNvSpPr>
            <a:spLocks noGrp="1"/>
          </p:cNvSpPr>
          <p:nvPr>
            <p:ph type="ftr" sz="quarter" idx="11"/>
          </p:nvPr>
        </p:nvSpPr>
        <p:spPr/>
        <p:txBody>
          <a:bodyPr/>
          <a:lstStyle/>
          <a:p>
            <a:r>
              <a:rPr lang="fi-FI" smtClean="0"/>
              <a:t>Kim 24.4.2014</a:t>
            </a:r>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51E374F-246A-44CC-B5AF-C3A7A395A7B6}" type="datetime1">
              <a:rPr lang="fi-FI" smtClean="0"/>
              <a:t>22.3.2019</a:t>
            </a:fld>
            <a:endParaRPr lang="fi-FI" dirty="0"/>
          </a:p>
        </p:txBody>
      </p:sp>
      <p:sp>
        <p:nvSpPr>
          <p:cNvPr id="6" name="Footer Placeholder 5"/>
          <p:cNvSpPr>
            <a:spLocks noGrp="1"/>
          </p:cNvSpPr>
          <p:nvPr>
            <p:ph type="ftr" sz="quarter" idx="11"/>
          </p:nvPr>
        </p:nvSpPr>
        <p:spPr/>
        <p:txBody>
          <a:bodyPr/>
          <a:lstStyle/>
          <a:p>
            <a:r>
              <a:rPr lang="fi-FI" smtClean="0"/>
              <a:t>Kim 24.4.2014</a:t>
            </a:r>
            <a:endParaRPr lang="fi-FI" dirty="0"/>
          </a:p>
        </p:txBody>
      </p:sp>
      <p:sp>
        <p:nvSpPr>
          <p:cNvPr id="7" name="Slide Number Placeholder 6"/>
          <p:cNvSpPr>
            <a:spLocks noGrp="1"/>
          </p:cNvSpPr>
          <p:nvPr>
            <p:ph type="sldNum" sz="quarter" idx="12"/>
          </p:nvPr>
        </p:nvSpPr>
        <p:spPr/>
        <p:txBody>
          <a:bodyPr/>
          <a:lstStyle/>
          <a:p>
            <a:fld id="{D7644B4E-B44E-4CB9-A6EE-DFB063C5A723}" type="slidenum">
              <a:rPr lang="fi-FI" smtClean="0"/>
              <a:t>‹#›</a:t>
            </a:fld>
            <a:endParaRPr lang="fi-FI"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479103-CF9B-47BC-A721-96C2A8825A11}" type="datetime1">
              <a:rPr lang="fi-FI" smtClean="0"/>
              <a:t>22.3.2019</a:t>
            </a:fld>
            <a:endParaRPr lang="fi-FI" dirty="0"/>
          </a:p>
        </p:txBody>
      </p:sp>
      <p:sp>
        <p:nvSpPr>
          <p:cNvPr id="8" name="Footer Placeholder 7"/>
          <p:cNvSpPr>
            <a:spLocks noGrp="1"/>
          </p:cNvSpPr>
          <p:nvPr>
            <p:ph type="ftr" sz="quarter" idx="11"/>
          </p:nvPr>
        </p:nvSpPr>
        <p:spPr/>
        <p:txBody>
          <a:bodyPr/>
          <a:lstStyle/>
          <a:p>
            <a:r>
              <a:rPr lang="fi-FI" smtClean="0"/>
              <a:t>Kim 24.4.2014</a:t>
            </a:r>
            <a:endParaRPr lang="fi-FI" dirty="0"/>
          </a:p>
        </p:txBody>
      </p:sp>
      <p:sp>
        <p:nvSpPr>
          <p:cNvPr id="9" name="Slide Number Placeholder 8"/>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6A94D7-A495-4ED6-ADEC-BEE838630824}" type="datetime1">
              <a:rPr lang="fi-FI" smtClean="0"/>
              <a:t>22.3.2019</a:t>
            </a:fld>
            <a:endParaRPr lang="fi-FI" dirty="0"/>
          </a:p>
        </p:txBody>
      </p:sp>
      <p:sp>
        <p:nvSpPr>
          <p:cNvPr id="4" name="Footer Placeholder 3"/>
          <p:cNvSpPr>
            <a:spLocks noGrp="1"/>
          </p:cNvSpPr>
          <p:nvPr>
            <p:ph type="ftr" sz="quarter" idx="11"/>
          </p:nvPr>
        </p:nvSpPr>
        <p:spPr/>
        <p:txBody>
          <a:bodyPr/>
          <a:lstStyle/>
          <a:p>
            <a:r>
              <a:rPr lang="fi-FI" smtClean="0"/>
              <a:t>Kim 24.4.2014</a:t>
            </a:r>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159AE-4162-4B0F-BA97-9C3483A03BFC}" type="datetime1">
              <a:rPr lang="fi-FI" smtClean="0"/>
              <a:t>22.3.2019</a:t>
            </a:fld>
            <a:endParaRPr lang="fi-FI" dirty="0"/>
          </a:p>
        </p:txBody>
      </p:sp>
      <p:sp>
        <p:nvSpPr>
          <p:cNvPr id="3" name="Footer Placeholder 2"/>
          <p:cNvSpPr>
            <a:spLocks noGrp="1"/>
          </p:cNvSpPr>
          <p:nvPr>
            <p:ph type="ftr" sz="quarter" idx="11"/>
          </p:nvPr>
        </p:nvSpPr>
        <p:spPr/>
        <p:txBody>
          <a:bodyPr/>
          <a:lstStyle/>
          <a:p>
            <a:r>
              <a:rPr lang="fi-FI" smtClean="0"/>
              <a:t>Kim 24.4.2014</a:t>
            </a:r>
            <a:endParaRPr lang="fi-FI" dirty="0"/>
          </a:p>
        </p:txBody>
      </p:sp>
      <p:sp>
        <p:nvSpPr>
          <p:cNvPr id="4" name="Slide Number Placeholder 3"/>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8C7DE3A-C1B1-40D7-A7CC-88F03DE06004}" type="datetime1">
              <a:rPr lang="fi-FI" smtClean="0"/>
              <a:t>22.3.2019</a:t>
            </a:fld>
            <a:endParaRPr lang="fi-FI" dirty="0"/>
          </a:p>
        </p:txBody>
      </p:sp>
      <p:sp>
        <p:nvSpPr>
          <p:cNvPr id="7" name="Slide Number Placeholder 6"/>
          <p:cNvSpPr>
            <a:spLocks noGrp="1"/>
          </p:cNvSpPr>
          <p:nvPr>
            <p:ph type="sldNum" sz="quarter" idx="12"/>
          </p:nvPr>
        </p:nvSpPr>
        <p:spPr/>
        <p:txBody>
          <a:bodyPr/>
          <a:lstStyle/>
          <a:p>
            <a:fld id="{D7644B4E-B44E-4CB9-A6EE-DFB063C5A723}" type="slidenum">
              <a:rPr lang="fi-FI" smtClean="0"/>
              <a:t>‹#›</a:t>
            </a:fld>
            <a:endParaRPr lang="fi-FI"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fi-FI" smtClean="0"/>
              <a:t>Kim 24.4.2014</a:t>
            </a:r>
            <a:endParaRPr lang="fi-FI"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088FA-ED22-406E-B757-A69287C6854E}" type="datetime1">
              <a:rPr lang="fi-FI" smtClean="0"/>
              <a:t>22.3.2019</a:t>
            </a:fld>
            <a:endParaRPr lang="fi-FI"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fi-FI" smtClean="0"/>
              <a:t>Kim 24.4.2014</a:t>
            </a:r>
            <a:endParaRPr lang="fi-FI" dirty="0"/>
          </a:p>
        </p:txBody>
      </p:sp>
      <p:sp>
        <p:nvSpPr>
          <p:cNvPr id="7" name="Slide Number Placeholder 6"/>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DFD582E-23F6-4516-B69B-09619B8AAF1C}" type="datetime1">
              <a:rPr lang="fi-FI" smtClean="0"/>
              <a:t>22.3.2019</a:t>
            </a:fld>
            <a:endParaRPr lang="fi-FI"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fi-FI" smtClean="0"/>
              <a:t>Kim 24.4.2014</a:t>
            </a:r>
            <a:endParaRPr lang="fi-FI"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7644B4E-B44E-4CB9-A6EE-DFB063C5A723}" type="slidenum">
              <a:rPr lang="fi-FI" smtClean="0"/>
              <a:t>‹#›</a:t>
            </a:fld>
            <a:endParaRPr lang="fi-FI" dirty="0"/>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ystembolaget.se/fakta-och-nyheter/vin/druvsorter/syrahshiraz/"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systembolaget.se/fakta-och-nyheter/vin/druvsorter/muska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systembolaget.se/fakta-och-nyheter/vin/druvsorter/merlot/" TargetMode="External"/><Relationship Id="rId2" Type="http://schemas.openxmlformats.org/officeDocument/2006/relationships/hyperlink" Target="https://www.systembolaget.se/fakta-och-nyheter/vin/druvsorter/syrahshiraz/" TargetMode="Externa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hyperlink" Target="https://www.systembolaget.se/fakta-och-nyheter/vin/druvsorter/cabernet-franc/"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systembolaget.se/fakta-och-nyheter/vin/druvsorter/sauvignon-blanc/" TargetMode="External"/><Relationship Id="rId2" Type="http://schemas.openxmlformats.org/officeDocument/2006/relationships/hyperlink" Target="https://www.systembolaget.se/fakta-och-nyheter/vin/druvsorter/cabernet-franc/" TargetMode="External"/><Relationship Id="rId1" Type="http://schemas.openxmlformats.org/officeDocument/2006/relationships/slideLayout" Target="../slideLayouts/slideLayout2.xml"/><Relationship Id="rId5" Type="http://schemas.openxmlformats.org/officeDocument/2006/relationships/hyperlink" Target="https://www.systembolaget.se/fakta-och-nyheter/vin/druvsorter/malbec/" TargetMode="External"/><Relationship Id="rId4" Type="http://schemas.openxmlformats.org/officeDocument/2006/relationships/hyperlink" Target="https://www.systembolaget.se/fakta-och-nyheter/vin/druvsorter/merlo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alko.fi/sv/produkter?SearchParameter=%26foodSymbolId%3DfoodSymbol_Suklaaherkut"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492896"/>
            <a:ext cx="2819574" cy="1493293"/>
          </a:xfrm>
        </p:spPr>
        <p:txBody>
          <a:bodyPr>
            <a:normAutofit fontScale="90000"/>
          </a:bodyPr>
          <a:lstStyle/>
          <a:p>
            <a:r>
              <a:rPr lang="fi-FI" b="1" dirty="0" smtClean="0">
                <a:solidFill>
                  <a:schemeClr val="accent1">
                    <a:lumMod val="75000"/>
                  </a:schemeClr>
                </a:solidFill>
                <a:latin typeface="Arial" panose="020B0604020202020204" pitchFamily="34" charset="0"/>
                <a:cs typeface="Arial" panose="020B0604020202020204" pitchFamily="34" charset="0"/>
              </a:rPr>
              <a:t>Vårens </a:t>
            </a:r>
            <a:r>
              <a:rPr lang="fi-FI" b="1" dirty="0">
                <a:solidFill>
                  <a:schemeClr val="accent1">
                    <a:lumMod val="75000"/>
                  </a:schemeClr>
                </a:solidFill>
                <a:latin typeface="Arial" panose="020B0604020202020204" pitchFamily="34" charset="0"/>
                <a:cs typeface="Arial" panose="020B0604020202020204" pitchFamily="34" charset="0"/>
              </a:rPr>
              <a:t>mest prisvärda</a:t>
            </a:r>
          </a:p>
        </p:txBody>
      </p:sp>
      <p:sp>
        <p:nvSpPr>
          <p:cNvPr id="3" name="Subtitle 2"/>
          <p:cNvSpPr>
            <a:spLocks noGrp="1"/>
          </p:cNvSpPr>
          <p:nvPr>
            <p:ph type="subTitle" idx="1"/>
          </p:nvPr>
        </p:nvSpPr>
        <p:spPr>
          <a:xfrm>
            <a:off x="1371600" y="4653136"/>
            <a:ext cx="6400800" cy="985664"/>
          </a:xfrm>
        </p:spPr>
        <p:txBody>
          <a:bodyPr>
            <a:normAutofit lnSpcReduction="10000"/>
          </a:bodyPr>
          <a:lstStyle/>
          <a:p>
            <a:r>
              <a:rPr lang="fi-FI" sz="2800" dirty="0" smtClean="0">
                <a:latin typeface="Arial" panose="020B0604020202020204" pitchFamily="34" charset="0"/>
                <a:cs typeface="Arial" panose="020B0604020202020204" pitchFamily="34" charset="0"/>
              </a:rPr>
              <a:t>22.3.2019</a:t>
            </a:r>
            <a:endParaRPr lang="fi-FI" sz="2800" dirty="0">
              <a:latin typeface="Arial" panose="020B0604020202020204" pitchFamily="34" charset="0"/>
              <a:cs typeface="Arial" panose="020B0604020202020204" pitchFamily="34" charset="0"/>
            </a:endParaRPr>
          </a:p>
          <a:p>
            <a:r>
              <a:rPr lang="fi-FI" sz="2800" dirty="0" smtClean="0">
                <a:latin typeface="Arial" panose="020B0604020202020204" pitchFamily="34" charset="0"/>
                <a:cs typeface="Arial" panose="020B0604020202020204" pitchFamily="34" charset="0"/>
              </a:rPr>
              <a:t>Handelsgillets Vinklubb </a:t>
            </a:r>
            <a:r>
              <a:rPr lang="fi-FI" sz="2800" dirty="0">
                <a:latin typeface="Arial" panose="020B0604020202020204" pitchFamily="34" charset="0"/>
                <a:cs typeface="Arial" panose="020B0604020202020204" pitchFamily="34" charset="0"/>
              </a:rPr>
              <a:t>i Helsingfors</a:t>
            </a:r>
          </a:p>
        </p:txBody>
      </p:sp>
      <p:sp>
        <p:nvSpPr>
          <p:cNvPr id="4" name="Date Placeholder 3"/>
          <p:cNvSpPr>
            <a:spLocks noGrp="1"/>
          </p:cNvSpPr>
          <p:nvPr>
            <p:ph type="dt" sz="half" idx="10"/>
          </p:nvPr>
        </p:nvSpPr>
        <p:spPr>
          <a:xfrm flipV="1">
            <a:off x="4761037" y="980727"/>
            <a:ext cx="1611163" cy="45719"/>
          </a:xfrm>
        </p:spPr>
        <p:txBody>
          <a:bodyPr/>
          <a:lstStyle/>
          <a:p>
            <a:endParaRPr lang="fi-FI" b="1"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1</a:t>
            </a:fld>
            <a:endParaRPr lang="fi-FI" dirty="0"/>
          </a:p>
        </p:txBody>
      </p:sp>
      <p:pic>
        <p:nvPicPr>
          <p:cNvPr id="2056" name="Picture 8" descr="http://d19lgisewk9l6l.cloudfront.net/wexas/www/images/largeimages/destinations/New-Zealand/wine_regions/auck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983223"/>
            <a:ext cx="4581525"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05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Casa Silva </a:t>
            </a:r>
            <a:r>
              <a:rPr lang="en-US" dirty="0" err="1" smtClean="0"/>
              <a:t>Reserva</a:t>
            </a:r>
            <a:r>
              <a:rPr lang="en-US" dirty="0" smtClean="0"/>
              <a:t> Viognier 2018, </a:t>
            </a:r>
            <a:r>
              <a:rPr lang="en-US" dirty="0" err="1" smtClean="0"/>
              <a:t>Cuvée</a:t>
            </a:r>
            <a:r>
              <a:rPr lang="en-US" dirty="0" smtClean="0"/>
              <a:t> </a:t>
            </a:r>
            <a:r>
              <a:rPr lang="en-US" dirty="0" err="1" smtClean="0"/>
              <a:t>Colchagua</a:t>
            </a:r>
            <a:endParaRPr lang="en-US" dirty="0"/>
          </a:p>
        </p:txBody>
      </p:sp>
      <p:sp>
        <p:nvSpPr>
          <p:cNvPr id="4" name="Date Placeholder 3"/>
          <p:cNvSpPr>
            <a:spLocks noGrp="1"/>
          </p:cNvSpPr>
          <p:nvPr>
            <p:ph type="dt" sz="half" idx="10"/>
          </p:nvPr>
        </p:nvSpPr>
        <p:spPr/>
        <p:txBody>
          <a:bodyPr/>
          <a:lstStyle/>
          <a:p>
            <a:fld id="{723F62FF-AADC-42B1-8E40-C469BA1A1F30}" type="datetime1">
              <a:rPr lang="fi-FI" smtClean="0"/>
              <a:t>22.3.2019</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10</a:t>
            </a:fld>
            <a:endParaRPr lang="fi-FI" dirty="0"/>
          </a:p>
        </p:txBody>
      </p:sp>
      <p:sp>
        <p:nvSpPr>
          <p:cNvPr id="3" name="Content Placeholder 2"/>
          <p:cNvSpPr>
            <a:spLocks noGrp="1"/>
          </p:cNvSpPr>
          <p:nvPr>
            <p:ph sz="quarter" idx="13"/>
          </p:nvPr>
        </p:nvSpPr>
        <p:spPr/>
        <p:txBody>
          <a:bodyPr>
            <a:normAutofit fontScale="85000" lnSpcReduction="10000"/>
          </a:bodyPr>
          <a:lstStyle/>
          <a:p>
            <a:endParaRPr lang="en-US" dirty="0"/>
          </a:p>
          <a:p>
            <a:r>
              <a:rPr lang="en-US" dirty="0" smtClean="0"/>
              <a:t>Valle de </a:t>
            </a:r>
            <a:r>
              <a:rPr lang="en-US" dirty="0" err="1" smtClean="0"/>
              <a:t>Colchagua</a:t>
            </a:r>
            <a:r>
              <a:rPr lang="en-US" dirty="0" smtClean="0"/>
              <a:t>, Chile</a:t>
            </a:r>
            <a:endParaRPr lang="en-US" dirty="0"/>
          </a:p>
          <a:p>
            <a:r>
              <a:rPr lang="sv-SE" b="1" dirty="0" smtClean="0"/>
              <a:t>Torr</a:t>
            </a:r>
            <a:r>
              <a:rPr lang="sv-SE" dirty="0"/>
              <a:t>, hög syra, inslag av gröna päron, mogen </a:t>
            </a:r>
            <a:r>
              <a:rPr lang="sv-SE" dirty="0" smtClean="0"/>
              <a:t>citruston,persika, </a:t>
            </a:r>
            <a:r>
              <a:rPr lang="sv-SE" dirty="0"/>
              <a:t>svag nässelton, kryddig </a:t>
            </a:r>
            <a:endParaRPr lang="en-US" dirty="0"/>
          </a:p>
          <a:p>
            <a:r>
              <a:rPr lang="en-US" dirty="0"/>
              <a:t>ALKOHOL </a:t>
            </a:r>
            <a:r>
              <a:rPr lang="en-US" dirty="0" smtClean="0"/>
              <a:t>14.0</a:t>
            </a:r>
            <a:r>
              <a:rPr lang="en-US" dirty="0"/>
              <a:t>%</a:t>
            </a:r>
          </a:p>
          <a:p>
            <a:r>
              <a:rPr lang="en-US" dirty="0"/>
              <a:t>SOCKER </a:t>
            </a:r>
            <a:r>
              <a:rPr lang="en-US" dirty="0" smtClean="0"/>
              <a:t>2.0</a:t>
            </a:r>
            <a:r>
              <a:rPr lang="en-US" dirty="0"/>
              <a:t> g/l</a:t>
            </a:r>
          </a:p>
          <a:p>
            <a:r>
              <a:rPr lang="en-US" dirty="0"/>
              <a:t>SYROR </a:t>
            </a:r>
            <a:r>
              <a:rPr lang="en-US" dirty="0" smtClean="0"/>
              <a:t>5.2</a:t>
            </a:r>
            <a:r>
              <a:rPr lang="en-US" dirty="0"/>
              <a:t> g/l</a:t>
            </a:r>
          </a:p>
          <a:p>
            <a:pPr marL="68580" indent="0">
              <a:buNone/>
            </a:pPr>
            <a:endParaRPr lang="en-US" dirty="0"/>
          </a:p>
          <a:p>
            <a:endParaRPr lang="en-US" dirty="0"/>
          </a:p>
        </p:txBody>
      </p:sp>
      <p:pic>
        <p:nvPicPr>
          <p:cNvPr id="3074"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tretch>
            <a:fillRect/>
          </a:stretch>
        </p:blipFill>
        <p:spPr bwMode="auto">
          <a:xfrm>
            <a:off x="5828982" y="2314359"/>
            <a:ext cx="1051560" cy="3491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581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9168"/>
          </a:xfrm>
        </p:spPr>
        <p:txBody>
          <a:bodyPr>
            <a:normAutofit fontScale="90000"/>
          </a:bodyPr>
          <a:lstStyle/>
          <a:p>
            <a:r>
              <a:rPr lang="en-US" dirty="0" smtClean="0"/>
              <a:t>Casa Silva </a:t>
            </a:r>
            <a:r>
              <a:rPr lang="en-US" dirty="0" err="1" smtClean="0"/>
              <a:t>Reserva</a:t>
            </a:r>
            <a:r>
              <a:rPr lang="en-US" dirty="0" smtClean="0"/>
              <a:t> Viognier 2018 </a:t>
            </a:r>
            <a:endParaRPr lang="en-US" dirty="0"/>
          </a:p>
        </p:txBody>
      </p:sp>
      <p:sp>
        <p:nvSpPr>
          <p:cNvPr id="6" name="Content Placeholder 5"/>
          <p:cNvSpPr>
            <a:spLocks noGrp="1"/>
          </p:cNvSpPr>
          <p:nvPr>
            <p:ph idx="1"/>
          </p:nvPr>
        </p:nvSpPr>
        <p:spPr>
          <a:xfrm>
            <a:off x="1043492" y="1916832"/>
            <a:ext cx="6777317" cy="3915797"/>
          </a:xfrm>
        </p:spPr>
        <p:txBody>
          <a:bodyPr>
            <a:normAutofit fontScale="92500" lnSpcReduction="20000"/>
          </a:bodyPr>
          <a:lstStyle/>
          <a:p>
            <a:pPr marL="68580" indent="0">
              <a:buNone/>
            </a:pPr>
            <a:endParaRPr lang="en-US" dirty="0"/>
          </a:p>
          <a:p>
            <a:r>
              <a:rPr lang="sv-FI" dirty="0"/>
              <a:t>Från Calchagua Valley i Chile kommer </a:t>
            </a:r>
            <a:r>
              <a:rPr lang="sv-FI" dirty="0" smtClean="0"/>
              <a:t>detta vita </a:t>
            </a:r>
            <a:r>
              <a:rPr lang="sv-FI" dirty="0"/>
              <a:t>vin. Casa Silva är familjeägt sedan 5 generationer. Vinet, </a:t>
            </a:r>
            <a:r>
              <a:rPr lang="sv-FI" dirty="0" smtClean="0"/>
              <a:t>gjort på </a:t>
            </a:r>
            <a:r>
              <a:rPr lang="sv-FI" dirty="0"/>
              <a:t>den aromatiska druvan Viognier, är mycket </a:t>
            </a:r>
            <a:r>
              <a:rPr lang="sv-FI" dirty="0" smtClean="0"/>
              <a:t>blekgult, </a:t>
            </a:r>
            <a:r>
              <a:rPr lang="sv-FI" dirty="0"/>
              <a:t>med en ren doft av päron och aprikos. Fint anslag med hög syra, hög koncentration och hög alko som tillsammans gör ett häftigt </a:t>
            </a:r>
            <a:r>
              <a:rPr lang="sv-FI" dirty="0" smtClean="0"/>
              <a:t>och intensivt intryck</a:t>
            </a:r>
            <a:r>
              <a:rPr lang="sv-FI" dirty="0"/>
              <a:t>. Nästan lite för mycket, men bara nästan. Ett kompakt vin som tål både fet fisk och lättare kötträtter som kalv och kyckling. Definitivt ett matvin snarare än ett mysvin i TV soffan!</a:t>
            </a:r>
            <a:endParaRPr lang="en-US" dirty="0"/>
          </a:p>
          <a:p>
            <a:endParaRPr lang="en-US" dirty="0"/>
          </a:p>
        </p:txBody>
      </p:sp>
      <p:sp>
        <p:nvSpPr>
          <p:cNvPr id="3" name="Date Placeholder 2"/>
          <p:cNvSpPr>
            <a:spLocks noGrp="1"/>
          </p:cNvSpPr>
          <p:nvPr>
            <p:ph type="dt" sz="half" idx="10"/>
          </p:nvPr>
        </p:nvSpPr>
        <p:spPr/>
        <p:txBody>
          <a:bodyPr/>
          <a:lstStyle/>
          <a:p>
            <a:r>
              <a:rPr lang="fi-FI" dirty="0" smtClean="0"/>
              <a:t>2</a:t>
            </a:r>
            <a:fld id="{051E374F-246A-44CC-B5AF-C3A7A395A7B6}" type="datetime1">
              <a:rPr lang="fi-FI" smtClean="0"/>
              <a:t>22.3.2019</a:t>
            </a:fld>
            <a:endParaRPr lang="fi-FI" dirty="0"/>
          </a:p>
        </p:txBody>
      </p:sp>
      <p:sp>
        <p:nvSpPr>
          <p:cNvPr id="4" name="Footer Placeholder 3"/>
          <p:cNvSpPr>
            <a:spLocks noGrp="1"/>
          </p:cNvSpPr>
          <p:nvPr>
            <p:ph type="ftr" sz="quarter" idx="11"/>
          </p:nvPr>
        </p:nvSpPr>
        <p:spPr/>
        <p:txBody>
          <a:bodyPr/>
          <a:lstStyle/>
          <a:p>
            <a:r>
              <a:rPr lang="fi-FI" dirty="0"/>
              <a:t>Kim </a:t>
            </a:r>
            <a:r>
              <a:rPr lang="fi-FI" dirty="0" smtClean="0"/>
              <a:t>22.3.2019</a:t>
            </a:r>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11</a:t>
            </a:fld>
            <a:endParaRPr lang="fi-FI" dirty="0"/>
          </a:p>
        </p:txBody>
      </p:sp>
      <p:sp>
        <p:nvSpPr>
          <p:cNvPr id="9" name="Rectangle 1"/>
          <p:cNvSpPr>
            <a:spLocks noChangeArrowheads="1"/>
          </p:cNvSpPr>
          <p:nvPr/>
        </p:nvSpPr>
        <p:spPr bwMode="auto">
          <a:xfrm>
            <a:off x="539552" y="-2587550"/>
            <a:ext cx="833518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63921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648072"/>
          </a:xfrm>
        </p:spPr>
        <p:txBody>
          <a:bodyPr>
            <a:normAutofit fontScale="90000"/>
          </a:bodyPr>
          <a:lstStyle/>
          <a:p>
            <a:r>
              <a:rPr lang="en-US" dirty="0" smtClean="0"/>
              <a:t>Viognier</a:t>
            </a:r>
            <a:endParaRPr lang="en-US" dirty="0"/>
          </a:p>
        </p:txBody>
      </p:sp>
      <p:sp>
        <p:nvSpPr>
          <p:cNvPr id="3" name="Content Placeholder 2"/>
          <p:cNvSpPr>
            <a:spLocks noGrp="1"/>
          </p:cNvSpPr>
          <p:nvPr>
            <p:ph idx="1"/>
          </p:nvPr>
        </p:nvSpPr>
        <p:spPr>
          <a:xfrm>
            <a:off x="1043492" y="1556792"/>
            <a:ext cx="7488948" cy="4608512"/>
          </a:xfrm>
        </p:spPr>
        <p:txBody>
          <a:bodyPr>
            <a:normAutofit fontScale="62500" lnSpcReduction="20000"/>
          </a:bodyPr>
          <a:lstStyle/>
          <a:p>
            <a:r>
              <a:rPr lang="sv-SE" b="1" dirty="0"/>
              <a:t>Odlas i:</a:t>
            </a:r>
            <a:r>
              <a:rPr lang="sv-SE" dirty="0"/>
              <a:t> Frankrike, Italien, Grekland, USA, Sydamerika, Australien.</a:t>
            </a:r>
          </a:p>
          <a:p>
            <a:r>
              <a:rPr lang="sv-SE" b="1" dirty="0"/>
              <a:t>Kända distrikt:</a:t>
            </a:r>
            <a:r>
              <a:rPr lang="sv-SE" dirty="0"/>
              <a:t> Rhône, Kalifornien, Languedoc-Roussillon.</a:t>
            </a:r>
          </a:p>
          <a:p>
            <a:r>
              <a:rPr lang="sv-SE" b="1" dirty="0"/>
              <a:t>Smak:</a:t>
            </a:r>
            <a:r>
              <a:rPr lang="sv-SE" dirty="0"/>
              <a:t> Ger ofta fylliga, oljiga viner med inslag av persika, jasmin och tropisk frukt. Ofta låg fruktsyra.</a:t>
            </a:r>
          </a:p>
          <a:p>
            <a:r>
              <a:rPr lang="sv-SE" b="1" dirty="0"/>
              <a:t>Passar till:</a:t>
            </a:r>
            <a:r>
              <a:rPr lang="sv-SE" dirty="0"/>
              <a:t> Smakrika rätter: limegravad stekt lax med klyftpotatis vänd i parmesan eller milt kryddad wokrätt med kycklingfilé.</a:t>
            </a:r>
          </a:p>
          <a:p>
            <a:r>
              <a:rPr lang="sv-SE" b="1" dirty="0"/>
              <a:t>Jasmin och vit persika</a:t>
            </a:r>
          </a:p>
          <a:p>
            <a:r>
              <a:rPr lang="sv-SE" dirty="0"/>
              <a:t>För inte så länge sen fanns druvan nästan bara i norra Rhônedalen i Frankrike, där den förde en borttynande tillvaro i vindistrikt som Condrieu och Côte-Rôtie. Men nu odlas druvan världen över, bland annat i franska Languedoc-Roussillon, i Italien, Grekland, </a:t>
            </a:r>
            <a:r>
              <a:rPr lang="sv-SE" dirty="0" smtClean="0"/>
              <a:t>USA, Chile </a:t>
            </a:r>
            <a:r>
              <a:rPr lang="sv-SE" dirty="0"/>
              <a:t>och Australien.</a:t>
            </a:r>
          </a:p>
          <a:p>
            <a:r>
              <a:rPr lang="sv-SE" dirty="0"/>
              <a:t>Viognier ger oftast torra, vita viner. Vinerna är gula och har en aromatisk, blommig doft med toner av vit persika, jasmin, aprikos, ananas och mogna päron. Vinerna är ofta relativt fylliga  med mild fruktsyra.</a:t>
            </a:r>
          </a:p>
          <a:p>
            <a:r>
              <a:rPr lang="sv-SE" dirty="0"/>
              <a:t>Viognier används också i druvblandningar för att ge neutralare viner mer smak. Många producenter fatlagrar viognierviner också, men oavsett vilket brukar vinerna hamnar i smaktypen druvigt &amp; blommigt. I Côte-Rôtie i Frankrike är det tillåtet att blanda i druvan i det röda </a:t>
            </a:r>
            <a:r>
              <a:rPr lang="sv-SE" dirty="0">
                <a:hlinkClick r:id="rId2"/>
              </a:rPr>
              <a:t>syrah</a:t>
            </a:r>
            <a:r>
              <a:rPr lang="sv-SE" dirty="0"/>
              <a:t>-vinet med upp till tjugo procent, det gör motsägelsefullt nog vinet djupare i färgen och skänker en lätt violblommig arom.</a:t>
            </a:r>
          </a:p>
          <a:p>
            <a:endParaRPr lang="en-US" dirty="0"/>
          </a:p>
        </p:txBody>
      </p:sp>
      <p:sp>
        <p:nvSpPr>
          <p:cNvPr id="4" name="Date Placeholder 3"/>
          <p:cNvSpPr>
            <a:spLocks noGrp="1"/>
          </p:cNvSpPr>
          <p:nvPr>
            <p:ph type="dt" sz="half" idx="10"/>
          </p:nvPr>
        </p:nvSpPr>
        <p:spPr/>
        <p:txBody>
          <a:bodyPr/>
          <a:lstStyle/>
          <a:p>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12</a:t>
            </a:fld>
            <a:endParaRPr lang="fi-FI" dirty="0"/>
          </a:p>
        </p:txBody>
      </p:sp>
    </p:spTree>
    <p:extLst>
      <p:ext uri="{BB962C8B-B14F-4D97-AF65-F5344CB8AC3E}">
        <p14:creationId xmlns:p14="http://schemas.microsoft.com/office/powerpoint/2010/main" val="136543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Château </a:t>
            </a:r>
            <a:r>
              <a:rPr lang="en-US" dirty="0" err="1" smtClean="0"/>
              <a:t>Dereszla</a:t>
            </a:r>
            <a:r>
              <a:rPr lang="en-US" dirty="0" smtClean="0"/>
              <a:t> </a:t>
            </a:r>
            <a:r>
              <a:rPr lang="en-US" dirty="0" err="1" smtClean="0"/>
              <a:t>Furmint</a:t>
            </a:r>
            <a:r>
              <a:rPr lang="en-US" dirty="0" smtClean="0"/>
              <a:t> 2017</a:t>
            </a:r>
            <a:endParaRPr lang="en-US" dirty="0"/>
          </a:p>
        </p:txBody>
      </p:sp>
      <p:sp>
        <p:nvSpPr>
          <p:cNvPr id="4" name="Date Placeholder 3"/>
          <p:cNvSpPr>
            <a:spLocks noGrp="1"/>
          </p:cNvSpPr>
          <p:nvPr>
            <p:ph type="dt" sz="half" idx="10"/>
          </p:nvPr>
        </p:nvSpPr>
        <p:spPr/>
        <p:txBody>
          <a:bodyPr/>
          <a:lstStyle/>
          <a:p>
            <a:r>
              <a:rPr lang="fi-FI" dirty="0" smtClean="0"/>
              <a:t>22</a:t>
            </a:r>
            <a:endParaRPr lang="fi-FI" dirty="0"/>
          </a:p>
        </p:txBody>
      </p:sp>
      <p:sp>
        <p:nvSpPr>
          <p:cNvPr id="5" name="Footer Placeholder 4"/>
          <p:cNvSpPr>
            <a:spLocks noGrp="1"/>
          </p:cNvSpPr>
          <p:nvPr>
            <p:ph type="ftr" sz="quarter" idx="11"/>
          </p:nvPr>
        </p:nvSpPr>
        <p:spPr/>
        <p:txBody>
          <a:bodyPr/>
          <a:lstStyle/>
          <a:p>
            <a:r>
              <a:rPr lang="fi-FI" dirty="0" smtClean="0"/>
              <a:t>Kim 22.3.2018</a:t>
            </a:r>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13</a:t>
            </a:fld>
            <a:endParaRPr lang="fi-FI" dirty="0"/>
          </a:p>
        </p:txBody>
      </p:sp>
      <p:sp>
        <p:nvSpPr>
          <p:cNvPr id="3" name="Content Placeholder 2"/>
          <p:cNvSpPr>
            <a:spLocks noGrp="1"/>
          </p:cNvSpPr>
          <p:nvPr>
            <p:ph sz="quarter" idx="13"/>
          </p:nvPr>
        </p:nvSpPr>
        <p:spPr/>
        <p:txBody>
          <a:bodyPr>
            <a:normAutofit fontScale="85000" lnSpcReduction="20000"/>
          </a:bodyPr>
          <a:lstStyle/>
          <a:p>
            <a:r>
              <a:rPr lang="sv-FI" dirty="0" smtClean="0"/>
              <a:t>Ljust gul med en nyanserad doft av mjölkchoklad, persilja och citrus.</a:t>
            </a:r>
          </a:p>
          <a:p>
            <a:r>
              <a:rPr lang="sv-FI" dirty="0" smtClean="0"/>
              <a:t>Fint anslag, fokuserad frukt och hög syra ger ett balanserat och harmoniskt vin som utvecklar en palett av smaker i den långa eftersmaken</a:t>
            </a:r>
          </a:p>
          <a:p>
            <a:pPr marL="68580" indent="0">
              <a:buNone/>
            </a:pPr>
            <a:r>
              <a:rPr lang="sv-FI" dirty="0" smtClean="0"/>
              <a:t> </a:t>
            </a:r>
            <a:endParaRPr lang="sv-FI" dirty="0"/>
          </a:p>
        </p:txBody>
      </p:sp>
      <p:pic>
        <p:nvPicPr>
          <p:cNvPr id="5122"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844824"/>
            <a:ext cx="1656184" cy="3962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327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i-FI" dirty="0"/>
          </a:p>
        </p:txBody>
      </p:sp>
      <p:sp>
        <p:nvSpPr>
          <p:cNvPr id="3" name="Footer Placeholder 2"/>
          <p:cNvSpPr>
            <a:spLocks noGrp="1"/>
          </p:cNvSpPr>
          <p:nvPr>
            <p:ph type="ftr" sz="quarter" idx="11"/>
          </p:nvPr>
        </p:nvSpPr>
        <p:spPr/>
        <p:txBody>
          <a:bodyPr/>
          <a:lstStyle/>
          <a:p>
            <a:endParaRPr lang="fi-FI" dirty="0"/>
          </a:p>
        </p:txBody>
      </p:sp>
      <p:sp>
        <p:nvSpPr>
          <p:cNvPr id="4" name="Slide Number Placeholder 3"/>
          <p:cNvSpPr>
            <a:spLocks noGrp="1"/>
          </p:cNvSpPr>
          <p:nvPr>
            <p:ph type="sldNum" sz="quarter" idx="12"/>
          </p:nvPr>
        </p:nvSpPr>
        <p:spPr/>
        <p:txBody>
          <a:bodyPr/>
          <a:lstStyle/>
          <a:p>
            <a:fld id="{D7644B4E-B44E-4CB9-A6EE-DFB063C5A723}" type="slidenum">
              <a:rPr lang="fi-FI" smtClean="0"/>
              <a:t>14</a:t>
            </a:fld>
            <a:endParaRPr lang="fi-FI" dirty="0"/>
          </a:p>
        </p:txBody>
      </p:sp>
      <p:sp>
        <p:nvSpPr>
          <p:cNvPr id="5" name="Rectangle 4"/>
          <p:cNvSpPr/>
          <p:nvPr/>
        </p:nvSpPr>
        <p:spPr>
          <a:xfrm>
            <a:off x="683568" y="1268760"/>
            <a:ext cx="7704856" cy="4278094"/>
          </a:xfrm>
          <a:prstGeom prst="rect">
            <a:avLst/>
          </a:prstGeom>
        </p:spPr>
        <p:txBody>
          <a:bodyPr wrap="square">
            <a:spAutoFit/>
          </a:bodyPr>
          <a:lstStyle/>
          <a:p>
            <a:pPr algn="just"/>
            <a:r>
              <a:rPr lang="sv-SE" sz="1600" dirty="0"/>
              <a:t>I ungerska Tokaji </a:t>
            </a:r>
            <a:r>
              <a:rPr lang="sv-SE" sz="1600" dirty="0" smtClean="0"/>
              <a:t>finns anrika </a:t>
            </a:r>
            <a:r>
              <a:rPr lang="sv-SE" sz="1600" dirty="0"/>
              <a:t>Chateau Dereszla. Vinkällaren har en rik historia, som sträcker sig tillbaka till tidigt </a:t>
            </a:r>
            <a:r>
              <a:rPr lang="sv-SE" sz="1600" dirty="0" smtClean="0"/>
              <a:t>1400-tal. De </a:t>
            </a:r>
            <a:r>
              <a:rPr lang="sv-SE" sz="1600" dirty="0"/>
              <a:t>första skrivna uppgifterna om Chateau Dereszla är en lagerlista. Den avslöjar att kung Zsigmond lagrade vin, som bönderna betalat i skatt, under 1400-talets början. Chateau Dereszla har genom åren tillhört såväl ungrare som prinsar från Transsylvanien. År 2000 tog familjen D'Aulan från Champagne i Frankrike över egendomen. Källaren hade försummats under ett antal år, men den franska familjen </a:t>
            </a:r>
            <a:r>
              <a:rPr lang="sv-SE" sz="1600" dirty="0" smtClean="0"/>
              <a:t>la ner mycket pengar och arbete. </a:t>
            </a:r>
            <a:r>
              <a:rPr lang="sv-SE" sz="1600" dirty="0"/>
              <a:t>Ny utrustning förvärvades och de fem separata källarna slogs samman till en, för att förbättra vinmakartekniken. Kombinationen av gamla traditioner och yrkeskunskap i Ungern samt kunskap och nytänkande från Frankrike har gjort att Chateau Dereszla idag kan producera prisbelönta viner av yppersta kvalitet. År 2017 sålde familjen D'Aulan företaget till en ungersk entreprenör</a:t>
            </a:r>
            <a:r>
              <a:rPr lang="sv-SE" sz="1600" dirty="0" smtClean="0"/>
              <a:t>. Man tillverkar ca. </a:t>
            </a:r>
            <a:r>
              <a:rPr lang="sv-SE" sz="1600" dirty="0"/>
              <a:t>e</a:t>
            </a:r>
            <a:r>
              <a:rPr lang="sv-SE" sz="1600" dirty="0" smtClean="0"/>
              <a:t>n halv miljon flaskor vin årligen från 40 ha egen och 100 ha inhyrd mark. Jorden är av vulkanisk rhyolite och andesite vilket ger en markerad mineralitet. Vinet har jäst på temperaturkontrollerade ståltankar och även mognat på rostfria tankar under 4-6 månader. Ingen ekfatslagring tillämpas.</a:t>
            </a:r>
            <a:endParaRPr lang="en-US" sz="1600" dirty="0"/>
          </a:p>
        </p:txBody>
      </p:sp>
    </p:spTree>
    <p:extLst>
      <p:ext uri="{BB962C8B-B14F-4D97-AF65-F5344CB8AC3E}">
        <p14:creationId xmlns:p14="http://schemas.microsoft.com/office/powerpoint/2010/main" val="1118526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i-FI" dirty="0" smtClean="0"/>
              <a:t>Kim 22.3.2019</a:t>
            </a:r>
            <a:endParaRPr lang="fi-FI" dirty="0"/>
          </a:p>
        </p:txBody>
      </p:sp>
      <p:sp>
        <p:nvSpPr>
          <p:cNvPr id="4" name="Slide Number Placeholder 3"/>
          <p:cNvSpPr>
            <a:spLocks noGrp="1"/>
          </p:cNvSpPr>
          <p:nvPr>
            <p:ph type="sldNum" sz="quarter" idx="12"/>
          </p:nvPr>
        </p:nvSpPr>
        <p:spPr/>
        <p:txBody>
          <a:bodyPr/>
          <a:lstStyle/>
          <a:p>
            <a:fld id="{D7644B4E-B44E-4CB9-A6EE-DFB063C5A723}" type="slidenum">
              <a:rPr lang="fi-FI" smtClean="0"/>
              <a:t>15</a:t>
            </a:fld>
            <a:endParaRPr lang="fi-FI"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357313"/>
            <a:ext cx="7048500"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720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648072"/>
          </a:xfrm>
        </p:spPr>
        <p:txBody>
          <a:bodyPr>
            <a:normAutofit fontScale="90000"/>
          </a:bodyPr>
          <a:lstStyle/>
          <a:p>
            <a:r>
              <a:rPr lang="en-US" dirty="0" err="1" smtClean="0"/>
              <a:t>Furmint</a:t>
            </a:r>
            <a:endParaRPr lang="en-US" dirty="0"/>
          </a:p>
        </p:txBody>
      </p:sp>
      <p:sp>
        <p:nvSpPr>
          <p:cNvPr id="8" name="Content Placeholder 7"/>
          <p:cNvSpPr>
            <a:spLocks noGrp="1"/>
          </p:cNvSpPr>
          <p:nvPr>
            <p:ph idx="1"/>
          </p:nvPr>
        </p:nvSpPr>
        <p:spPr>
          <a:xfrm>
            <a:off x="1043492" y="1484784"/>
            <a:ext cx="7272924" cy="4752528"/>
          </a:xfrm>
        </p:spPr>
        <p:txBody>
          <a:bodyPr>
            <a:normAutofit fontScale="62500" lnSpcReduction="20000"/>
          </a:bodyPr>
          <a:lstStyle/>
          <a:p>
            <a:r>
              <a:rPr lang="sv-SE" b="1" dirty="0"/>
              <a:t>Odlas i:</a:t>
            </a:r>
            <a:r>
              <a:rPr lang="sv-SE" dirty="0"/>
              <a:t> Ungern, mycket liten skala i övriga Centraleuropa, Sydafrika och USA.</a:t>
            </a:r>
          </a:p>
          <a:p>
            <a:r>
              <a:rPr lang="sv-SE" b="1" dirty="0"/>
              <a:t>Kända distrikt: </a:t>
            </a:r>
            <a:r>
              <a:rPr lang="sv-SE" dirty="0"/>
              <a:t>Tokaj, Somló (Ungern).</a:t>
            </a:r>
          </a:p>
          <a:p>
            <a:r>
              <a:rPr lang="sv-SE" b="1" dirty="0"/>
              <a:t>Smak:</a:t>
            </a:r>
            <a:r>
              <a:rPr lang="sv-SE" dirty="0"/>
              <a:t> Från torra till söta ädelrötade viner, med hög syra. De torra med lätt kryddigt inslag av citrus och moget päron, de söta med aromer av aprikosmarmelad, honung, saffran och mandelmassa. </a:t>
            </a:r>
          </a:p>
          <a:p>
            <a:r>
              <a:rPr lang="sv-SE" b="1" dirty="0"/>
              <a:t>Passar till:</a:t>
            </a:r>
            <a:r>
              <a:rPr lang="sv-SE" dirty="0"/>
              <a:t> De torra vinerna passar bra till fisk- och skaldjursrätter medan de sötare matchar grönmögelost och fruktdesserter.</a:t>
            </a:r>
          </a:p>
          <a:p>
            <a:r>
              <a:rPr lang="sv-SE" b="1" dirty="0"/>
              <a:t>Legendariska söta, moderna torra</a:t>
            </a:r>
          </a:p>
          <a:p>
            <a:r>
              <a:rPr lang="sv-SE" dirty="0"/>
              <a:t>Furmint är en druva med tjockt skal, hög sockerhalt och hög syra, vilket ger bra förutsättningar för tillverkning av dessertvinet Tokaji Aszú. Genom att låta druvorna angripas av ädelröta/botrytis, skrumpnar druvan ihop till ett litet russin som sen ger en mycket söt druvmust. De söta, gyllengula vinerna görs oftast av en blandning på flera druvor, som furmint, hárslevelű och sárga muskotály (</a:t>
            </a:r>
            <a:r>
              <a:rPr lang="sv-SE" dirty="0">
                <a:hlinkClick r:id="rId2"/>
              </a:rPr>
              <a:t>muscat</a:t>
            </a:r>
            <a:r>
              <a:rPr lang="sv-SE" dirty="0"/>
              <a:t> blanc á petit grains). De är ofta mycket lagringsvänliga. </a:t>
            </a:r>
          </a:p>
          <a:p>
            <a:r>
              <a:rPr lang="sv-SE" dirty="0"/>
              <a:t>Tokaj är en gammal vinregion som ligger i Ungern och Slovakien och furmint har odlats där sedan 1500-talet. De torra vinerna är kraftfulla med lite högre alkoholhalt, frisk syra och aromer som lime, päron, äpple, rökig mineral och en viss kryddighet. De kan vara lagrade på fat eller ståltank. Trots de söta vinernas dominans ökar intresset och erkännandet för torra viner på furmint. </a:t>
            </a:r>
          </a:p>
          <a:p>
            <a:endParaRPr lang="en-US" dirty="0"/>
          </a:p>
        </p:txBody>
      </p:sp>
      <p:sp>
        <p:nvSpPr>
          <p:cNvPr id="3" name="Date Placeholder 2"/>
          <p:cNvSpPr>
            <a:spLocks noGrp="1"/>
          </p:cNvSpPr>
          <p:nvPr>
            <p:ph type="dt" sz="half" idx="10"/>
          </p:nvPr>
        </p:nvSpPr>
        <p:spPr/>
        <p:txBody>
          <a:bodyPr/>
          <a:lstStyle/>
          <a:p>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16</a:t>
            </a:fld>
            <a:endParaRPr lang="fi-FI" dirty="0"/>
          </a:p>
        </p:txBody>
      </p:sp>
    </p:spTree>
    <p:extLst>
      <p:ext uri="{BB962C8B-B14F-4D97-AF65-F5344CB8AC3E}">
        <p14:creationId xmlns:p14="http://schemas.microsoft.com/office/powerpoint/2010/main" val="3513040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Santa Julia </a:t>
            </a:r>
            <a:r>
              <a:rPr lang="en-US" dirty="0" err="1" smtClean="0"/>
              <a:t>Collección</a:t>
            </a:r>
            <a:r>
              <a:rPr lang="en-US" dirty="0" smtClean="0"/>
              <a:t> </a:t>
            </a:r>
            <a:br>
              <a:rPr lang="en-US" dirty="0" smtClean="0"/>
            </a:br>
            <a:r>
              <a:rPr lang="en-US" dirty="0" smtClean="0"/>
              <a:t>Malbec 2018</a:t>
            </a:r>
            <a:endParaRPr lang="en-US" dirty="0"/>
          </a:p>
        </p:txBody>
      </p:sp>
      <p:sp>
        <p:nvSpPr>
          <p:cNvPr id="2" name="Date Placeholder 1"/>
          <p:cNvSpPr>
            <a:spLocks noGrp="1"/>
          </p:cNvSpPr>
          <p:nvPr>
            <p:ph type="dt" sz="half" idx="10"/>
          </p:nvPr>
        </p:nvSpPr>
        <p:spPr/>
        <p:txBody>
          <a:bodyPr/>
          <a:lstStyle/>
          <a:p>
            <a:fld id="{AEE159AE-4162-4B0F-BA97-9C3483A03BFC}" type="datetime1">
              <a:rPr lang="fi-FI" smtClean="0"/>
              <a:t>22.3.2019</a:t>
            </a:fld>
            <a:endParaRPr lang="fi-FI" dirty="0"/>
          </a:p>
        </p:txBody>
      </p:sp>
      <p:sp>
        <p:nvSpPr>
          <p:cNvPr id="3" name="Footer Placeholder 2"/>
          <p:cNvSpPr>
            <a:spLocks noGrp="1"/>
          </p:cNvSpPr>
          <p:nvPr>
            <p:ph type="ftr" sz="quarter" idx="11"/>
          </p:nvPr>
        </p:nvSpPr>
        <p:spPr/>
        <p:txBody>
          <a:bodyPr/>
          <a:lstStyle/>
          <a:p>
            <a:endParaRPr lang="fi-FI" dirty="0"/>
          </a:p>
        </p:txBody>
      </p:sp>
      <p:sp>
        <p:nvSpPr>
          <p:cNvPr id="4" name="Slide Number Placeholder 3"/>
          <p:cNvSpPr>
            <a:spLocks noGrp="1"/>
          </p:cNvSpPr>
          <p:nvPr>
            <p:ph type="sldNum" sz="quarter" idx="12"/>
          </p:nvPr>
        </p:nvSpPr>
        <p:spPr/>
        <p:txBody>
          <a:bodyPr/>
          <a:lstStyle/>
          <a:p>
            <a:fld id="{D7644B4E-B44E-4CB9-A6EE-DFB063C5A723}" type="slidenum">
              <a:rPr lang="fi-FI" smtClean="0"/>
              <a:t>17</a:t>
            </a:fld>
            <a:endParaRPr lang="fi-FI" dirty="0"/>
          </a:p>
        </p:txBody>
      </p:sp>
      <p:sp>
        <p:nvSpPr>
          <p:cNvPr id="6" name="Content Placeholder 5"/>
          <p:cNvSpPr>
            <a:spLocks noGrp="1"/>
          </p:cNvSpPr>
          <p:nvPr>
            <p:ph sz="quarter" idx="13"/>
          </p:nvPr>
        </p:nvSpPr>
        <p:spPr/>
        <p:txBody>
          <a:bodyPr>
            <a:normAutofit fontScale="85000" lnSpcReduction="10000"/>
          </a:bodyPr>
          <a:lstStyle/>
          <a:p>
            <a:r>
              <a:rPr lang="sv-SE" b="1" dirty="0"/>
              <a:t>Fyllig</a:t>
            </a:r>
            <a:r>
              <a:rPr lang="sv-SE" dirty="0"/>
              <a:t>, medelhöga tanniner, plommonkaraktär, toner av mörka körsbär, toner av björnbärssylt, kryddig, lätt </a:t>
            </a:r>
            <a:r>
              <a:rPr lang="sv-SE" dirty="0" smtClean="0"/>
              <a:t>kakaoton</a:t>
            </a:r>
          </a:p>
          <a:p>
            <a:r>
              <a:rPr lang="da-DK" dirty="0" smtClean="0"/>
              <a:t>VARUNUMMER 437577</a:t>
            </a:r>
            <a:endParaRPr lang="da-DK" dirty="0"/>
          </a:p>
          <a:p>
            <a:r>
              <a:rPr lang="da-DK" dirty="0" smtClean="0"/>
              <a:t>ALKOHOL 13.5</a:t>
            </a:r>
            <a:r>
              <a:rPr lang="da-DK" dirty="0"/>
              <a:t>%</a:t>
            </a:r>
          </a:p>
          <a:p>
            <a:r>
              <a:rPr lang="da-DK" dirty="0" smtClean="0"/>
              <a:t>SOCKER 3.0</a:t>
            </a:r>
            <a:r>
              <a:rPr lang="da-DK" dirty="0"/>
              <a:t> g/l</a:t>
            </a:r>
          </a:p>
          <a:p>
            <a:r>
              <a:rPr lang="da-DK" dirty="0" smtClean="0"/>
              <a:t>SYROR 5.2</a:t>
            </a:r>
            <a:r>
              <a:rPr lang="da-DK" dirty="0"/>
              <a:t> g/l</a:t>
            </a:r>
          </a:p>
          <a:p>
            <a:endParaRPr lang="en-US" dirty="0"/>
          </a:p>
        </p:txBody>
      </p:sp>
      <p:pic>
        <p:nvPicPr>
          <p:cNvPr id="1026"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628800"/>
            <a:ext cx="1296144"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678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792088"/>
          </a:xfrm>
        </p:spPr>
        <p:txBody>
          <a:bodyPr/>
          <a:lstStyle/>
          <a:p>
            <a:r>
              <a:rPr lang="en-US" dirty="0" smtClean="0"/>
              <a:t>Mendoza, Argentina</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628774"/>
            <a:ext cx="7056783" cy="460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18</a:t>
            </a:fld>
            <a:endParaRPr lang="fi-FI" dirty="0"/>
          </a:p>
        </p:txBody>
      </p:sp>
    </p:spTree>
    <p:extLst>
      <p:ext uri="{BB962C8B-B14F-4D97-AF65-F5344CB8AC3E}">
        <p14:creationId xmlns:p14="http://schemas.microsoft.com/office/powerpoint/2010/main" val="1224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Z</a:t>
            </a:r>
            <a:r>
              <a:rPr lang="en-US" dirty="0" err="1" smtClean="0"/>
              <a:t>uccardi</a:t>
            </a:r>
            <a:endParaRPr lang="en-US" dirty="0"/>
          </a:p>
        </p:txBody>
      </p:sp>
      <p:sp>
        <p:nvSpPr>
          <p:cNvPr id="9" name="Content Placeholder 8"/>
          <p:cNvSpPr>
            <a:spLocks noGrp="1"/>
          </p:cNvSpPr>
          <p:nvPr>
            <p:ph idx="1"/>
          </p:nvPr>
        </p:nvSpPr>
        <p:spPr/>
        <p:txBody>
          <a:bodyPr>
            <a:normAutofit fontScale="92500" lnSpcReduction="20000"/>
          </a:bodyPr>
          <a:lstStyle/>
          <a:p>
            <a:r>
              <a:rPr lang="en-US" dirty="0" err="1" smtClean="0"/>
              <a:t>Är</a:t>
            </a:r>
            <a:r>
              <a:rPr lang="en-US" dirty="0" smtClean="0"/>
              <a:t> </a:t>
            </a:r>
            <a:r>
              <a:rPr lang="en-US" dirty="0" err="1" smtClean="0"/>
              <a:t>ett</a:t>
            </a:r>
            <a:r>
              <a:rPr lang="en-US" dirty="0" smtClean="0"/>
              <a:t> </a:t>
            </a:r>
            <a:r>
              <a:rPr lang="en-US" dirty="0" err="1" smtClean="0"/>
              <a:t>familjeföretag</a:t>
            </a:r>
            <a:r>
              <a:rPr lang="en-US" dirty="0" smtClean="0"/>
              <a:t> </a:t>
            </a:r>
            <a:r>
              <a:rPr lang="en-US" dirty="0" err="1" smtClean="0"/>
              <a:t>som</a:t>
            </a:r>
            <a:r>
              <a:rPr lang="en-US" dirty="0" smtClean="0"/>
              <a:t> </a:t>
            </a:r>
            <a:r>
              <a:rPr lang="en-US" dirty="0" err="1" smtClean="0"/>
              <a:t>grundades</a:t>
            </a:r>
            <a:r>
              <a:rPr lang="en-US" dirty="0" smtClean="0"/>
              <a:t> 1963 av </a:t>
            </a:r>
            <a:r>
              <a:rPr lang="en-US" dirty="0"/>
              <a:t>Alberto </a:t>
            </a:r>
            <a:r>
              <a:rPr lang="en-US" dirty="0" err="1"/>
              <a:t>Zuccardi</a:t>
            </a:r>
            <a:r>
              <a:rPr lang="en-US" dirty="0"/>
              <a:t>. </a:t>
            </a:r>
            <a:r>
              <a:rPr lang="en-US" dirty="0" err="1" smtClean="0"/>
              <a:t>På</a:t>
            </a:r>
            <a:r>
              <a:rPr lang="en-US" dirty="0" smtClean="0"/>
              <a:t> den </a:t>
            </a:r>
            <a:r>
              <a:rPr lang="en-US" dirty="0" err="1" smtClean="0"/>
              <a:t>tiden</a:t>
            </a:r>
            <a:r>
              <a:rPr lang="en-US" dirty="0" smtClean="0"/>
              <a:t> </a:t>
            </a:r>
            <a:r>
              <a:rPr lang="en-US" dirty="0" err="1" smtClean="0"/>
              <a:t>började</a:t>
            </a:r>
            <a:r>
              <a:rPr lang="en-US" dirty="0" smtClean="0"/>
              <a:t> </a:t>
            </a:r>
            <a:r>
              <a:rPr lang="en-US" dirty="0" err="1" smtClean="0"/>
              <a:t>han</a:t>
            </a:r>
            <a:r>
              <a:rPr lang="en-US" dirty="0" smtClean="0"/>
              <a:t> </a:t>
            </a:r>
            <a:r>
              <a:rPr lang="en-US" dirty="0" err="1" smtClean="0"/>
              <a:t>plantera</a:t>
            </a:r>
            <a:r>
              <a:rPr lang="en-US" dirty="0" smtClean="0"/>
              <a:t> </a:t>
            </a:r>
            <a:r>
              <a:rPr lang="en-US" dirty="0" err="1" smtClean="0"/>
              <a:t>druvstockar</a:t>
            </a:r>
            <a:r>
              <a:rPr lang="en-US" dirty="0" smtClean="0"/>
              <a:t> </a:t>
            </a:r>
            <a:r>
              <a:rPr lang="en-US" dirty="0" err="1" smtClean="0"/>
              <a:t>i</a:t>
            </a:r>
            <a:r>
              <a:rPr lang="en-US" dirty="0" smtClean="0"/>
              <a:t> </a:t>
            </a:r>
            <a:r>
              <a:rPr lang="en-US" dirty="0" err="1" smtClean="0"/>
              <a:t>Maipú</a:t>
            </a:r>
            <a:r>
              <a:rPr lang="en-US" dirty="0" smtClean="0"/>
              <a:t> (</a:t>
            </a:r>
            <a:r>
              <a:rPr lang="en-US" dirty="0" err="1" smtClean="0"/>
              <a:t>en</a:t>
            </a:r>
            <a:r>
              <a:rPr lang="en-US" dirty="0" smtClean="0"/>
              <a:t> </a:t>
            </a:r>
            <a:r>
              <a:rPr lang="en-US" dirty="0" err="1" smtClean="0"/>
              <a:t>provins</a:t>
            </a:r>
            <a:r>
              <a:rPr lang="en-US" dirty="0" smtClean="0"/>
              <a:t> </a:t>
            </a:r>
            <a:r>
              <a:rPr lang="en-US" dirty="0" err="1" smtClean="0"/>
              <a:t>i</a:t>
            </a:r>
            <a:r>
              <a:rPr lang="en-US" dirty="0" smtClean="0"/>
              <a:t> Mendoza</a:t>
            </a:r>
            <a:r>
              <a:rPr lang="en-US" dirty="0" smtClean="0"/>
              <a:t>).</a:t>
            </a:r>
            <a:endParaRPr lang="en-US" dirty="0" smtClean="0"/>
          </a:p>
          <a:p>
            <a:r>
              <a:rPr lang="en-US" dirty="0" smtClean="0"/>
              <a:t>45 </a:t>
            </a:r>
            <a:r>
              <a:rPr lang="en-US" dirty="0" err="1" smtClean="0"/>
              <a:t>år</a:t>
            </a:r>
            <a:r>
              <a:rPr lang="en-US" dirty="0" smtClean="0"/>
              <a:t> </a:t>
            </a:r>
            <a:r>
              <a:rPr lang="en-US" dirty="0" err="1" smtClean="0"/>
              <a:t>senare</a:t>
            </a:r>
            <a:r>
              <a:rPr lang="en-US" dirty="0" smtClean="0"/>
              <a:t> </a:t>
            </a:r>
            <a:r>
              <a:rPr lang="en-US" dirty="0" err="1" smtClean="0"/>
              <a:t>är</a:t>
            </a:r>
            <a:r>
              <a:rPr lang="en-US" dirty="0" smtClean="0"/>
              <a:t> </a:t>
            </a:r>
            <a:r>
              <a:rPr lang="en-US" dirty="0" err="1" smtClean="0"/>
              <a:t>det</a:t>
            </a:r>
            <a:r>
              <a:rPr lang="en-US" dirty="0"/>
              <a:t> </a:t>
            </a:r>
            <a:r>
              <a:rPr lang="en-US" dirty="0" smtClean="0"/>
              <a:t>3 </a:t>
            </a:r>
            <a:r>
              <a:rPr lang="en-US" dirty="0" err="1" smtClean="0"/>
              <a:t>generationer</a:t>
            </a:r>
            <a:r>
              <a:rPr lang="en-US" dirty="0" smtClean="0"/>
              <a:t> </a:t>
            </a:r>
            <a:r>
              <a:rPr lang="en-US" dirty="0" err="1" smtClean="0"/>
              <a:t>Zuccardi</a:t>
            </a:r>
            <a:r>
              <a:rPr lang="en-US" dirty="0" smtClean="0"/>
              <a:t> </a:t>
            </a:r>
            <a:r>
              <a:rPr lang="en-US" dirty="0" err="1" smtClean="0"/>
              <a:t>som</a:t>
            </a:r>
            <a:r>
              <a:rPr lang="en-US" dirty="0" smtClean="0"/>
              <a:t> driver </a:t>
            </a:r>
            <a:r>
              <a:rPr lang="en-US" dirty="0" err="1" smtClean="0"/>
              <a:t>firman</a:t>
            </a:r>
            <a:r>
              <a:rPr lang="en-US" dirty="0" smtClean="0"/>
              <a:t>, </a:t>
            </a:r>
            <a:r>
              <a:rPr lang="en-US" dirty="0" err="1" smtClean="0"/>
              <a:t>alla</a:t>
            </a:r>
            <a:r>
              <a:rPr lang="en-US" dirty="0" smtClean="0"/>
              <a:t> med </a:t>
            </a:r>
            <a:r>
              <a:rPr lang="en-US" dirty="0" err="1" smtClean="0"/>
              <a:t>samma</a:t>
            </a:r>
            <a:r>
              <a:rPr lang="en-US" dirty="0" smtClean="0"/>
              <a:t> passion </a:t>
            </a:r>
            <a:r>
              <a:rPr lang="en-US" dirty="0" err="1" smtClean="0"/>
              <a:t>för</a:t>
            </a:r>
            <a:r>
              <a:rPr lang="en-US" dirty="0" smtClean="0"/>
              <a:t> vin.</a:t>
            </a:r>
          </a:p>
          <a:p>
            <a:r>
              <a:rPr lang="en-US" dirty="0" smtClean="0"/>
              <a:t> I </a:t>
            </a:r>
            <a:r>
              <a:rPr lang="en-US" dirty="0" err="1" smtClean="0"/>
              <a:t>september</a:t>
            </a:r>
            <a:r>
              <a:rPr lang="en-US" dirty="0" smtClean="0"/>
              <a:t> </a:t>
            </a:r>
            <a:r>
              <a:rPr lang="en-US" dirty="0"/>
              <a:t>2007, </a:t>
            </a:r>
            <a:r>
              <a:rPr lang="en-US" dirty="0" err="1" smtClean="0"/>
              <a:t>belönades</a:t>
            </a:r>
            <a:r>
              <a:rPr lang="en-US" dirty="0" smtClean="0"/>
              <a:t> José </a:t>
            </a:r>
            <a:r>
              <a:rPr lang="en-US" dirty="0"/>
              <a:t>Alberto and </a:t>
            </a:r>
            <a:r>
              <a:rPr lang="en-US" dirty="0" err="1"/>
              <a:t>Sebastián</a:t>
            </a:r>
            <a:r>
              <a:rPr lang="en-US" dirty="0"/>
              <a:t> </a:t>
            </a:r>
            <a:r>
              <a:rPr lang="en-US" dirty="0" err="1"/>
              <a:t>Zuccardi</a:t>
            </a:r>
            <a:r>
              <a:rPr lang="en-US" dirty="0"/>
              <a:t> </a:t>
            </a:r>
            <a:r>
              <a:rPr lang="en-US" dirty="0" err="1" smtClean="0"/>
              <a:t>för</a:t>
            </a:r>
            <a:r>
              <a:rPr lang="en-US" dirty="0" smtClean="0"/>
              <a:t> </a:t>
            </a:r>
            <a:r>
              <a:rPr lang="en-US" dirty="0" err="1" smtClean="0"/>
              <a:t>sitt</a:t>
            </a:r>
            <a:r>
              <a:rPr lang="en-US" dirty="0" smtClean="0"/>
              <a:t> </a:t>
            </a:r>
            <a:r>
              <a:rPr lang="en-US" dirty="0" err="1" smtClean="0"/>
              <a:t>arbete</a:t>
            </a:r>
            <a:r>
              <a:rPr lang="en-US" dirty="0" smtClean="0"/>
              <a:t> av den </a:t>
            </a:r>
            <a:r>
              <a:rPr lang="en-US" dirty="0" err="1" smtClean="0"/>
              <a:t>ansedda</a:t>
            </a:r>
            <a:r>
              <a:rPr lang="en-US" dirty="0" smtClean="0"/>
              <a:t> </a:t>
            </a:r>
            <a:r>
              <a:rPr lang="en-US" dirty="0" err="1" smtClean="0"/>
              <a:t>vintidningen</a:t>
            </a:r>
            <a:r>
              <a:rPr lang="en-US" dirty="0" smtClean="0"/>
              <a:t> Decanter </a:t>
            </a:r>
            <a:r>
              <a:rPr lang="en-US" dirty="0" err="1" smtClean="0"/>
              <a:t>för</a:t>
            </a:r>
            <a:r>
              <a:rPr lang="en-US" dirty="0" smtClean="0"/>
              <a:t> </a:t>
            </a:r>
            <a:r>
              <a:rPr lang="en-US" dirty="0" err="1" smtClean="0"/>
              <a:t>att</a:t>
            </a:r>
            <a:r>
              <a:rPr lang="en-US" dirty="0" smtClean="0"/>
              <a:t> </a:t>
            </a:r>
            <a:r>
              <a:rPr lang="en-US" dirty="0" err="1" smtClean="0"/>
              <a:t>vara</a:t>
            </a:r>
            <a:r>
              <a:rPr lang="en-US" dirty="0" smtClean="0"/>
              <a:t> “among </a:t>
            </a:r>
            <a:r>
              <a:rPr lang="en-US" dirty="0"/>
              <a:t>the five most influential personalities of Argentine </a:t>
            </a:r>
            <a:r>
              <a:rPr lang="en-US" dirty="0" smtClean="0"/>
              <a:t>Wine”.</a:t>
            </a:r>
            <a:endParaRPr lang="en-US" dirty="0"/>
          </a:p>
        </p:txBody>
      </p:sp>
      <p:sp>
        <p:nvSpPr>
          <p:cNvPr id="4" name="Date Placeholder 3"/>
          <p:cNvSpPr>
            <a:spLocks noGrp="1"/>
          </p:cNvSpPr>
          <p:nvPr>
            <p:ph type="dt" sz="half" idx="10"/>
          </p:nvPr>
        </p:nvSpPr>
        <p:spPr/>
        <p:txBody>
          <a:bodyPr/>
          <a:lstStyle/>
          <a:p>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19</a:t>
            </a:fld>
            <a:endParaRPr lang="fi-FI" dirty="0"/>
          </a:p>
        </p:txBody>
      </p:sp>
    </p:spTree>
    <p:extLst>
      <p:ext uri="{BB962C8B-B14F-4D97-AF65-F5344CB8AC3E}">
        <p14:creationId xmlns:p14="http://schemas.microsoft.com/office/powerpoint/2010/main" val="3017914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268760"/>
            <a:ext cx="7024744" cy="1152128"/>
          </a:xfrm>
        </p:spPr>
        <p:txBody>
          <a:bodyPr>
            <a:normAutofit fontScale="90000"/>
          </a:bodyPr>
          <a:lstStyle/>
          <a:p>
            <a:r>
              <a:rPr lang="en-US" b="1" dirty="0" err="1"/>
              <a:t>Lindauer</a:t>
            </a:r>
            <a:r>
              <a:rPr lang="en-US" b="1" dirty="0"/>
              <a:t> Special Reserve Blanc de </a:t>
            </a:r>
            <a:r>
              <a:rPr lang="en-US" b="1" dirty="0" err="1"/>
              <a:t>Blancs</a:t>
            </a:r>
            <a:r>
              <a:rPr lang="en-US" b="1" dirty="0"/>
              <a:t> Brut</a:t>
            </a:r>
            <a:br>
              <a:rPr lang="en-US" b="1" dirty="0"/>
            </a:br>
            <a:endParaRPr lang="en-US" dirty="0"/>
          </a:p>
        </p:txBody>
      </p:sp>
      <p:sp>
        <p:nvSpPr>
          <p:cNvPr id="4" name="Date Placeholder 3"/>
          <p:cNvSpPr>
            <a:spLocks noGrp="1"/>
          </p:cNvSpPr>
          <p:nvPr>
            <p:ph type="dt" sz="half" idx="10"/>
          </p:nvPr>
        </p:nvSpPr>
        <p:spPr/>
        <p:txBody>
          <a:bodyPr/>
          <a:lstStyle/>
          <a:p>
            <a:endParaRPr lang="fi-FI" dirty="0"/>
          </a:p>
        </p:txBody>
      </p:sp>
      <p:sp>
        <p:nvSpPr>
          <p:cNvPr id="5" name="Footer Placeholder 4"/>
          <p:cNvSpPr>
            <a:spLocks noGrp="1"/>
          </p:cNvSpPr>
          <p:nvPr>
            <p:ph type="ftr" sz="quarter" idx="11"/>
          </p:nvPr>
        </p:nvSpPr>
        <p:spPr>
          <a:xfrm>
            <a:off x="4641448" y="6165304"/>
            <a:ext cx="3502152" cy="51981"/>
          </a:xfrm>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2</a:t>
            </a:fld>
            <a:endParaRPr lang="fi-FI" dirty="0"/>
          </a:p>
        </p:txBody>
      </p:sp>
      <p:sp>
        <p:nvSpPr>
          <p:cNvPr id="3" name="Content Placeholder 2"/>
          <p:cNvSpPr>
            <a:spLocks noGrp="1"/>
          </p:cNvSpPr>
          <p:nvPr>
            <p:ph sz="quarter" idx="13"/>
          </p:nvPr>
        </p:nvSpPr>
        <p:spPr>
          <a:xfrm>
            <a:off x="1042416" y="1844824"/>
            <a:ext cx="3419856" cy="3961616"/>
          </a:xfrm>
        </p:spPr>
        <p:txBody>
          <a:bodyPr>
            <a:normAutofit fontScale="85000" lnSpcReduction="10000"/>
          </a:bodyPr>
          <a:lstStyle/>
          <a:p>
            <a:r>
              <a:rPr lang="sv-SE" b="1" dirty="0"/>
              <a:t>Mycket torr</a:t>
            </a:r>
            <a:r>
              <a:rPr lang="sv-SE" dirty="0"/>
              <a:t>, hög syra, inslag av gula plommon, citronkaraktär, </a:t>
            </a:r>
            <a:r>
              <a:rPr lang="sv-SE" dirty="0" smtClean="0"/>
              <a:t>krusbärig</a:t>
            </a:r>
            <a:r>
              <a:rPr lang="sv-SE" dirty="0"/>
              <a:t>, rostad, lätt </a:t>
            </a:r>
            <a:r>
              <a:rPr lang="sv-SE" dirty="0" smtClean="0"/>
              <a:t>gräddighet</a:t>
            </a:r>
          </a:p>
          <a:p>
            <a:r>
              <a:rPr lang="sv-SE" dirty="0" smtClean="0"/>
              <a:t>DRUVA Chardonnay </a:t>
            </a:r>
          </a:p>
          <a:p>
            <a:r>
              <a:rPr lang="da-DK" dirty="0" smtClean="0"/>
              <a:t>VARUNUMMER 943097</a:t>
            </a:r>
            <a:endParaRPr lang="da-DK" dirty="0"/>
          </a:p>
          <a:p>
            <a:r>
              <a:rPr lang="da-DK" dirty="0" smtClean="0"/>
              <a:t>ALKOHOL 11.5</a:t>
            </a:r>
            <a:r>
              <a:rPr lang="da-DK" dirty="0"/>
              <a:t>%</a:t>
            </a:r>
          </a:p>
          <a:p>
            <a:r>
              <a:rPr lang="da-DK" dirty="0" smtClean="0"/>
              <a:t>SOCKER 11.0</a:t>
            </a:r>
            <a:r>
              <a:rPr lang="da-DK" dirty="0"/>
              <a:t> g/l</a:t>
            </a:r>
          </a:p>
          <a:p>
            <a:r>
              <a:rPr lang="da-DK" dirty="0" smtClean="0"/>
              <a:t>SYROR 6.9</a:t>
            </a:r>
            <a:r>
              <a:rPr lang="da-DK" dirty="0"/>
              <a:t> g/l</a:t>
            </a:r>
          </a:p>
          <a:p>
            <a:r>
              <a:rPr lang="en-US" dirty="0" smtClean="0"/>
              <a:t>PRIS 15,48€</a:t>
            </a:r>
            <a:endParaRPr lang="en-US" dirty="0"/>
          </a:p>
        </p:txBody>
      </p:sp>
      <p:pic>
        <p:nvPicPr>
          <p:cNvPr id="1026"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709706" y="1700213"/>
            <a:ext cx="1290113" cy="410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902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936104"/>
          </a:xfrm>
        </p:spPr>
        <p:txBody>
          <a:bodyPr/>
          <a:lstStyle/>
          <a:p>
            <a:r>
              <a:rPr lang="en-US" dirty="0" smtClean="0"/>
              <a:t>Malbec</a:t>
            </a:r>
            <a:endParaRPr lang="en-US" dirty="0"/>
          </a:p>
        </p:txBody>
      </p:sp>
      <p:sp>
        <p:nvSpPr>
          <p:cNvPr id="3" name="Date Placeholder 2"/>
          <p:cNvSpPr>
            <a:spLocks noGrp="1"/>
          </p:cNvSpPr>
          <p:nvPr>
            <p:ph type="dt" sz="half" idx="10"/>
          </p:nvPr>
        </p:nvSpPr>
        <p:spPr/>
        <p:txBody>
          <a:bodyPr/>
          <a:lstStyle/>
          <a:p>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20</a:t>
            </a:fld>
            <a:endParaRPr lang="fi-FI" dirty="0"/>
          </a:p>
        </p:txBody>
      </p:sp>
      <p:sp>
        <p:nvSpPr>
          <p:cNvPr id="6" name="Content Placeholder 5"/>
          <p:cNvSpPr>
            <a:spLocks noGrp="1"/>
          </p:cNvSpPr>
          <p:nvPr>
            <p:ph sz="quarter" idx="13"/>
          </p:nvPr>
        </p:nvSpPr>
        <p:spPr>
          <a:xfrm>
            <a:off x="683568" y="1628800"/>
            <a:ext cx="4968552" cy="4752528"/>
          </a:xfrm>
        </p:spPr>
        <p:txBody>
          <a:bodyPr>
            <a:normAutofit fontScale="47500" lnSpcReduction="20000"/>
          </a:bodyPr>
          <a:lstStyle/>
          <a:p>
            <a:endParaRPr lang="sv-FI" dirty="0"/>
          </a:p>
          <a:p>
            <a:r>
              <a:rPr lang="sv-SE" b="1" dirty="0"/>
              <a:t>Odlas i:</a:t>
            </a:r>
            <a:r>
              <a:rPr lang="sv-SE" dirty="0"/>
              <a:t> Argentina och Chile. Mindre förekommande i Frankrike, Australien, Nya Zeeland, Sydafrika, Italien och Spanien.</a:t>
            </a:r>
          </a:p>
          <a:p>
            <a:r>
              <a:rPr lang="sv-SE" b="1" dirty="0"/>
              <a:t>Kända distrikt:</a:t>
            </a:r>
            <a:r>
              <a:rPr lang="sv-SE" dirty="0"/>
              <a:t> Cahors, Bordeaux, Loire, Mendoza.</a:t>
            </a:r>
          </a:p>
          <a:p>
            <a:r>
              <a:rPr lang="sv-SE" b="1" dirty="0"/>
              <a:t>Smak:</a:t>
            </a:r>
            <a:r>
              <a:rPr lang="sv-SE" dirty="0"/>
              <a:t> Mörkt röda, sträva viner, inslag av mörka bär, plommon och tobak.</a:t>
            </a:r>
          </a:p>
          <a:p>
            <a:r>
              <a:rPr lang="sv-SE" b="1" dirty="0"/>
              <a:t>Passar till:</a:t>
            </a:r>
            <a:r>
              <a:rPr lang="sv-SE" dirty="0"/>
              <a:t> Smakrika rätter, gärna grillade av lamm eller nöt.</a:t>
            </a:r>
          </a:p>
          <a:p>
            <a:r>
              <a:rPr lang="sv-SE" b="1" dirty="0"/>
              <a:t>Färg och tanniner</a:t>
            </a:r>
          </a:p>
          <a:p>
            <a:r>
              <a:rPr lang="sv-SE" dirty="0"/>
              <a:t>Malbec har länge fört en undanskymd tillvaro i Bordeaux och områden i sydvästra Frankrike. Den odlas även i Loire, där den heter cot. Men druvan har problem att mogna i det svala klimatet. I Bordeaux ses den som en utfyllnadsdruva och är på tillbakagång.</a:t>
            </a:r>
          </a:p>
          <a:p>
            <a:r>
              <a:rPr lang="sv-SE" dirty="0"/>
              <a:t>Men i Cahors sydost om Bordeaux har druvan hitta sin plats. Där ingår malbec till minst 70 procent i det färdiga vinet. Vinerna är ofta mörkt röda i färgen, fylliga och sträva, med aromer som påminner om plommon och tobak.</a:t>
            </a:r>
          </a:p>
          <a:p>
            <a:r>
              <a:rPr lang="sv-SE" b="1" dirty="0"/>
              <a:t>Signaturdruva i Argentina</a:t>
            </a:r>
          </a:p>
          <a:p>
            <a:r>
              <a:rPr lang="sv-SE" dirty="0"/>
              <a:t>Malbec är stor i Argentina, och speciellt i Mendoza-distriktet. Här på hög höjd blir druvorna små och utvecklar tjockt skal, tack vare lång och sval växtsäsong. Vinerna blir färgrika med hög fruktsyra och rika på tanniner. I Argentina blandar man även malbec med </a:t>
            </a:r>
            <a:r>
              <a:rPr lang="sv-SE" dirty="0">
                <a:hlinkClick r:id="rId2"/>
              </a:rPr>
              <a:t>syrah</a:t>
            </a:r>
            <a:r>
              <a:rPr lang="sv-SE" dirty="0"/>
              <a:t>, </a:t>
            </a:r>
            <a:r>
              <a:rPr lang="sv-SE" dirty="0">
                <a:hlinkClick r:id="rId3"/>
              </a:rPr>
              <a:t>merlot</a:t>
            </a:r>
            <a:r>
              <a:rPr lang="sv-SE" dirty="0"/>
              <a:t> och </a:t>
            </a:r>
            <a:r>
              <a:rPr lang="sv-SE" dirty="0">
                <a:hlinkClick r:id="rId4"/>
              </a:rPr>
              <a:t>cabernet sauvignon</a:t>
            </a:r>
            <a:r>
              <a:rPr lang="sv-SE" dirty="0"/>
              <a:t>.</a:t>
            </a:r>
          </a:p>
          <a:p>
            <a:r>
              <a:rPr lang="sv-SE" dirty="0"/>
              <a:t>Andra odlingar finns lite varstans i Nya världen, som i Sydafrika, Australien och USA. Viner av malbec hamnar oftast i smaktyperna fruktigt &amp; smakrikt och stramt &amp; nyanserat.</a:t>
            </a:r>
          </a:p>
          <a:p>
            <a:endParaRPr lang="en-US" dirty="0"/>
          </a:p>
        </p:txBody>
      </p:sp>
      <p:pic>
        <p:nvPicPr>
          <p:cNvPr id="3074" name="Picture 2"/>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5652120" y="1268760"/>
            <a:ext cx="2952328"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750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Prunotto</a:t>
            </a:r>
            <a:r>
              <a:rPr lang="en-US" dirty="0" smtClean="0"/>
              <a:t> </a:t>
            </a:r>
            <a:r>
              <a:rPr lang="en-US" dirty="0" err="1" smtClean="0"/>
              <a:t>Bansella</a:t>
            </a:r>
            <a:r>
              <a:rPr lang="en-US" dirty="0" smtClean="0"/>
              <a:t/>
            </a:r>
            <a:br>
              <a:rPr lang="en-US" dirty="0" smtClean="0"/>
            </a:br>
            <a:r>
              <a:rPr lang="en-US" dirty="0" smtClean="0"/>
              <a:t> 2016</a:t>
            </a:r>
            <a:endParaRPr lang="en-US" dirty="0"/>
          </a:p>
        </p:txBody>
      </p:sp>
      <p:sp>
        <p:nvSpPr>
          <p:cNvPr id="3" name="Date Placeholder 2"/>
          <p:cNvSpPr>
            <a:spLocks noGrp="1"/>
          </p:cNvSpPr>
          <p:nvPr>
            <p:ph type="dt" sz="half" idx="10"/>
          </p:nvPr>
        </p:nvSpPr>
        <p:spPr/>
        <p:txBody>
          <a:bodyPr/>
          <a:lstStyle/>
          <a:p>
            <a:fld id="{051E374F-246A-44CC-B5AF-C3A7A395A7B6}" type="datetime1">
              <a:rPr lang="fi-FI" smtClean="0"/>
              <a:t>22.3.2019</a:t>
            </a:fld>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21</a:t>
            </a:fld>
            <a:endParaRPr lang="fi-FI" dirty="0"/>
          </a:p>
        </p:txBody>
      </p:sp>
      <p:sp>
        <p:nvSpPr>
          <p:cNvPr id="6" name="Content Placeholder 5"/>
          <p:cNvSpPr>
            <a:spLocks noGrp="1"/>
          </p:cNvSpPr>
          <p:nvPr>
            <p:ph sz="quarter" idx="13"/>
          </p:nvPr>
        </p:nvSpPr>
        <p:spPr/>
        <p:txBody>
          <a:bodyPr>
            <a:normAutofit fontScale="70000" lnSpcReduction="20000"/>
          </a:bodyPr>
          <a:lstStyle/>
          <a:p>
            <a:r>
              <a:rPr lang="sv-SE" b="1" dirty="0" smtClean="0"/>
              <a:t>DOCG</a:t>
            </a:r>
            <a:r>
              <a:rPr lang="sv-SE" dirty="0" smtClean="0"/>
              <a:t> (Denominazione Origine Controllata e Garantita) </a:t>
            </a:r>
            <a:r>
              <a:rPr lang="sv-SE" b="1" dirty="0" smtClean="0"/>
              <a:t>Nizza</a:t>
            </a:r>
          </a:p>
          <a:p>
            <a:r>
              <a:rPr lang="sv-SE" b="1" dirty="0"/>
              <a:t>Fyllig</a:t>
            </a:r>
            <a:r>
              <a:rPr lang="sv-SE" dirty="0"/>
              <a:t>, medelhöga tanniner, toner av mörka körsbär, in</a:t>
            </a:r>
            <a:r>
              <a:rPr lang="sv-SE" dirty="0" smtClean="0"/>
              <a:t>slag </a:t>
            </a:r>
            <a:r>
              <a:rPr lang="sv-SE" dirty="0"/>
              <a:t>av fikonsylt, skogsbärig, chokladig, ekig, lätt </a:t>
            </a:r>
            <a:r>
              <a:rPr lang="sv-SE" dirty="0" smtClean="0"/>
              <a:t>kanelton</a:t>
            </a:r>
          </a:p>
          <a:p>
            <a:r>
              <a:rPr lang="sv-SE" dirty="0" smtClean="0"/>
              <a:t>DRUVA Barbera</a:t>
            </a:r>
          </a:p>
          <a:p>
            <a:r>
              <a:rPr lang="da-DK" dirty="0" smtClean="0"/>
              <a:t>VARUNUMMER 465917</a:t>
            </a:r>
            <a:endParaRPr lang="da-DK" dirty="0"/>
          </a:p>
          <a:p>
            <a:r>
              <a:rPr lang="da-DK" dirty="0" smtClean="0"/>
              <a:t>ALKOHOL 14.5</a:t>
            </a:r>
            <a:r>
              <a:rPr lang="da-DK" dirty="0"/>
              <a:t>%</a:t>
            </a:r>
          </a:p>
          <a:p>
            <a:r>
              <a:rPr lang="da-DK" dirty="0" smtClean="0"/>
              <a:t>SOCKER 1.0</a:t>
            </a:r>
            <a:r>
              <a:rPr lang="da-DK" dirty="0"/>
              <a:t> </a:t>
            </a:r>
            <a:r>
              <a:rPr lang="da-DK" dirty="0" smtClean="0"/>
              <a:t>g/l</a:t>
            </a:r>
          </a:p>
          <a:p>
            <a:r>
              <a:rPr lang="da-DK" dirty="0" smtClean="0"/>
              <a:t>SYROR 5.9 g/l</a:t>
            </a:r>
            <a:endParaRPr lang="da-DK" dirty="0"/>
          </a:p>
          <a:p>
            <a:endParaRPr lang="en-US" dirty="0"/>
          </a:p>
        </p:txBody>
      </p:sp>
      <p:pic>
        <p:nvPicPr>
          <p:cNvPr id="8"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052736"/>
            <a:ext cx="158417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4762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01136"/>
          </a:xfrm>
        </p:spPr>
        <p:txBody>
          <a:bodyPr>
            <a:normAutofit fontScale="90000"/>
          </a:bodyPr>
          <a:lstStyle/>
          <a:p>
            <a:r>
              <a:rPr lang="en-US" dirty="0" err="1" smtClean="0"/>
              <a:t>Prunotto</a:t>
            </a:r>
            <a:r>
              <a:rPr lang="en-US" dirty="0" smtClean="0"/>
              <a:t>, </a:t>
            </a:r>
            <a:r>
              <a:rPr lang="en-US" dirty="0" err="1" smtClean="0"/>
              <a:t>kort</a:t>
            </a:r>
            <a:r>
              <a:rPr lang="en-US" dirty="0" smtClean="0"/>
              <a:t> </a:t>
            </a:r>
            <a:r>
              <a:rPr lang="en-US" dirty="0" err="1" smtClean="0"/>
              <a:t>historik</a:t>
            </a:r>
            <a:endParaRPr lang="en-US" dirty="0"/>
          </a:p>
        </p:txBody>
      </p:sp>
      <p:sp>
        <p:nvSpPr>
          <p:cNvPr id="6" name="Content Placeholder 5"/>
          <p:cNvSpPr>
            <a:spLocks noGrp="1"/>
          </p:cNvSpPr>
          <p:nvPr>
            <p:ph idx="1"/>
          </p:nvPr>
        </p:nvSpPr>
        <p:spPr>
          <a:xfrm>
            <a:off x="827584" y="1916832"/>
            <a:ext cx="7560840" cy="4248471"/>
          </a:xfrm>
        </p:spPr>
        <p:txBody>
          <a:bodyPr>
            <a:normAutofit fontScale="70000" lnSpcReduction="20000"/>
          </a:bodyPr>
          <a:lstStyle/>
          <a:p>
            <a:pPr marL="68580" indent="0" algn="just">
              <a:buNone/>
            </a:pPr>
            <a:r>
              <a:rPr lang="sv-FI" dirty="0" smtClean="0"/>
              <a:t>Alfredo Prunotto, var en mycket välkänd vin-makare som arbetade för de bästa vinhusen i början på 1920-talet. 1923 tog han över Cantina Sociale "Vini delle Langhe“, ett kooperativ grundat i Alba 1904. Tack vare Alfredo och hans hustrus stora passion, blev snart firman Prunotto mycket omtalat och de exporterade vinerna över hela världen. 1956  drog sig Prunotto tillbaka och sålde firman till sin gode vän, Beppe Colla som, tillsammans med Carlo Filiberti och Beppes bror Tino Colla, fortsatte att driva firman med samma hängivenhet som Alfredo Prunotto alltid gjort.</a:t>
            </a:r>
          </a:p>
          <a:p>
            <a:pPr marL="68580" indent="0" algn="just">
              <a:buNone/>
            </a:pPr>
            <a:r>
              <a:rPr lang="sv-FI" dirty="0" smtClean="0"/>
              <a:t/>
            </a:r>
            <a:br>
              <a:rPr lang="sv-FI" dirty="0" smtClean="0"/>
            </a:br>
            <a:r>
              <a:rPr lang="sv-FI" dirty="0" smtClean="0"/>
              <a:t>1972 växte affärerna och firman flyttade till det nuvarande huvudkontoret i Alba. 1989 tog sedan den mycket kända vinfamiljen från Toscana, Antinori, över distributionen och därefter, 1995, när bröderna Colla gick I pension, tog de också över produktionen. Kvaliteten och det djupa engagemanget håller de nuvarande ägarna fortfarande högt. </a:t>
            </a:r>
            <a:endParaRPr lang="sv-FI" dirty="0"/>
          </a:p>
        </p:txBody>
      </p:sp>
      <p:sp>
        <p:nvSpPr>
          <p:cNvPr id="3" name="Date Placeholder 2"/>
          <p:cNvSpPr>
            <a:spLocks noGrp="1"/>
          </p:cNvSpPr>
          <p:nvPr>
            <p:ph type="dt" sz="half" idx="10"/>
          </p:nvPr>
        </p:nvSpPr>
        <p:spPr/>
        <p:txBody>
          <a:bodyPr/>
          <a:lstStyle/>
          <a:p>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22</a:t>
            </a:fld>
            <a:endParaRPr lang="fi-FI" dirty="0"/>
          </a:p>
        </p:txBody>
      </p:sp>
    </p:spTree>
    <p:extLst>
      <p:ext uri="{BB962C8B-B14F-4D97-AF65-F5344CB8AC3E}">
        <p14:creationId xmlns:p14="http://schemas.microsoft.com/office/powerpoint/2010/main" val="3780592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43490" y="764704"/>
            <a:ext cx="7024744" cy="864096"/>
          </a:xfrm>
        </p:spPr>
        <p:txBody>
          <a:bodyPr/>
          <a:lstStyle/>
          <a:p>
            <a:r>
              <a:rPr lang="en-US" dirty="0" err="1" smtClean="0"/>
              <a:t>Barbera</a:t>
            </a:r>
            <a:endParaRPr lang="en-US" dirty="0"/>
          </a:p>
        </p:txBody>
      </p:sp>
      <p:sp>
        <p:nvSpPr>
          <p:cNvPr id="3" name="Date Placeholder 2"/>
          <p:cNvSpPr>
            <a:spLocks noGrp="1"/>
          </p:cNvSpPr>
          <p:nvPr>
            <p:ph type="dt" sz="half" idx="10"/>
          </p:nvPr>
        </p:nvSpPr>
        <p:spPr/>
        <p:txBody>
          <a:bodyPr/>
          <a:lstStyle/>
          <a:p>
            <a:endParaRPr lang="fi-FI" dirty="0"/>
          </a:p>
        </p:txBody>
      </p:sp>
      <p:sp>
        <p:nvSpPr>
          <p:cNvPr id="4" name="Footer Placeholder 3"/>
          <p:cNvSpPr>
            <a:spLocks noGrp="1"/>
          </p:cNvSpPr>
          <p:nvPr>
            <p:ph type="ftr" sz="quarter" idx="11"/>
          </p:nvPr>
        </p:nvSpPr>
        <p:spPr>
          <a:xfrm flipV="1">
            <a:off x="4641448" y="6217285"/>
            <a:ext cx="3502152" cy="45719"/>
          </a:xfrm>
        </p:spPr>
        <p:txBody>
          <a:bodyPr/>
          <a:lstStyle/>
          <a:p>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23</a:t>
            </a:fld>
            <a:endParaRPr lang="fi-FI" dirty="0"/>
          </a:p>
        </p:txBody>
      </p:sp>
      <p:sp>
        <p:nvSpPr>
          <p:cNvPr id="9" name="Content Placeholder 8"/>
          <p:cNvSpPr>
            <a:spLocks noGrp="1"/>
          </p:cNvSpPr>
          <p:nvPr>
            <p:ph sz="quarter" idx="13"/>
          </p:nvPr>
        </p:nvSpPr>
        <p:spPr>
          <a:xfrm>
            <a:off x="827584" y="1772816"/>
            <a:ext cx="4680520" cy="4608512"/>
          </a:xfrm>
        </p:spPr>
        <p:txBody>
          <a:bodyPr>
            <a:normAutofit fontScale="55000" lnSpcReduction="20000"/>
          </a:bodyPr>
          <a:lstStyle/>
          <a:p>
            <a:r>
              <a:rPr lang="sv-SE" b="1" dirty="0"/>
              <a:t>Odlas i:</a:t>
            </a:r>
            <a:r>
              <a:rPr lang="sv-SE" dirty="0"/>
              <a:t> Italien, inklusive Sicilien och Sardinien. Sydamerika, Australien och USA.</a:t>
            </a:r>
          </a:p>
          <a:p>
            <a:r>
              <a:rPr lang="sv-SE" b="1" dirty="0"/>
              <a:t>Kända distrikt:</a:t>
            </a:r>
            <a:r>
              <a:rPr lang="sv-SE" dirty="0"/>
              <a:t> Alba och Asti </a:t>
            </a:r>
            <a:r>
              <a:rPr lang="sv-SE" dirty="0" smtClean="0"/>
              <a:t> i </a:t>
            </a:r>
            <a:r>
              <a:rPr lang="sv-SE" dirty="0"/>
              <a:t>Piemonte.</a:t>
            </a:r>
          </a:p>
          <a:p>
            <a:r>
              <a:rPr lang="sv-SE" b="1" dirty="0"/>
              <a:t>Smak:</a:t>
            </a:r>
            <a:r>
              <a:rPr lang="sv-SE" dirty="0"/>
              <a:t> Fruktiga viner med hög frisk syra, ofta med inslag av mörka körsbär.</a:t>
            </a:r>
          </a:p>
          <a:p>
            <a:r>
              <a:rPr lang="sv-SE" b="1" dirty="0"/>
              <a:t>Passar till:</a:t>
            </a:r>
            <a:r>
              <a:rPr lang="sv-SE" dirty="0"/>
              <a:t> Lätta rätter av fågel, kalv och gris, eller lamm, nöt och vilt om vinet är fylligt och smakrikt.</a:t>
            </a:r>
          </a:p>
          <a:p>
            <a:r>
              <a:rPr lang="sv-SE" b="1" dirty="0"/>
              <a:t>Folkets vin</a:t>
            </a:r>
          </a:p>
          <a:p>
            <a:r>
              <a:rPr lang="sv-SE" dirty="0"/>
              <a:t>Barbera odlas i hela Italien men hemtrakten är Piemonte. Särskilt kring städerna Alba, Asti och Monferrato, där den står för mer än hälften av skörden. Det mest typiska för barbera är den höga fruktsyran. Traditionellt har druvan haft en ganska låg status och gett friska, mjuka och fruktiga röda viner som bör drickas unga.</a:t>
            </a:r>
          </a:p>
          <a:p>
            <a:r>
              <a:rPr lang="sv-SE" dirty="0"/>
              <a:t>Den moderna trenden går mot koncentrerade och sträva viner, vilka uppnås genom lågt skördeuttag och lagring på små, nya ekfat. Många experter menar att barbera är den </a:t>
            </a:r>
            <a:r>
              <a:rPr lang="sv-SE" dirty="0" smtClean="0"/>
              <a:t>mest intressanta </a:t>
            </a:r>
            <a:r>
              <a:rPr lang="sv-SE" dirty="0"/>
              <a:t>druvan i Piemonte, nebbiolo till trots.</a:t>
            </a:r>
          </a:p>
          <a:p>
            <a:r>
              <a:rPr lang="sv-SE" dirty="0"/>
              <a:t>Utanför Europa odlas </a:t>
            </a:r>
            <a:r>
              <a:rPr lang="sv-SE" dirty="0" smtClean="0"/>
              <a:t>Barbera </a:t>
            </a:r>
            <a:r>
              <a:rPr lang="sv-SE" dirty="0"/>
              <a:t>mer och mer i Australien (Victoria och New South Wales) och i USA (Kalifornien). I Argentina växer den mest i Mendoza-distriktet och druvan används främst i blandningar. Brasilien och Uruguay har också relativt stora planteringar.</a:t>
            </a:r>
          </a:p>
          <a:p>
            <a:endParaRPr lang="en-US" dirty="0"/>
          </a:p>
        </p:txBody>
      </p:sp>
      <p:pic>
        <p:nvPicPr>
          <p:cNvPr id="5122"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908721"/>
            <a:ext cx="3105346" cy="244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118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24</a:t>
            </a:fld>
            <a:endParaRPr lang="fi-FI"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19"/>
            <a:ext cx="7776864" cy="5330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109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43490" y="836712"/>
            <a:ext cx="7024744" cy="936104"/>
          </a:xfrm>
        </p:spPr>
        <p:txBody>
          <a:bodyPr>
            <a:normAutofit fontScale="90000"/>
          </a:bodyPr>
          <a:lstStyle/>
          <a:p>
            <a:r>
              <a:rPr lang="en-US" dirty="0" smtClean="0"/>
              <a:t>Columbia Winery Cabernet Sauvignon 2016</a:t>
            </a:r>
            <a:endParaRPr lang="en-US" dirty="0"/>
          </a:p>
        </p:txBody>
      </p:sp>
      <p:sp>
        <p:nvSpPr>
          <p:cNvPr id="4" name="Date Placeholder 3"/>
          <p:cNvSpPr>
            <a:spLocks noGrp="1"/>
          </p:cNvSpPr>
          <p:nvPr>
            <p:ph type="dt" sz="half" idx="10"/>
          </p:nvPr>
        </p:nvSpPr>
        <p:spPr/>
        <p:txBody>
          <a:bodyPr/>
          <a:lstStyle/>
          <a:p>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25</a:t>
            </a:fld>
            <a:endParaRPr lang="fi-FI" dirty="0"/>
          </a:p>
        </p:txBody>
      </p:sp>
      <p:sp>
        <p:nvSpPr>
          <p:cNvPr id="8" name="Content Placeholder 7"/>
          <p:cNvSpPr>
            <a:spLocks noGrp="1"/>
          </p:cNvSpPr>
          <p:nvPr>
            <p:ph sz="quarter" idx="13"/>
          </p:nvPr>
        </p:nvSpPr>
        <p:spPr/>
        <p:txBody>
          <a:bodyPr>
            <a:normAutofit fontScale="92500" lnSpcReduction="20000"/>
          </a:bodyPr>
          <a:lstStyle/>
          <a:p>
            <a:r>
              <a:rPr lang="sv-SE" b="1" dirty="0"/>
              <a:t>Fyllig</a:t>
            </a:r>
            <a:r>
              <a:rPr lang="sv-SE" dirty="0"/>
              <a:t>, höga tanniner, svartvinbärig, toner av mörka körsbär, tranbärig, lätt pepprighet, ekig, </a:t>
            </a:r>
            <a:r>
              <a:rPr lang="sv-SE" dirty="0" smtClean="0"/>
              <a:t>vaniljig</a:t>
            </a:r>
          </a:p>
          <a:p>
            <a:r>
              <a:rPr lang="da-DK" dirty="0" smtClean="0"/>
              <a:t>VARUNUMMER 437357</a:t>
            </a:r>
            <a:endParaRPr lang="da-DK" dirty="0"/>
          </a:p>
          <a:p>
            <a:r>
              <a:rPr lang="da-DK" dirty="0" smtClean="0"/>
              <a:t>ALKOHOL 14.0</a:t>
            </a:r>
            <a:r>
              <a:rPr lang="da-DK" dirty="0"/>
              <a:t>%</a:t>
            </a:r>
          </a:p>
          <a:p>
            <a:r>
              <a:rPr lang="da-DK" dirty="0" smtClean="0"/>
              <a:t>SOCKER 3.0</a:t>
            </a:r>
            <a:r>
              <a:rPr lang="da-DK" dirty="0"/>
              <a:t> g/l</a:t>
            </a:r>
          </a:p>
          <a:p>
            <a:r>
              <a:rPr lang="da-DK" dirty="0" smtClean="0"/>
              <a:t>SYROR 6.4</a:t>
            </a:r>
            <a:r>
              <a:rPr lang="da-DK" dirty="0"/>
              <a:t> g/l</a:t>
            </a:r>
          </a:p>
          <a:p>
            <a:endParaRPr lang="en-US" dirty="0"/>
          </a:p>
        </p:txBody>
      </p:sp>
      <p:pic>
        <p:nvPicPr>
          <p:cNvPr id="7170"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412776"/>
            <a:ext cx="1343393"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681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3490" y="548680"/>
            <a:ext cx="7024744" cy="792088"/>
          </a:xfrm>
        </p:spPr>
        <p:txBody>
          <a:bodyPr/>
          <a:lstStyle/>
          <a:p>
            <a:r>
              <a:rPr lang="en-US" dirty="0" smtClean="0"/>
              <a:t>Cabernet Sauvignon</a:t>
            </a:r>
            <a:endParaRPr lang="en-US" dirty="0"/>
          </a:p>
        </p:txBody>
      </p:sp>
      <p:sp>
        <p:nvSpPr>
          <p:cNvPr id="9" name="Content Placeholder 8"/>
          <p:cNvSpPr>
            <a:spLocks noGrp="1"/>
          </p:cNvSpPr>
          <p:nvPr>
            <p:ph idx="1"/>
          </p:nvPr>
        </p:nvSpPr>
        <p:spPr>
          <a:xfrm>
            <a:off x="1043492" y="1268760"/>
            <a:ext cx="7344932" cy="5040560"/>
          </a:xfrm>
        </p:spPr>
        <p:txBody>
          <a:bodyPr>
            <a:normAutofit fontScale="55000" lnSpcReduction="20000"/>
          </a:bodyPr>
          <a:lstStyle/>
          <a:p>
            <a:r>
              <a:rPr lang="sv-SE" b="1" dirty="0"/>
              <a:t>Odlas i:</a:t>
            </a:r>
            <a:r>
              <a:rPr lang="sv-SE" dirty="0"/>
              <a:t> Hela vinvärlden.</a:t>
            </a:r>
          </a:p>
          <a:p>
            <a:r>
              <a:rPr lang="sv-SE" b="1" dirty="0"/>
              <a:t>Kända distrikt:</a:t>
            </a:r>
            <a:r>
              <a:rPr lang="sv-SE" dirty="0"/>
              <a:t> Bordeaux, Napa valley (Kalifornien).</a:t>
            </a:r>
          </a:p>
          <a:p>
            <a:r>
              <a:rPr lang="sv-SE" b="1" dirty="0"/>
              <a:t>Smak:</a:t>
            </a:r>
            <a:r>
              <a:rPr lang="sv-SE" dirty="0"/>
              <a:t> Ofta sträva viner med hög fruktsyra och inslag av svarta vinbär, plommon, ceder, gräs, grön paprika och örter.</a:t>
            </a:r>
          </a:p>
          <a:p>
            <a:r>
              <a:rPr lang="sv-SE" b="1" dirty="0"/>
              <a:t>Passar till:</a:t>
            </a:r>
            <a:r>
              <a:rPr lang="sv-SE" dirty="0"/>
              <a:t> Stekt och grillat kött, eller vilt vid strama viner.</a:t>
            </a:r>
          </a:p>
          <a:p>
            <a:r>
              <a:rPr lang="sv-SE" b="1" dirty="0"/>
              <a:t>Druvkungen</a:t>
            </a:r>
          </a:p>
          <a:p>
            <a:r>
              <a:rPr lang="sv-SE" dirty="0"/>
              <a:t>Utan tvekan en av världens mest kända blåa druvor, med sina typiska aromer av svarta vinbär, nyvässad blyertspenna, cederträ och gräs. Viner av cabernet sauvignon lagras dessutom ofta på ekfat som ger inslag av vanilj, kaffe och mörk choklad. Det kan vara svårt att tro att denna strama, franska druva är en korsning av den "snällare" </a:t>
            </a:r>
            <a:r>
              <a:rPr lang="sv-SE" dirty="0">
                <a:hlinkClick r:id="rId2"/>
              </a:rPr>
              <a:t>cabernet franc</a:t>
            </a:r>
            <a:r>
              <a:rPr lang="sv-SE" dirty="0"/>
              <a:t> och den gröna </a:t>
            </a:r>
            <a:r>
              <a:rPr lang="sv-SE" dirty="0">
                <a:hlinkClick r:id="rId3"/>
              </a:rPr>
              <a:t>sauvignon blanc</a:t>
            </a:r>
            <a:r>
              <a:rPr lang="sv-SE" dirty="0"/>
              <a:t>, men så är faktiskt fallet.</a:t>
            </a:r>
          </a:p>
          <a:p>
            <a:r>
              <a:rPr lang="sv-SE" dirty="0"/>
              <a:t>I dag odlas cabernet sauvignon i de flesta vinländer, eftersom den är tålig mot sjukdomar och lätt anpassar sig till olika klimat och jordar.</a:t>
            </a:r>
          </a:p>
          <a:p>
            <a:r>
              <a:rPr lang="sv-SE" dirty="0"/>
              <a:t>I Bordeaux blandas den </a:t>
            </a:r>
            <a:r>
              <a:rPr lang="sv-SE" dirty="0" smtClean="0"/>
              <a:t>nästan alltid </a:t>
            </a:r>
            <a:r>
              <a:rPr lang="sv-SE" dirty="0"/>
              <a:t>med andra druvsorter, som </a:t>
            </a:r>
            <a:r>
              <a:rPr lang="sv-SE" dirty="0">
                <a:hlinkClick r:id="rId4"/>
              </a:rPr>
              <a:t>merlot</a:t>
            </a:r>
            <a:r>
              <a:rPr lang="sv-SE" dirty="0"/>
              <a:t>, </a:t>
            </a:r>
            <a:r>
              <a:rPr lang="sv-SE" dirty="0">
                <a:hlinkClick r:id="rId2"/>
              </a:rPr>
              <a:t>cabernet franc</a:t>
            </a:r>
            <a:r>
              <a:rPr lang="sv-SE" dirty="0"/>
              <a:t> och ibland petit verdot och </a:t>
            </a:r>
            <a:r>
              <a:rPr lang="sv-SE" dirty="0">
                <a:hlinkClick r:id="rId5"/>
              </a:rPr>
              <a:t>malbec</a:t>
            </a:r>
            <a:r>
              <a:rPr lang="sv-SE" dirty="0"/>
              <a:t>. Eftersom cabernet sauvignon behöver mycket värme för att mogna, odlas den i första hand i västra Bordeaux där den </a:t>
            </a:r>
            <a:r>
              <a:rPr lang="sv-SE" dirty="0" smtClean="0"/>
              <a:t>grusiga och steniga </a:t>
            </a:r>
            <a:r>
              <a:rPr lang="sv-SE" dirty="0"/>
              <a:t>jordmånen håller kvar solvärmen. De mest berömda cabernetvinerna hittar du i kommunerna </a:t>
            </a:r>
            <a:r>
              <a:rPr lang="sv-SE" dirty="0" smtClean="0"/>
              <a:t>St. Estéphe, Pauillac</a:t>
            </a:r>
            <a:r>
              <a:rPr lang="sv-SE" dirty="0"/>
              <a:t>, St-Julien, Margaux och Pessac-Léognan.</a:t>
            </a:r>
          </a:p>
          <a:p>
            <a:r>
              <a:rPr lang="sv-SE" dirty="0"/>
              <a:t>Italiens främsta cabernetviner kommer från Toscana. Lättare cabernetviner görs bland annat i Venetien och Friuli-Venezia Giulia.</a:t>
            </a:r>
          </a:p>
          <a:p>
            <a:r>
              <a:rPr lang="sv-SE" dirty="0"/>
              <a:t>Utanför Europa kommer kända cabernetviner från Napa och Sonoma i Kalifornien, Margaret River i Western Australia, Coonawarra i South Australia, Maipo i Chile och Mendoza i Argentina.</a:t>
            </a:r>
          </a:p>
          <a:p>
            <a:r>
              <a:rPr lang="sv-SE" dirty="0"/>
              <a:t>Druvan brukar ge ganska sträva, fylliga och friska rödviner som oftast hittas under smaktyperna fruktigt &amp; smakrikt och stramt &amp; nyanserat.</a:t>
            </a:r>
          </a:p>
          <a:p>
            <a:pPr marL="68580" indent="0">
              <a:buNone/>
            </a:pPr>
            <a:endParaRPr lang="en-US" b="1" dirty="0"/>
          </a:p>
          <a:p>
            <a:pPr marL="68580" indent="0">
              <a:buNone/>
            </a:pPr>
            <a:endParaRPr lang="en-US" dirty="0"/>
          </a:p>
          <a:p>
            <a:endParaRPr lang="en-US" dirty="0"/>
          </a:p>
        </p:txBody>
      </p:sp>
      <p:sp>
        <p:nvSpPr>
          <p:cNvPr id="3" name="Date Placeholder 2"/>
          <p:cNvSpPr>
            <a:spLocks noGrp="1"/>
          </p:cNvSpPr>
          <p:nvPr>
            <p:ph type="dt" sz="half" idx="10"/>
          </p:nvPr>
        </p:nvSpPr>
        <p:spPr/>
        <p:txBody>
          <a:bodyPr/>
          <a:lstStyle/>
          <a:p>
            <a:endParaRPr lang="fi-FI" dirty="0"/>
          </a:p>
        </p:txBody>
      </p:sp>
      <p:sp>
        <p:nvSpPr>
          <p:cNvPr id="4" name="Footer Placeholder 3"/>
          <p:cNvSpPr>
            <a:spLocks noGrp="1"/>
          </p:cNvSpPr>
          <p:nvPr>
            <p:ph type="ftr" sz="quarter" idx="11"/>
          </p:nvPr>
        </p:nvSpPr>
        <p:spPr>
          <a:xfrm flipV="1">
            <a:off x="4641448" y="6217285"/>
            <a:ext cx="3502152" cy="45719"/>
          </a:xfrm>
        </p:spPr>
        <p:txBody>
          <a:bodyPr/>
          <a:lstStyle/>
          <a:p>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26</a:t>
            </a:fld>
            <a:endParaRPr lang="fi-FI" dirty="0"/>
          </a:p>
        </p:txBody>
      </p:sp>
    </p:spTree>
    <p:extLst>
      <p:ext uri="{BB962C8B-B14F-4D97-AF65-F5344CB8AC3E}">
        <p14:creationId xmlns:p14="http://schemas.microsoft.com/office/powerpoint/2010/main" val="3365997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43490" y="764704"/>
            <a:ext cx="7024744" cy="864096"/>
          </a:xfrm>
        </p:spPr>
        <p:txBody>
          <a:bodyPr>
            <a:normAutofit fontScale="90000"/>
          </a:bodyPr>
          <a:lstStyle/>
          <a:p>
            <a:r>
              <a:rPr lang="en-US" dirty="0" err="1" smtClean="0"/>
              <a:t>Kvällens</a:t>
            </a:r>
            <a:r>
              <a:rPr lang="en-US" dirty="0" smtClean="0"/>
              <a:t> </a:t>
            </a:r>
            <a:r>
              <a:rPr lang="en-US" dirty="0" err="1" smtClean="0"/>
              <a:t>matvin</a:t>
            </a:r>
            <a:r>
              <a:rPr lang="en-US" dirty="0" smtClean="0"/>
              <a:t> –</a:t>
            </a:r>
            <a:br>
              <a:rPr lang="en-US" dirty="0" smtClean="0"/>
            </a:br>
            <a:r>
              <a:rPr lang="en-US" dirty="0" err="1" smtClean="0"/>
              <a:t>Tommasi</a:t>
            </a:r>
            <a:r>
              <a:rPr lang="en-US" dirty="0" smtClean="0"/>
              <a:t> </a:t>
            </a:r>
            <a:r>
              <a:rPr lang="en-US" dirty="0" err="1" smtClean="0"/>
              <a:t>Ripasso</a:t>
            </a:r>
            <a:r>
              <a:rPr lang="en-US" dirty="0" smtClean="0"/>
              <a:t> 2015</a:t>
            </a:r>
            <a:endParaRPr lang="en-US" dirty="0"/>
          </a:p>
        </p:txBody>
      </p:sp>
      <p:sp>
        <p:nvSpPr>
          <p:cNvPr id="3" name="Date Placeholder 2"/>
          <p:cNvSpPr>
            <a:spLocks noGrp="1"/>
          </p:cNvSpPr>
          <p:nvPr>
            <p:ph type="dt" sz="half" idx="10"/>
          </p:nvPr>
        </p:nvSpPr>
        <p:spPr>
          <a:xfrm>
            <a:off x="5997388" y="224493"/>
            <a:ext cx="2133600" cy="108164"/>
          </a:xfrm>
        </p:spPr>
        <p:txBody>
          <a:bodyPr/>
          <a:lstStyle/>
          <a:p>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27</a:t>
            </a:fld>
            <a:endParaRPr lang="fi-FI" dirty="0"/>
          </a:p>
        </p:txBody>
      </p:sp>
      <p:sp>
        <p:nvSpPr>
          <p:cNvPr id="6" name="Content Placeholder 5"/>
          <p:cNvSpPr>
            <a:spLocks noGrp="1"/>
          </p:cNvSpPr>
          <p:nvPr>
            <p:ph sz="quarter" idx="13"/>
          </p:nvPr>
        </p:nvSpPr>
        <p:spPr/>
        <p:txBody>
          <a:bodyPr>
            <a:normAutofit fontScale="85000" lnSpcReduction="20000"/>
          </a:bodyPr>
          <a:lstStyle/>
          <a:p>
            <a:r>
              <a:rPr lang="sv-SE" b="1" dirty="0"/>
              <a:t>Medelfyllig</a:t>
            </a:r>
            <a:r>
              <a:rPr lang="sv-SE" dirty="0"/>
              <a:t>, höga tanniner, surkörsbärskaraktär, blåbärig, fikonkaraktär, lätt kanelton, svag </a:t>
            </a:r>
            <a:r>
              <a:rPr lang="sv-SE" dirty="0" smtClean="0"/>
              <a:t>läderton</a:t>
            </a:r>
          </a:p>
          <a:p>
            <a:r>
              <a:rPr lang="sv-SE" dirty="0" smtClean="0"/>
              <a:t>DRUVOR Corvina, Rondinella, Corvinone </a:t>
            </a:r>
          </a:p>
          <a:p>
            <a:r>
              <a:rPr lang="da-DK" dirty="0" smtClean="0"/>
              <a:t>VARUNUMMER 429567</a:t>
            </a:r>
            <a:endParaRPr lang="da-DK" dirty="0"/>
          </a:p>
          <a:p>
            <a:r>
              <a:rPr lang="da-DK" dirty="0" smtClean="0"/>
              <a:t>ALKOHOL 13.0</a:t>
            </a:r>
            <a:r>
              <a:rPr lang="da-DK" dirty="0"/>
              <a:t>%</a:t>
            </a:r>
          </a:p>
          <a:p>
            <a:r>
              <a:rPr lang="da-DK" dirty="0" smtClean="0"/>
              <a:t>SOCKER 6.0</a:t>
            </a:r>
            <a:r>
              <a:rPr lang="da-DK" dirty="0"/>
              <a:t> g/l</a:t>
            </a:r>
          </a:p>
          <a:p>
            <a:r>
              <a:rPr lang="da-DK" dirty="0" smtClean="0"/>
              <a:t>SYROR 5.5</a:t>
            </a:r>
            <a:r>
              <a:rPr lang="da-DK" dirty="0"/>
              <a:t> g/l</a:t>
            </a:r>
          </a:p>
          <a:p>
            <a:endParaRPr lang="en-US" dirty="0">
              <a:hlinkClick r:id="rId2"/>
            </a:endParaRPr>
          </a:p>
          <a:p>
            <a:endParaRPr lang="en-US" dirty="0"/>
          </a:p>
        </p:txBody>
      </p:sp>
      <p:pic>
        <p:nvPicPr>
          <p:cNvPr id="11" name="Picture 2"/>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628800"/>
            <a:ext cx="1328449"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050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43490" y="692696"/>
            <a:ext cx="7024744" cy="936104"/>
          </a:xfrm>
        </p:spPr>
        <p:txBody>
          <a:bodyPr>
            <a:normAutofit fontScale="90000"/>
          </a:bodyPr>
          <a:lstStyle/>
          <a:p>
            <a:r>
              <a:rPr lang="en-US" dirty="0" err="1" smtClean="0"/>
              <a:t>Kvällens</a:t>
            </a:r>
            <a:r>
              <a:rPr lang="en-US" dirty="0" smtClean="0"/>
              <a:t> </a:t>
            </a:r>
            <a:r>
              <a:rPr lang="en-US" dirty="0" err="1" smtClean="0"/>
              <a:t>alla</a:t>
            </a:r>
            <a:r>
              <a:rPr lang="en-US" dirty="0" smtClean="0"/>
              <a:t> </a:t>
            </a:r>
            <a:r>
              <a:rPr lang="en-US" dirty="0" err="1" smtClean="0"/>
              <a:t>viner</a:t>
            </a:r>
            <a:r>
              <a:rPr lang="en-US" dirty="0" smtClean="0"/>
              <a:t> med </a:t>
            </a:r>
            <a:r>
              <a:rPr lang="en-US" dirty="0" err="1" smtClean="0"/>
              <a:t>priser</a:t>
            </a:r>
            <a:endParaRPr lang="en-US" dirty="0"/>
          </a:p>
        </p:txBody>
      </p:sp>
      <p:sp>
        <p:nvSpPr>
          <p:cNvPr id="9" name="Content Placeholder 8"/>
          <p:cNvSpPr>
            <a:spLocks noGrp="1"/>
          </p:cNvSpPr>
          <p:nvPr>
            <p:ph idx="1"/>
          </p:nvPr>
        </p:nvSpPr>
        <p:spPr>
          <a:xfrm>
            <a:off x="1043492" y="1916832"/>
            <a:ext cx="7128908" cy="4176464"/>
          </a:xfrm>
        </p:spPr>
        <p:txBody>
          <a:bodyPr>
            <a:normAutofit/>
          </a:bodyPr>
          <a:lstStyle/>
          <a:p>
            <a:r>
              <a:rPr lang="en-US" sz="2000" b="1" dirty="0" err="1"/>
              <a:t>Lindauer</a:t>
            </a:r>
            <a:r>
              <a:rPr lang="en-US" sz="2000" b="1" dirty="0"/>
              <a:t> Special </a:t>
            </a:r>
            <a:r>
              <a:rPr lang="en-US" sz="2000" b="1" dirty="0" smtClean="0"/>
              <a:t>Reserve Blanc de </a:t>
            </a:r>
            <a:r>
              <a:rPr lang="en-US" sz="2000" b="1" dirty="0" err="1"/>
              <a:t>Blancs</a:t>
            </a:r>
            <a:r>
              <a:rPr lang="en-US" sz="2000" b="1" dirty="0"/>
              <a:t> </a:t>
            </a:r>
            <a:r>
              <a:rPr lang="en-US" sz="2000" b="1" dirty="0" smtClean="0"/>
              <a:t>Brut, 15,48€</a:t>
            </a:r>
            <a:br>
              <a:rPr lang="en-US" sz="2000" b="1" dirty="0" smtClean="0"/>
            </a:br>
            <a:endParaRPr lang="en-US" sz="2000" b="1" dirty="0" smtClean="0"/>
          </a:p>
          <a:p>
            <a:r>
              <a:rPr lang="fr-FR" sz="2000" b="1" dirty="0"/>
              <a:t>1112 Blanc de Noirs </a:t>
            </a:r>
            <a:r>
              <a:rPr lang="fr-FR" sz="2000" b="1" dirty="0" err="1"/>
              <a:t>Trocken</a:t>
            </a:r>
            <a:r>
              <a:rPr lang="fr-FR" sz="2000" b="1" dirty="0"/>
              <a:t> </a:t>
            </a:r>
            <a:r>
              <a:rPr lang="fr-FR" sz="2000" b="1" dirty="0" smtClean="0"/>
              <a:t>2017</a:t>
            </a:r>
            <a:r>
              <a:rPr lang="en-US" sz="2000" b="1" dirty="0" smtClean="0"/>
              <a:t>, 	10,00€</a:t>
            </a:r>
          </a:p>
          <a:p>
            <a:r>
              <a:rPr lang="en-US" sz="2000" b="1" dirty="0"/>
              <a:t>Casa Silva </a:t>
            </a:r>
            <a:r>
              <a:rPr lang="en-US" sz="2000" b="1" dirty="0" err="1"/>
              <a:t>Reserva</a:t>
            </a:r>
            <a:r>
              <a:rPr lang="en-US" sz="2000" b="1" dirty="0"/>
              <a:t> Viognier </a:t>
            </a:r>
            <a:r>
              <a:rPr lang="en-US" sz="2000" b="1" dirty="0" smtClean="0"/>
              <a:t>2018, 		12,03€</a:t>
            </a:r>
          </a:p>
          <a:p>
            <a:r>
              <a:rPr lang="en-US" sz="2000" b="1" dirty="0" smtClean="0"/>
              <a:t>Château </a:t>
            </a:r>
            <a:r>
              <a:rPr lang="en-US" sz="2000" b="1" dirty="0" err="1"/>
              <a:t>Dereszla</a:t>
            </a:r>
            <a:r>
              <a:rPr lang="en-US" sz="2000" b="1" dirty="0"/>
              <a:t> Volcanic </a:t>
            </a:r>
            <a:r>
              <a:rPr lang="en-US" sz="2000" b="1" dirty="0" err="1"/>
              <a:t>Furmint</a:t>
            </a:r>
            <a:r>
              <a:rPr lang="en-US" sz="2000" b="1" dirty="0"/>
              <a:t> </a:t>
            </a:r>
            <a:r>
              <a:rPr lang="en-US" sz="2000" b="1" dirty="0" smtClean="0"/>
              <a:t>2017, 	11,94€</a:t>
            </a:r>
            <a:br>
              <a:rPr lang="en-US" sz="2000" b="1" dirty="0" smtClean="0"/>
            </a:br>
            <a:endParaRPr lang="en-US" sz="2000" b="1" dirty="0" smtClean="0"/>
          </a:p>
          <a:p>
            <a:r>
              <a:rPr lang="es-ES" sz="2000" b="1" dirty="0"/>
              <a:t>Santa Julia Colección </a:t>
            </a:r>
            <a:r>
              <a:rPr lang="es-ES" sz="2000" b="1" dirty="0" err="1"/>
              <a:t>Malbec</a:t>
            </a:r>
            <a:r>
              <a:rPr lang="es-ES" sz="2000" b="1" dirty="0"/>
              <a:t> </a:t>
            </a:r>
            <a:r>
              <a:rPr lang="es-ES" sz="2000" b="1" dirty="0" smtClean="0"/>
              <a:t>2018, 	  9,62€</a:t>
            </a:r>
          </a:p>
          <a:p>
            <a:r>
              <a:rPr lang="en-US" sz="2000" b="1" dirty="0" err="1"/>
              <a:t>Prunotto</a:t>
            </a:r>
            <a:r>
              <a:rPr lang="en-US" sz="2000" b="1" dirty="0"/>
              <a:t> </a:t>
            </a:r>
            <a:r>
              <a:rPr lang="en-US" sz="2000" b="1" dirty="0" err="1"/>
              <a:t>Bansella</a:t>
            </a:r>
            <a:r>
              <a:rPr lang="en-US" sz="2000" b="1" dirty="0"/>
              <a:t> </a:t>
            </a:r>
            <a:r>
              <a:rPr lang="en-US" sz="2000" b="1" dirty="0" smtClean="0"/>
              <a:t>2016, 			19,98€</a:t>
            </a:r>
          </a:p>
          <a:p>
            <a:r>
              <a:rPr lang="en-US" sz="2000" b="1" dirty="0"/>
              <a:t>Columbia Winery Cabernet </a:t>
            </a:r>
            <a:r>
              <a:rPr lang="en-US" sz="2000" b="1" dirty="0" err="1" smtClean="0"/>
              <a:t>Sauv</a:t>
            </a:r>
            <a:r>
              <a:rPr lang="en-US" sz="2000" b="1" dirty="0" smtClean="0"/>
              <a:t>. 2016, 	18,98€</a:t>
            </a:r>
            <a:br>
              <a:rPr lang="en-US" sz="2000" b="1" dirty="0" smtClean="0"/>
            </a:br>
            <a:endParaRPr lang="en-US" sz="2000" b="1" dirty="0" smtClean="0"/>
          </a:p>
          <a:p>
            <a:r>
              <a:rPr lang="en-US" sz="2000" b="1" dirty="0" err="1"/>
              <a:t>Tommasi</a:t>
            </a:r>
            <a:r>
              <a:rPr lang="en-US" sz="2000" b="1" dirty="0"/>
              <a:t> </a:t>
            </a:r>
            <a:r>
              <a:rPr lang="en-US" sz="2000" b="1" dirty="0" err="1"/>
              <a:t>Ripasso</a:t>
            </a:r>
            <a:r>
              <a:rPr lang="en-US" sz="2000" b="1" dirty="0"/>
              <a:t> </a:t>
            </a:r>
            <a:r>
              <a:rPr lang="en-US" sz="2000" b="1" dirty="0" err="1"/>
              <a:t>Valpolicella</a:t>
            </a:r>
            <a:r>
              <a:rPr lang="en-US" sz="2000" b="1" dirty="0"/>
              <a:t> </a:t>
            </a:r>
            <a:r>
              <a:rPr lang="en-US" sz="2000" b="1" dirty="0" smtClean="0"/>
              <a:t>2015, 	19,99€</a:t>
            </a:r>
            <a:endParaRPr lang="en-US" sz="2000" b="1" dirty="0"/>
          </a:p>
          <a:p>
            <a:endParaRPr lang="en-US" b="1" dirty="0"/>
          </a:p>
          <a:p>
            <a:endParaRPr lang="en-US" b="1" dirty="0"/>
          </a:p>
          <a:p>
            <a:endParaRPr lang="es-ES" b="1" dirty="0"/>
          </a:p>
          <a:p>
            <a:endParaRPr lang="en-US" b="1" dirty="0"/>
          </a:p>
          <a:p>
            <a:endParaRPr lang="en-US" b="1" dirty="0"/>
          </a:p>
          <a:p>
            <a:endParaRPr lang="fr-FR" b="1" dirty="0"/>
          </a:p>
        </p:txBody>
      </p:sp>
      <p:sp>
        <p:nvSpPr>
          <p:cNvPr id="3" name="Date Placeholder 2"/>
          <p:cNvSpPr>
            <a:spLocks noGrp="1"/>
          </p:cNvSpPr>
          <p:nvPr>
            <p:ph type="dt" sz="half" idx="10"/>
          </p:nvPr>
        </p:nvSpPr>
        <p:spPr/>
        <p:txBody>
          <a:bodyPr/>
          <a:lstStyle/>
          <a:p>
            <a:endParaRPr lang="fi-FI" dirty="0"/>
          </a:p>
        </p:txBody>
      </p:sp>
      <p:sp>
        <p:nvSpPr>
          <p:cNvPr id="4" name="Footer Placeholder 3"/>
          <p:cNvSpPr>
            <a:spLocks noGrp="1"/>
          </p:cNvSpPr>
          <p:nvPr>
            <p:ph type="ftr" sz="quarter" idx="11"/>
          </p:nvPr>
        </p:nvSpPr>
        <p:spPr>
          <a:xfrm>
            <a:off x="4641448" y="6165304"/>
            <a:ext cx="3502152" cy="51981"/>
          </a:xfrm>
        </p:spPr>
        <p:txBody>
          <a:bodyPr/>
          <a:lstStyle/>
          <a:p>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28</a:t>
            </a:fld>
            <a:endParaRPr lang="fi-FI" dirty="0"/>
          </a:p>
        </p:txBody>
      </p:sp>
    </p:spTree>
    <p:extLst>
      <p:ext uri="{BB962C8B-B14F-4D97-AF65-F5344CB8AC3E}">
        <p14:creationId xmlns:p14="http://schemas.microsoft.com/office/powerpoint/2010/main" val="2883288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024744" cy="1143000"/>
          </a:xfrm>
        </p:spPr>
        <p:txBody>
          <a:bodyPr/>
          <a:lstStyle/>
          <a:p>
            <a:pPr algn="ctr"/>
            <a:r>
              <a:rPr lang="fi-FI" b="1" dirty="0"/>
              <a:t>Tack</a:t>
            </a:r>
            <a:r>
              <a:rPr lang="fi-FI" b="1" dirty="0" smtClean="0"/>
              <a:t>! Och förresten ....</a:t>
            </a:r>
            <a:endParaRPr lang="fi-FI" b="1"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29</a:t>
            </a:fld>
            <a:endParaRPr lang="fi-FI"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2276872"/>
            <a:ext cx="4680519" cy="297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63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412776"/>
            <a:ext cx="7024744" cy="936104"/>
          </a:xfrm>
        </p:spPr>
        <p:txBody>
          <a:bodyPr>
            <a:normAutofit fontScale="90000"/>
          </a:bodyPr>
          <a:lstStyle/>
          <a:p>
            <a:r>
              <a:rPr lang="en-US" b="1" dirty="0" err="1"/>
              <a:t>Lindauer</a:t>
            </a:r>
            <a:r>
              <a:rPr lang="en-US" b="1" dirty="0"/>
              <a:t> Special Reserve</a:t>
            </a:r>
            <a:br>
              <a:rPr lang="en-US" b="1"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err="1"/>
              <a:t>Lindauer</a:t>
            </a:r>
            <a:r>
              <a:rPr lang="en-US" dirty="0"/>
              <a:t> Special Reserve is our top tier of our </a:t>
            </a:r>
            <a:r>
              <a:rPr lang="en-US" dirty="0" err="1"/>
              <a:t>Lindauer</a:t>
            </a:r>
            <a:r>
              <a:rPr lang="en-US" dirty="0"/>
              <a:t> family and offers excellent quality. Released in 1996 to mark our 15th Birthday it is crafted to reflect the style and elegance of New Zealand winemaking. Created using the authentic sparkling wine production method it’s no wonder winemakers, wine writers and consumers love this range. All three wines are classic examples of their grape varieties showcasing refined beautiful </a:t>
            </a:r>
            <a:r>
              <a:rPr lang="en-US" dirty="0" err="1"/>
              <a:t>flavours</a:t>
            </a:r>
            <a:r>
              <a:rPr lang="en-US" dirty="0"/>
              <a:t> with a delicate mousse. If you haven’t tried our Special Reserve you should, we know you’ll love it too.</a:t>
            </a:r>
          </a:p>
        </p:txBody>
      </p:sp>
      <p:sp>
        <p:nvSpPr>
          <p:cNvPr id="4" name="Date Placeholder 3"/>
          <p:cNvSpPr>
            <a:spLocks noGrp="1"/>
          </p:cNvSpPr>
          <p:nvPr>
            <p:ph type="dt" sz="half" idx="10"/>
          </p:nvPr>
        </p:nvSpPr>
        <p:spPr/>
        <p:txBody>
          <a:bodyPr/>
          <a:lstStyle/>
          <a:p>
            <a:fld id="{723F62FF-AADC-42B1-8E40-C469BA1A1F30}" type="datetime1">
              <a:rPr lang="fi-FI" smtClean="0"/>
              <a:t>22.3.2019</a:t>
            </a:fld>
            <a:endParaRPr lang="fi-FI" dirty="0"/>
          </a:p>
        </p:txBody>
      </p:sp>
      <p:sp>
        <p:nvSpPr>
          <p:cNvPr id="5" name="Footer Placeholder 4"/>
          <p:cNvSpPr>
            <a:spLocks noGrp="1"/>
          </p:cNvSpPr>
          <p:nvPr>
            <p:ph type="ftr" sz="quarter" idx="11"/>
          </p:nvPr>
        </p:nvSpPr>
        <p:spPr/>
        <p:txBody>
          <a:bodyPr/>
          <a:lstStyle/>
          <a:p>
            <a:r>
              <a:rPr lang="fi-FI" smtClean="0"/>
              <a:t>Kim 24.4.2014</a:t>
            </a:r>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3</a:t>
            </a:fld>
            <a:endParaRPr lang="fi-FI" dirty="0"/>
          </a:p>
        </p:txBody>
      </p:sp>
    </p:spTree>
    <p:extLst>
      <p:ext uri="{BB962C8B-B14F-4D97-AF65-F5344CB8AC3E}">
        <p14:creationId xmlns:p14="http://schemas.microsoft.com/office/powerpoint/2010/main" val="2872501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43492" y="2636912"/>
            <a:ext cx="6777317" cy="3195717"/>
          </a:xfrm>
        </p:spPr>
        <p:txBody>
          <a:bodyPr>
            <a:normAutofit fontScale="62500" lnSpcReduction="20000"/>
          </a:bodyPr>
          <a:lstStyle/>
          <a:p>
            <a:r>
              <a:rPr lang="en-US" dirty="0"/>
              <a:t>A </a:t>
            </a:r>
            <a:r>
              <a:rPr lang="en-US" dirty="0" err="1"/>
              <a:t>favourite</a:t>
            </a:r>
            <a:r>
              <a:rPr lang="en-US" dirty="0"/>
              <a:t> of our </a:t>
            </a:r>
            <a:r>
              <a:rPr lang="en-US" dirty="0" err="1"/>
              <a:t>Lindauer</a:t>
            </a:r>
            <a:r>
              <a:rPr lang="en-US" dirty="0"/>
              <a:t> winemaker and winemaking team this Blanc de </a:t>
            </a:r>
            <a:r>
              <a:rPr lang="en-US" dirty="0" err="1"/>
              <a:t>Blancs</a:t>
            </a:r>
            <a:r>
              <a:rPr lang="en-US" dirty="0"/>
              <a:t> is perfect no matter the occasion. </a:t>
            </a:r>
            <a:br>
              <a:rPr lang="en-US" dirty="0"/>
            </a:br>
            <a:r>
              <a:rPr lang="en-US" dirty="0"/>
              <a:t/>
            </a:r>
            <a:br>
              <a:rPr lang="en-US" dirty="0"/>
            </a:br>
            <a:r>
              <a:rPr lang="en-US" dirty="0"/>
              <a:t>Crafted from 100% Chardonnay grapes this off-dry sparkling is elegant, refined and well-balanced. With delicate aromas of biscuit, lemon sorbet and nuttiness, the palate has layers of creaminess with underlying honey, meringue and grapefruit notes, resulting in a fine persistent mousse.</a:t>
            </a:r>
          </a:p>
          <a:p>
            <a:r>
              <a:rPr lang="en-US" b="1" dirty="0"/>
              <a:t>Pair with:</a:t>
            </a:r>
          </a:p>
          <a:p>
            <a:r>
              <a:rPr lang="en-US" dirty="0"/>
              <a:t>Enjoy with fresh fish and chips, shellfish, white cheese and friends and family.</a:t>
            </a:r>
          </a:p>
          <a:p>
            <a:r>
              <a:rPr lang="en-US" b="1" dirty="0"/>
              <a:t>Name:</a:t>
            </a:r>
          </a:p>
          <a:p>
            <a:r>
              <a:rPr lang="en-US" dirty="0"/>
              <a:t>The term Blanc de </a:t>
            </a:r>
            <a:r>
              <a:rPr lang="en-US" dirty="0" err="1"/>
              <a:t>Blancs</a:t>
            </a:r>
            <a:r>
              <a:rPr lang="en-US" dirty="0"/>
              <a:t> is French for ‘white from whites’ this means the wine is made with 100% Chardonnay grapes.</a:t>
            </a:r>
          </a:p>
          <a:p>
            <a:endParaRPr lang="en-US" dirty="0"/>
          </a:p>
        </p:txBody>
      </p:sp>
      <p:sp>
        <p:nvSpPr>
          <p:cNvPr id="4" name="Date Placeholder 3"/>
          <p:cNvSpPr>
            <a:spLocks noGrp="1"/>
          </p:cNvSpPr>
          <p:nvPr>
            <p:ph type="dt" sz="half" idx="10"/>
          </p:nvPr>
        </p:nvSpPr>
        <p:spPr/>
        <p:txBody>
          <a:bodyPr/>
          <a:lstStyle/>
          <a:p>
            <a:fld id="{723F62FF-AADC-42B1-8E40-C469BA1A1F30}" type="datetime1">
              <a:rPr lang="fi-FI" smtClean="0"/>
              <a:t>22.3.2019</a:t>
            </a:fld>
            <a:endParaRPr lang="fi-FI" dirty="0"/>
          </a:p>
        </p:txBody>
      </p:sp>
      <p:sp>
        <p:nvSpPr>
          <p:cNvPr id="5" name="Footer Placeholder 4"/>
          <p:cNvSpPr>
            <a:spLocks noGrp="1"/>
          </p:cNvSpPr>
          <p:nvPr>
            <p:ph type="ftr" sz="quarter" idx="11"/>
          </p:nvPr>
        </p:nvSpPr>
        <p:spPr>
          <a:xfrm>
            <a:off x="4641448" y="6093296"/>
            <a:ext cx="3502152" cy="123989"/>
          </a:xfrm>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4</a:t>
            </a:fld>
            <a:endParaRPr lang="fi-FI"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64705"/>
            <a:ext cx="7272808"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02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1112 Blanc de Noirs </a:t>
            </a:r>
            <a:r>
              <a:rPr lang="en-US" dirty="0" err="1" smtClean="0"/>
              <a:t>Trocken</a:t>
            </a:r>
            <a:r>
              <a:rPr lang="en-US" dirty="0" smtClean="0"/>
              <a:t> 2017</a:t>
            </a:r>
            <a:endParaRPr lang="en-US" dirty="0"/>
          </a:p>
        </p:txBody>
      </p:sp>
      <p:sp>
        <p:nvSpPr>
          <p:cNvPr id="4" name="Date Placeholder 3"/>
          <p:cNvSpPr>
            <a:spLocks noGrp="1"/>
          </p:cNvSpPr>
          <p:nvPr>
            <p:ph type="dt" sz="half" idx="10"/>
          </p:nvPr>
        </p:nvSpPr>
        <p:spPr/>
        <p:txBody>
          <a:bodyPr/>
          <a:lstStyle/>
          <a:p>
            <a:r>
              <a:rPr lang="fi-FI" dirty="0" smtClean="0"/>
              <a:t>2</a:t>
            </a:r>
            <a:fld id="{723F62FF-AADC-42B1-8E40-C469BA1A1F30}" type="datetime1">
              <a:rPr lang="fi-FI" smtClean="0"/>
              <a:t>22.3.2019</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5</a:t>
            </a:fld>
            <a:endParaRPr lang="fi-FI" dirty="0"/>
          </a:p>
        </p:txBody>
      </p:sp>
      <p:sp>
        <p:nvSpPr>
          <p:cNvPr id="3" name="Content Placeholder 2"/>
          <p:cNvSpPr>
            <a:spLocks noGrp="1"/>
          </p:cNvSpPr>
          <p:nvPr>
            <p:ph sz="quarter" idx="13"/>
          </p:nvPr>
        </p:nvSpPr>
        <p:spPr/>
        <p:txBody>
          <a:bodyPr>
            <a:normAutofit fontScale="92500" lnSpcReduction="20000"/>
          </a:bodyPr>
          <a:lstStyle/>
          <a:p>
            <a:r>
              <a:rPr lang="en-US" dirty="0" smtClean="0"/>
              <a:t>Baden, </a:t>
            </a:r>
            <a:r>
              <a:rPr lang="en-US" dirty="0" err="1" smtClean="0"/>
              <a:t>Tyskland</a:t>
            </a:r>
            <a:endParaRPr lang="en-US" dirty="0" smtClean="0"/>
          </a:p>
          <a:p>
            <a:r>
              <a:rPr lang="en-US" dirty="0" err="1" smtClean="0"/>
              <a:t>Spätburgunder</a:t>
            </a:r>
            <a:endParaRPr lang="en-US" dirty="0" smtClean="0"/>
          </a:p>
          <a:p>
            <a:r>
              <a:rPr lang="sv-SE" b="1" dirty="0"/>
              <a:t>Torr</a:t>
            </a:r>
            <a:r>
              <a:rPr lang="sv-SE" dirty="0"/>
              <a:t>, hög syra, aprikosig, mogen citruston, inslag av gröna äpplen, lätt örtighet, svag blommighet </a:t>
            </a:r>
            <a:endParaRPr lang="en-US" dirty="0"/>
          </a:p>
          <a:p>
            <a:r>
              <a:rPr lang="en-US" dirty="0" smtClean="0"/>
              <a:t>ALKOHOL 12.50</a:t>
            </a:r>
            <a:r>
              <a:rPr lang="en-US" dirty="0"/>
              <a:t>%</a:t>
            </a:r>
          </a:p>
          <a:p>
            <a:r>
              <a:rPr lang="en-US" dirty="0"/>
              <a:t>SOCKER </a:t>
            </a:r>
            <a:r>
              <a:rPr lang="en-US" dirty="0" smtClean="0"/>
              <a:t>5.0</a:t>
            </a:r>
            <a:r>
              <a:rPr lang="en-US" dirty="0"/>
              <a:t> g/l</a:t>
            </a:r>
          </a:p>
          <a:p>
            <a:r>
              <a:rPr lang="en-US" dirty="0"/>
              <a:t>SYROR 7 g/l</a:t>
            </a:r>
          </a:p>
          <a:p>
            <a:endParaRPr lang="en-US" dirty="0"/>
          </a:p>
          <a:p>
            <a:endParaRPr lang="en-US" dirty="0"/>
          </a:p>
          <a:p>
            <a:endParaRPr lang="en-US" dirty="0"/>
          </a:p>
        </p:txBody>
      </p:sp>
      <p:sp>
        <p:nvSpPr>
          <p:cNvPr id="9" name="Content Placeholder 8"/>
          <p:cNvSpPr>
            <a:spLocks noGrp="1"/>
          </p:cNvSpPr>
          <p:nvPr>
            <p:ph sz="quarter" idx="14"/>
          </p:nvPr>
        </p:nvSpPr>
        <p:spPr>
          <a:xfrm flipH="1" flipV="1">
            <a:off x="8065007" y="6021287"/>
            <a:ext cx="45719" cy="45719"/>
          </a:xfrm>
        </p:spPr>
        <p:txBody>
          <a:bodyPr>
            <a:normAutofit fontScale="25000" lnSpcReduction="20000"/>
          </a:bodyPr>
          <a:lstStyle/>
          <a:p>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6991" y="1628800"/>
            <a:ext cx="144016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5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5719"/>
          </a:xfrm>
        </p:spPr>
        <p:txBody>
          <a:bodyPr>
            <a:normAutofit fontScale="90000"/>
          </a:bodyPr>
          <a:lstStyle/>
          <a:p>
            <a:r>
              <a:rPr lang="fi-FI" dirty="0" smtClean="0">
                <a:latin typeface="Arial" panose="020B0604020202020204" pitchFamily="34" charset="0"/>
                <a:cs typeface="Arial" panose="020B0604020202020204" pitchFamily="34" charset="0"/>
              </a:rPr>
              <a:t>Tyska vinregioner</a:t>
            </a:r>
            <a:endParaRPr lang="fi-FI" dirty="0">
              <a:latin typeface="Arial" panose="020B0604020202020204" pitchFamily="34" charset="0"/>
              <a:cs typeface="Arial" panose="020B0604020202020204" pitchFamily="34"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196752"/>
            <a:ext cx="720080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fi-FI" dirty="0"/>
              <a:t>Kim </a:t>
            </a:r>
            <a:r>
              <a:rPr lang="fi-FI" dirty="0" smtClean="0"/>
              <a:t>22.3.2019</a:t>
            </a:r>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6</a:t>
            </a:fld>
            <a:endParaRPr lang="fi-FI" dirty="0"/>
          </a:p>
        </p:txBody>
      </p:sp>
    </p:spTree>
    <p:extLst>
      <p:ext uri="{BB962C8B-B14F-4D97-AF65-F5344CB8AC3E}">
        <p14:creationId xmlns:p14="http://schemas.microsoft.com/office/powerpoint/2010/main" val="2947139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600" dirty="0" smtClean="0">
                <a:latin typeface="Calibri"/>
                <a:ea typeface="Calibri"/>
                <a:cs typeface="Times New Roman"/>
              </a:rPr>
              <a:t/>
            </a:r>
            <a:br>
              <a:rPr lang="en-US" sz="3600" dirty="0" smtClean="0">
                <a:latin typeface="Calibri"/>
                <a:ea typeface="Calibri"/>
                <a:cs typeface="Times New Roman"/>
              </a:rPr>
            </a:br>
            <a:r>
              <a:rPr lang="en-US" sz="3600" dirty="0">
                <a:latin typeface="Calibri"/>
                <a:ea typeface="Calibri"/>
                <a:cs typeface="Times New Roman"/>
              </a:rPr>
              <a:t/>
            </a:r>
            <a:br>
              <a:rPr lang="en-US" sz="3600" dirty="0">
                <a:latin typeface="Calibri"/>
                <a:ea typeface="Calibri"/>
                <a:cs typeface="Times New Roman"/>
              </a:rPr>
            </a:br>
            <a:r>
              <a:rPr lang="en-US" sz="3600" dirty="0" smtClean="0">
                <a:latin typeface="Calibri"/>
                <a:ea typeface="Calibri"/>
                <a:cs typeface="Times New Roman"/>
              </a:rPr>
              <a:t>1112 Baden Blanc de Noirs </a:t>
            </a:r>
            <a:r>
              <a:rPr lang="en-US" sz="3600" dirty="0" err="1" smtClean="0">
                <a:latin typeface="Calibri"/>
                <a:ea typeface="Calibri"/>
                <a:cs typeface="Times New Roman"/>
              </a:rPr>
              <a:t>Trocken</a:t>
            </a:r>
            <a:r>
              <a:rPr lang="en-US" sz="3600" dirty="0" smtClean="0">
                <a:latin typeface="Calibri"/>
                <a:ea typeface="Calibri"/>
                <a:cs typeface="Times New Roman"/>
              </a:rPr>
              <a:t> 2017 </a:t>
            </a:r>
            <a:r>
              <a:rPr lang="en-US" sz="3600" dirty="0" err="1" smtClean="0">
                <a:latin typeface="Calibri"/>
                <a:ea typeface="Calibri"/>
                <a:cs typeface="Times New Roman"/>
              </a:rPr>
              <a:t>Markgräflich</a:t>
            </a:r>
            <a:r>
              <a:rPr lang="en-US" sz="3600" dirty="0" smtClean="0">
                <a:latin typeface="Calibri"/>
                <a:ea typeface="Calibri"/>
                <a:cs typeface="Times New Roman"/>
              </a:rPr>
              <a:t> </a:t>
            </a:r>
            <a:r>
              <a:rPr lang="en-US" sz="3600" dirty="0" err="1" smtClean="0">
                <a:latin typeface="Calibri"/>
                <a:ea typeface="Calibri"/>
                <a:cs typeface="Times New Roman"/>
              </a:rPr>
              <a:t>Badisches</a:t>
            </a:r>
            <a:r>
              <a:rPr lang="en-US" sz="3600" dirty="0" smtClean="0">
                <a:latin typeface="Calibri"/>
                <a:ea typeface="Calibri"/>
                <a:cs typeface="Times New Roman"/>
              </a:rPr>
              <a:t> </a:t>
            </a:r>
            <a:r>
              <a:rPr lang="en-US" sz="3600" dirty="0" err="1" smtClean="0">
                <a:latin typeface="Calibri"/>
                <a:ea typeface="Calibri"/>
                <a:cs typeface="Times New Roman"/>
              </a:rPr>
              <a:t>Weinhaus</a:t>
            </a:r>
            <a:endParaRPr lang="en-US" dirty="0"/>
          </a:p>
        </p:txBody>
      </p:sp>
      <p:sp>
        <p:nvSpPr>
          <p:cNvPr id="8" name="Content Placeholder 7"/>
          <p:cNvSpPr>
            <a:spLocks noGrp="1"/>
          </p:cNvSpPr>
          <p:nvPr>
            <p:ph idx="1"/>
          </p:nvPr>
        </p:nvSpPr>
        <p:spPr/>
        <p:txBody>
          <a:bodyPr>
            <a:normAutofit fontScale="85000" lnSpcReduction="20000"/>
          </a:bodyPr>
          <a:lstStyle/>
          <a:p>
            <a:pPr marL="0" marR="0" algn="just">
              <a:lnSpc>
                <a:spcPct val="115000"/>
              </a:lnSpc>
              <a:spcBef>
                <a:spcPts val="0"/>
              </a:spcBef>
              <a:spcAft>
                <a:spcPts val="1000"/>
              </a:spcAft>
            </a:pPr>
            <a:r>
              <a:rPr lang="sv-FI" dirty="0" smtClean="0">
                <a:latin typeface="Arial"/>
                <a:ea typeface="Calibri"/>
                <a:cs typeface="Times New Roman"/>
              </a:rPr>
              <a:t>Benämningen </a:t>
            </a:r>
            <a:r>
              <a:rPr lang="sv-FI" dirty="0">
                <a:latin typeface="Arial"/>
                <a:ea typeface="Calibri"/>
                <a:cs typeface="Times New Roman"/>
              </a:rPr>
              <a:t>1112 i namnet anger att Markgreven från Baden har ägt marken på denna plats sedan år 1112. Det finns vidare belägg för att man odlat vin här redan 1399. Druvan är Spätburgunder </a:t>
            </a:r>
            <a:r>
              <a:rPr lang="sv-FI" dirty="0" smtClean="0">
                <a:latin typeface="Arial"/>
                <a:ea typeface="Calibri"/>
                <a:cs typeface="Times New Roman"/>
              </a:rPr>
              <a:t>(Pinot Noir). Som </a:t>
            </a:r>
            <a:r>
              <a:rPr lang="sv-FI" dirty="0">
                <a:latin typeface="Arial"/>
                <a:ea typeface="Calibri"/>
                <a:cs typeface="Times New Roman"/>
              </a:rPr>
              <a:t>i Champagne kallas det vitt av rött, alltså ett vitt vin gjort på svarta druvor. Det är halmgult med en ren doft av svartvinbärsblad samt toner av </a:t>
            </a:r>
            <a:r>
              <a:rPr lang="sv-FI" dirty="0" smtClean="0">
                <a:latin typeface="Arial"/>
                <a:ea typeface="Calibri"/>
                <a:cs typeface="Times New Roman"/>
              </a:rPr>
              <a:t>smultron, blodgrape och päron. </a:t>
            </a:r>
            <a:r>
              <a:rPr lang="sv-FI" dirty="0">
                <a:latin typeface="Arial"/>
                <a:ea typeface="Calibri"/>
                <a:cs typeface="Times New Roman"/>
              </a:rPr>
              <a:t>Fin </a:t>
            </a:r>
            <a:r>
              <a:rPr lang="sv-FI" dirty="0" smtClean="0">
                <a:latin typeface="Arial"/>
                <a:ea typeface="Calibri"/>
                <a:cs typeface="Times New Roman"/>
              </a:rPr>
              <a:t>fruktkoncentration, syra och angenäm restsötma </a:t>
            </a:r>
            <a:r>
              <a:rPr lang="sv-FI" dirty="0">
                <a:latin typeface="Arial"/>
                <a:ea typeface="Calibri"/>
                <a:cs typeface="Times New Roman"/>
              </a:rPr>
              <a:t>som ger en fin helhet som passar väl till t.ex. en Caesarsallad med kyckling, eller som ett Buffétvin. Mycket väl prisvärt, på gränsen till Fynd.</a:t>
            </a:r>
            <a:endParaRPr lang="en-US" sz="2000" dirty="0">
              <a:effectLst/>
              <a:latin typeface="Calibri"/>
              <a:ea typeface="Calibri"/>
              <a:cs typeface="Times New Roman"/>
            </a:endParaRPr>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7</a:t>
            </a:fld>
            <a:endParaRPr lang="fi-FI" dirty="0"/>
          </a:p>
        </p:txBody>
      </p:sp>
      <p:sp>
        <p:nvSpPr>
          <p:cNvPr id="3" name="Content Placeholder 2"/>
          <p:cNvSpPr>
            <a:spLocks noGrp="1"/>
          </p:cNvSpPr>
          <p:nvPr>
            <p:ph sz="quarter" idx="4294967295"/>
          </p:nvPr>
        </p:nvSpPr>
        <p:spPr>
          <a:xfrm>
            <a:off x="5724525" y="2312988"/>
            <a:ext cx="3419475" cy="3494087"/>
          </a:xfrm>
        </p:spPr>
        <p:txBody>
          <a:bodyPr>
            <a:noAutofit/>
          </a:bodyPr>
          <a:lstStyle/>
          <a:p>
            <a:endParaRPr lang="en-US" sz="1400" dirty="0"/>
          </a:p>
          <a:p>
            <a:endParaRPr lang="fi-FI"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041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dirty="0" smtClean="0"/>
              <a:t>2</a:t>
            </a:r>
            <a:fld id="{AEE159AE-4162-4B0F-BA97-9C3483A03BFC}" type="datetime1">
              <a:rPr lang="fi-FI" smtClean="0"/>
              <a:t>22.3.2019</a:t>
            </a:fld>
            <a:endParaRPr lang="fi-FI" dirty="0"/>
          </a:p>
        </p:txBody>
      </p:sp>
      <p:sp>
        <p:nvSpPr>
          <p:cNvPr id="3" name="Footer Placeholder 2"/>
          <p:cNvSpPr>
            <a:spLocks noGrp="1"/>
          </p:cNvSpPr>
          <p:nvPr>
            <p:ph type="ftr" sz="quarter" idx="11"/>
          </p:nvPr>
        </p:nvSpPr>
        <p:spPr/>
        <p:txBody>
          <a:bodyPr/>
          <a:lstStyle/>
          <a:p>
            <a:r>
              <a:rPr lang="fi-FI"/>
              <a:t>Kim 24.4.2014</a:t>
            </a:r>
            <a:endParaRPr lang="fi-FI" dirty="0"/>
          </a:p>
        </p:txBody>
      </p:sp>
      <p:sp>
        <p:nvSpPr>
          <p:cNvPr id="4" name="Slide Number Placeholder 3"/>
          <p:cNvSpPr>
            <a:spLocks noGrp="1"/>
          </p:cNvSpPr>
          <p:nvPr>
            <p:ph type="sldNum" sz="quarter" idx="12"/>
          </p:nvPr>
        </p:nvSpPr>
        <p:spPr/>
        <p:txBody>
          <a:bodyPr/>
          <a:lstStyle/>
          <a:p>
            <a:fld id="{D7644B4E-B44E-4CB9-A6EE-DFB063C5A723}" type="slidenum">
              <a:rPr lang="fi-FI" smtClean="0"/>
              <a:t>8</a:t>
            </a:fld>
            <a:endParaRPr lang="fi-FI"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7848872"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067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08720"/>
            <a:ext cx="7024744" cy="504056"/>
          </a:xfrm>
        </p:spPr>
        <p:txBody>
          <a:bodyPr>
            <a:normAutofit fontScale="90000"/>
          </a:bodyPr>
          <a:lstStyle/>
          <a:p>
            <a:r>
              <a:rPr lang="en-US" dirty="0" err="1" smtClean="0"/>
              <a:t>Spätburgunder</a:t>
            </a:r>
            <a:r>
              <a:rPr lang="en-US" dirty="0" smtClean="0"/>
              <a:t> / Pinot Noir</a:t>
            </a:r>
            <a:endParaRPr lang="en-US" dirty="0"/>
          </a:p>
        </p:txBody>
      </p:sp>
      <p:sp>
        <p:nvSpPr>
          <p:cNvPr id="3" name="Content Placeholder 2"/>
          <p:cNvSpPr>
            <a:spLocks noGrp="1"/>
          </p:cNvSpPr>
          <p:nvPr>
            <p:ph idx="1"/>
          </p:nvPr>
        </p:nvSpPr>
        <p:spPr>
          <a:xfrm>
            <a:off x="683568" y="1340768"/>
            <a:ext cx="7920880" cy="5112568"/>
          </a:xfrm>
        </p:spPr>
        <p:txBody>
          <a:bodyPr>
            <a:normAutofit fontScale="40000" lnSpcReduction="20000"/>
          </a:bodyPr>
          <a:lstStyle/>
          <a:p>
            <a:r>
              <a:rPr lang="sv-SE" b="1" dirty="0"/>
              <a:t>Odlas i:</a:t>
            </a:r>
            <a:r>
              <a:rPr lang="sv-SE" dirty="0"/>
              <a:t> Frankrike, USA, Chile, Östeuropa, Tyskland, Nya Zeeland, Australien och Sydafrika.</a:t>
            </a:r>
          </a:p>
          <a:p>
            <a:r>
              <a:rPr lang="sv-SE" b="1" dirty="0"/>
              <a:t>Kända distrikt:</a:t>
            </a:r>
            <a:r>
              <a:rPr lang="sv-SE" dirty="0"/>
              <a:t> Bourgogne (Frankrike), Oregon och Sonoma (USA), Central Otago (Nya Zeeland).</a:t>
            </a:r>
          </a:p>
          <a:p>
            <a:r>
              <a:rPr lang="sv-SE" b="1" dirty="0"/>
              <a:t>Smak:</a:t>
            </a:r>
            <a:r>
              <a:rPr lang="sv-SE" dirty="0"/>
              <a:t> Lättare kryddiga viner med inslag av jordgubbar, hallon, lingon, gräs, kryddor, örter, sandelträ och choklad.</a:t>
            </a:r>
          </a:p>
          <a:p>
            <a:r>
              <a:rPr lang="sv-SE" b="1" dirty="0"/>
              <a:t>Passar till:</a:t>
            </a:r>
            <a:r>
              <a:rPr lang="sv-SE" dirty="0"/>
              <a:t> Mjukare viner till lättare kötträtter eller stekt fisk. Lite fylligare till anka. Med ålder passar vissa viner till vilt och andra kraftiga kötträtter.</a:t>
            </a:r>
          </a:p>
          <a:p>
            <a:r>
              <a:rPr lang="sv-SE" b="1" dirty="0"/>
              <a:t>Jordgubbar och tryffel</a:t>
            </a:r>
          </a:p>
          <a:p>
            <a:r>
              <a:rPr lang="sv-SE" dirty="0"/>
              <a:t>Pinot noir är en känslig och svårodlad druva. I vinerna hittar man ofta dofter som jordgubbar och hallon, många gånger tillsammans med ett kryddigt inslag (exempelvis muskot). Med mognad kommer toner av tryffel och multna löv. Pinot noir blir sällan sträva och fylliga och du hittar vinerna framförallt under smaktyperna kryddigt &amp; mustigt och mjukt &amp; bärigt.</a:t>
            </a:r>
          </a:p>
          <a:p>
            <a:r>
              <a:rPr lang="sv-SE" b="1" dirty="0"/>
              <a:t>Europa</a:t>
            </a:r>
          </a:p>
          <a:p>
            <a:r>
              <a:rPr lang="sv-SE" dirty="0"/>
              <a:t>Bourgogne i nordöstra Frankrike är druvsortens högborg i Europa. Här spänner vinerna från lätta, friska och bäriga med aromer som röda vinbär och färska örter, till medelfylliga, komplexa och kryddiga viner med toner av mörka körsbär, fat och exotiska kryddor.</a:t>
            </a:r>
          </a:p>
          <a:p>
            <a:r>
              <a:rPr lang="sv-SE" dirty="0"/>
              <a:t>De främsta pinot noir-vinerna kommer från Côte d'Or, i de centrala delarna av Bourgogne. Här är klimat, väder och jordmån idealiska. I Côte d'Or's norra del, Côte de Nuits, är i stort sett alla vingårdar planterade med pinot noir. De bästa vinerna kommer från enskilda vingårdar i kommuner som Gevrey-Chambertin, Morey St-Denis och Vosne-Romanée.</a:t>
            </a:r>
          </a:p>
          <a:p>
            <a:r>
              <a:rPr lang="sv-SE" dirty="0"/>
              <a:t>I Côte de Beaune, där pinot noir konkurrerar med chardonnay, är några av de viktigaste kommunerna Aloxe-Corton, Pommard och Volnay.</a:t>
            </a:r>
          </a:p>
          <a:p>
            <a:r>
              <a:rPr lang="sv-SE" dirty="0"/>
              <a:t>En bättre röd bourgogne mår bra av att lagras i flaska och med mognaden vinner vinet både smakrikedom och komplexitet.</a:t>
            </a:r>
          </a:p>
          <a:p>
            <a:r>
              <a:rPr lang="sv-SE" dirty="0"/>
              <a:t>Pinot noir odlas även på andra, svala ställen i Europa som Tyskland där den går under namnet spätburgunder, Österrike där den kallas blauer burgunder och norra Italien där den fått namnet pinot nero.</a:t>
            </a:r>
          </a:p>
          <a:p>
            <a:r>
              <a:rPr lang="sv-SE" b="1" dirty="0"/>
              <a:t>USA</a:t>
            </a:r>
          </a:p>
          <a:p>
            <a:r>
              <a:rPr lang="sv-SE" dirty="0"/>
              <a:t>I nordvästra USA, i Kalifornien och Oregon, finns förutsättningar för pinot noir. Här får vinerna många gånger mer generös frukt i Frankrike, lite högre alkoholhalt och man låter gärna vinerna lagras på rostade ekfat. Amerikansk pinot noir drar ofta mer mot mörk frukt som plommon och mörka körsbär och den kryddiga tonen påminner ibland om kryddnejlika och cola.</a:t>
            </a:r>
          </a:p>
          <a:p>
            <a:r>
              <a:rPr lang="sv-SE" b="1" dirty="0"/>
              <a:t>Nya Zeeland, Australien och Chile</a:t>
            </a:r>
          </a:p>
          <a:p>
            <a:r>
              <a:rPr lang="sv-SE" dirty="0"/>
              <a:t>Pinot noir trivs bra även på Nya Zeeland och både den norra och den södra ön producerar rena, druvtypiska viner och med en kryddighet som drar mot pomerans eller ingefära.</a:t>
            </a:r>
          </a:p>
          <a:p>
            <a:r>
              <a:rPr lang="sv-SE" dirty="0"/>
              <a:t>I södra Australien, och framförallt i distriktet Victoria och på ön Tasmanien har man också med stor framgång producerat pinot noir. Australien är även ett av de länder som varit snabba på att ställa om sin produktion för att tillgodose en växande efterfrågan av denna druvsort.</a:t>
            </a:r>
          </a:p>
          <a:p>
            <a:r>
              <a:rPr lang="sv-SE" dirty="0"/>
              <a:t>Vinmakare i Chile har också varit tidiga med att haka på pinot noir-trenden och de chilenska vinerna är ofta generöst fruktiga med en tydlig ton av mogna jordgubbar.</a:t>
            </a:r>
          </a:p>
          <a:p>
            <a:endParaRPr lang="en-US" dirty="0"/>
          </a:p>
        </p:txBody>
      </p:sp>
      <p:sp>
        <p:nvSpPr>
          <p:cNvPr id="4" name="Date Placeholder 3"/>
          <p:cNvSpPr>
            <a:spLocks noGrp="1"/>
          </p:cNvSpPr>
          <p:nvPr>
            <p:ph type="dt" sz="half" idx="10"/>
          </p:nvPr>
        </p:nvSpPr>
        <p:spPr/>
        <p:txBody>
          <a:bodyPr/>
          <a:lstStyle/>
          <a:p>
            <a:endParaRPr lang="fi-FI" dirty="0"/>
          </a:p>
        </p:txBody>
      </p:sp>
      <p:sp>
        <p:nvSpPr>
          <p:cNvPr id="5" name="Footer Placeholder 4"/>
          <p:cNvSpPr>
            <a:spLocks noGrp="1"/>
          </p:cNvSpPr>
          <p:nvPr>
            <p:ph type="ftr" sz="quarter" idx="11"/>
          </p:nvPr>
        </p:nvSpPr>
        <p:spPr>
          <a:xfrm>
            <a:off x="4641448" y="6381328"/>
            <a:ext cx="3502152" cy="72008"/>
          </a:xfrm>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9</a:t>
            </a:fld>
            <a:endParaRPr lang="fi-FI" dirty="0"/>
          </a:p>
        </p:txBody>
      </p:sp>
    </p:spTree>
    <p:extLst>
      <p:ext uri="{BB962C8B-B14F-4D97-AF65-F5344CB8AC3E}">
        <p14:creationId xmlns:p14="http://schemas.microsoft.com/office/powerpoint/2010/main" val="28110056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6097</TotalTime>
  <Words>2062</Words>
  <Application>Microsoft Office PowerPoint</Application>
  <PresentationFormat>On-screen Show (4:3)</PresentationFormat>
  <Paragraphs>216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Austin</vt:lpstr>
      <vt:lpstr>Vårens mest prisvärda</vt:lpstr>
      <vt:lpstr>Lindauer Special Reserve Blanc de Blancs Brut </vt:lpstr>
      <vt:lpstr>Lindauer Special Reserve </vt:lpstr>
      <vt:lpstr>PowerPoint Presentation</vt:lpstr>
      <vt:lpstr>1112 Blanc de Noirs Trocken 2017</vt:lpstr>
      <vt:lpstr>Tyska vinregioner</vt:lpstr>
      <vt:lpstr>  1112 Baden Blanc de Noirs Trocken 2017 Markgräflich Badisches Weinhaus</vt:lpstr>
      <vt:lpstr>PowerPoint Presentation</vt:lpstr>
      <vt:lpstr>Spätburgunder / Pinot Noir</vt:lpstr>
      <vt:lpstr>Casa Silva Reserva Viognier 2018, Cuvée Colchagua</vt:lpstr>
      <vt:lpstr>Casa Silva Reserva Viognier 2018 </vt:lpstr>
      <vt:lpstr>Viognier</vt:lpstr>
      <vt:lpstr>Château Dereszla Furmint 2017</vt:lpstr>
      <vt:lpstr>PowerPoint Presentation</vt:lpstr>
      <vt:lpstr>PowerPoint Presentation</vt:lpstr>
      <vt:lpstr>Furmint</vt:lpstr>
      <vt:lpstr>Santa Julia Collección  Malbec 2018</vt:lpstr>
      <vt:lpstr>Mendoza, Argentina</vt:lpstr>
      <vt:lpstr>Zuccardi</vt:lpstr>
      <vt:lpstr>Malbec</vt:lpstr>
      <vt:lpstr>Prunotto Bansella  2016</vt:lpstr>
      <vt:lpstr>Prunotto, kort historik</vt:lpstr>
      <vt:lpstr>Barbera</vt:lpstr>
      <vt:lpstr>PowerPoint Presentation</vt:lpstr>
      <vt:lpstr>Columbia Winery Cabernet Sauvignon 2016</vt:lpstr>
      <vt:lpstr>Cabernet Sauvignon</vt:lpstr>
      <vt:lpstr>Kvällens matvin – Tommasi Ripasso 2015</vt:lpstr>
      <vt:lpstr>Kvällens alla viner med priser</vt:lpstr>
      <vt:lpstr>Tack! Och förresten ....</vt:lpstr>
    </vt:vector>
  </TitlesOfParts>
  <Company>Aalto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Provence</dc:title>
  <dc:creator>Helander-Björkwall Pirjo</dc:creator>
  <cp:lastModifiedBy>Pirjo</cp:lastModifiedBy>
  <cp:revision>195</cp:revision>
  <dcterms:created xsi:type="dcterms:W3CDTF">2014-04-09T07:23:50Z</dcterms:created>
  <dcterms:modified xsi:type="dcterms:W3CDTF">2019-03-22T11:10:40Z</dcterms:modified>
</cp:coreProperties>
</file>