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7" d="100"/>
          <a:sy n="27" d="100"/>
        </p:scale>
        <p:origin x="15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4655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8027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4284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399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3545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5609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8001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5928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8174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8912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474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5DE9E-E112-4348-93F4-C7DAA4B3A1DC}" type="datetimeFigureOut">
              <a:rPr lang="sv-FI" smtClean="0"/>
              <a:t>22.2.2019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0AC87-EB78-462E-BF7D-987C7A4B3FC4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0897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FI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VINER FRÅN VINETS URSPRUNGSLÄNDER</a:t>
            </a:r>
            <a:endParaRPr lang="sv-FI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FI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VINET FRÖJDAR MÄNNISKANS SJÄL</a:t>
            </a:r>
          </a:p>
          <a:p>
            <a:pPr algn="l"/>
            <a:r>
              <a:rPr lang="sv-FI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</a:t>
            </a:r>
            <a:r>
              <a:rPr lang="sv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Psaltaren 104:15</a:t>
            </a:r>
          </a:p>
          <a:p>
            <a:endParaRPr lang="sv-FI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Handellsgillets</a:t>
            </a:r>
            <a:r>
              <a:rPr lang="sv-FI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vinklubb 22.2.2019</a:t>
            </a:r>
            <a:endParaRPr lang="sv-FI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9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322"/>
          </a:xfrm>
        </p:spPr>
        <p:txBody>
          <a:bodyPr>
            <a:normAutofit/>
          </a:bodyPr>
          <a:lstStyle/>
          <a:p>
            <a:pPr algn="ctr"/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954277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Chateu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Musar</a:t>
            </a:r>
            <a:r>
              <a:rPr lang="sv-FI" sz="2400" b="1" smtClean="0">
                <a:latin typeface="Arial" panose="020B0604020202020204" pitchFamily="34" charset="0"/>
                <a:cs typeface="Arial" panose="020B0604020202020204" pitchFamily="34" charset="0"/>
              </a:rPr>
              <a:t> 2011, 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Bekaadalen Libanon</a:t>
            </a:r>
            <a:endParaRPr lang="sv-F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>
            <a:normAutofit lnSpcReduction="10000"/>
          </a:bodyPr>
          <a:lstStyle/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Mycket fyllig. Smak av torkade frukter, söta kryddor, läder, ek.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Odlingar på 1000 m höjd i Bekaadalen. Druvorna handplockas.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Fermentering i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betongkar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Mognar 12 månader i tunnor av fransk ek varefter ytterligare 12 månader i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betongkar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Efter detta lagring på flaska i ytterligare 4 år. Släpps ut på marknaden efter 6 år från skörd.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Druvor: Cabernet Sauvignon (1/3),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Cinsault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(1/3),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Carignan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(1/3)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Alkohol: 14%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Socker: 1.0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Syror: 6.4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Tillslutning: Naturkork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Matrekommendation: Lamm, mörka, aromatiska kötträtter, vilt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Vinföretaget ägs av den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franskättade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familjen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Hochar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ätten kom till Libanon på 1200-talet i samband med tredje korståget.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Vinifieringsanläggningarna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finns i samband med familjens anrika borg vid kusten, 30 km norr om Beirut.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3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FI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EFTERRÄTT</a:t>
            </a:r>
            <a:endParaRPr lang="sv-FI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KNEFE, KNAFE eller KANUFA</a:t>
            </a:r>
          </a:p>
          <a:p>
            <a:pPr marL="0" indent="0">
              <a:buNone/>
            </a:pPr>
            <a:endParaRPr lang="sv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INGREDIENSER:</a:t>
            </a:r>
          </a:p>
          <a:p>
            <a:r>
              <a:rPr lang="sv-F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Mozarella</a:t>
            </a:r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ost</a:t>
            </a:r>
          </a:p>
          <a:p>
            <a:r>
              <a:rPr lang="sv-F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Knafe</a:t>
            </a:r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v-F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katif</a:t>
            </a:r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pasta</a:t>
            </a:r>
          </a:p>
          <a:p>
            <a:r>
              <a:rPr lang="sv-F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Gräddblandning</a:t>
            </a:r>
            <a:endParaRPr lang="sv-F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Maisena</a:t>
            </a:r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v-F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Blomvatten (kronblad från rosor)</a:t>
            </a:r>
            <a:endParaRPr lang="sv-FI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Sirap</a:t>
            </a:r>
            <a:endParaRPr lang="sv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64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472703"/>
            <a:ext cx="10515600" cy="710640"/>
          </a:xfrm>
        </p:spPr>
        <p:txBody>
          <a:bodyPr>
            <a:normAutofit/>
          </a:bodyPr>
          <a:lstStyle/>
          <a:p>
            <a:pPr algn="ctr"/>
            <a:r>
              <a:rPr lang="sv-FI" sz="4000" b="1" i="1" dirty="0" smtClean="0"/>
              <a:t>VINETS TIDIGA HISTORIA</a:t>
            </a:r>
            <a:endParaRPr lang="sv-FI" sz="4000" b="1" i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048872"/>
            <a:ext cx="10515600" cy="5128092"/>
          </a:xfrm>
        </p:spPr>
        <p:txBody>
          <a:bodyPr>
            <a:normAutofit lnSpcReduction="10000"/>
          </a:bodyPr>
          <a:lstStyle/>
          <a:p>
            <a:endParaRPr lang="sv-FI" sz="2000" dirty="0" smtClean="0"/>
          </a:p>
          <a:p>
            <a:r>
              <a:rPr lang="sv-FI" sz="2000" dirty="0" smtClean="0"/>
              <a:t>Georgien 4000 – 5000 f.kr (rester av dryckeskärl m.m.)</a:t>
            </a:r>
            <a:endParaRPr lang="sv-FI" sz="2000" dirty="0"/>
          </a:p>
          <a:p>
            <a:r>
              <a:rPr lang="sv-FI" sz="2000" dirty="0" smtClean="0"/>
              <a:t>I Egypten 3000 </a:t>
            </a:r>
            <a:r>
              <a:rPr lang="sv-FI" sz="2000" dirty="0" err="1" smtClean="0"/>
              <a:t>f.kr.</a:t>
            </a:r>
            <a:endParaRPr lang="sv-FI" sz="2000" dirty="0" smtClean="0"/>
          </a:p>
          <a:p>
            <a:pPr marL="0" indent="0">
              <a:buNone/>
            </a:pPr>
            <a:r>
              <a:rPr lang="sv-FI" sz="2000" dirty="0" smtClean="0"/>
              <a:t>    Gravmålningar beskriver vinskörd och vinframställning.</a:t>
            </a:r>
          </a:p>
          <a:p>
            <a:r>
              <a:rPr lang="sv-FI" sz="2000" dirty="0" smtClean="0"/>
              <a:t>I </a:t>
            </a:r>
            <a:r>
              <a:rPr lang="sv-FI" sz="2000" dirty="0" err="1" smtClean="0"/>
              <a:t>Mesopotanien</a:t>
            </a:r>
            <a:r>
              <a:rPr lang="sv-FI" sz="2000" dirty="0" smtClean="0"/>
              <a:t> (sumererna) och Libanon 3000 år före Kristus. Fenicierna börjar exportera vin från Libanon ca. 1500 </a:t>
            </a:r>
            <a:r>
              <a:rPr lang="sv-FI" sz="2000" dirty="0" err="1" smtClean="0"/>
              <a:t>f.kr.</a:t>
            </a:r>
            <a:endParaRPr lang="sv-FI" sz="2000" dirty="0" smtClean="0"/>
          </a:p>
          <a:p>
            <a:r>
              <a:rPr lang="sv-FI" sz="2000" dirty="0" smtClean="0"/>
              <a:t>Hettiterna 1700 år </a:t>
            </a:r>
            <a:r>
              <a:rPr lang="sv-FI" sz="2000" dirty="0" err="1" smtClean="0"/>
              <a:t>f.kr.</a:t>
            </a:r>
            <a:r>
              <a:rPr lang="sv-FI" sz="2000" dirty="0" smtClean="0"/>
              <a:t> </a:t>
            </a:r>
          </a:p>
          <a:p>
            <a:r>
              <a:rPr lang="sv-FI" sz="2000" dirty="0" smtClean="0"/>
              <a:t>Grekerna 1200 - 1500 år före Kristus. Vinguden Dionysos hyllades av grekerna. Symposium, fest med musik och vindrickande till vinets ära</a:t>
            </a:r>
            <a:r>
              <a:rPr lang="sv-FI" sz="2000" dirty="0"/>
              <a:t>,</a:t>
            </a:r>
            <a:r>
              <a:rPr lang="sv-FI" sz="2000" dirty="0" smtClean="0"/>
              <a:t> som ägde rum efter själva måltiden.</a:t>
            </a:r>
          </a:p>
          <a:p>
            <a:r>
              <a:rPr lang="sv-FI" sz="2000" dirty="0" smtClean="0"/>
              <a:t>Bibeln full av referenser till vinodling och vindrickande. Exempel: Noaks vinodling, fylla och krapula (den första dokumenterade krapulan *) i Gamla Testamentet. Bröllopet i </a:t>
            </a:r>
            <a:r>
              <a:rPr lang="sv-FI" sz="2000" dirty="0" err="1" smtClean="0"/>
              <a:t>Kaana</a:t>
            </a:r>
            <a:r>
              <a:rPr lang="sv-FI" sz="2000" dirty="0" smtClean="0"/>
              <a:t>, arbetaren i vingården m.m.  </a:t>
            </a:r>
            <a:r>
              <a:rPr lang="sv-FI" sz="2000" dirty="0"/>
              <a:t>i</a:t>
            </a:r>
            <a:r>
              <a:rPr lang="sv-FI" sz="2000" dirty="0" smtClean="0"/>
              <a:t> Nya Testamentet.</a:t>
            </a:r>
          </a:p>
          <a:p>
            <a:endParaRPr lang="sv-FI" sz="2000" dirty="0"/>
          </a:p>
          <a:p>
            <a:pPr marL="0" indent="0">
              <a:buNone/>
            </a:pPr>
            <a:r>
              <a:rPr lang="sv-FI" sz="2000" dirty="0" smtClean="0"/>
              <a:t>* Från latinets </a:t>
            </a:r>
            <a:r>
              <a:rPr lang="sv-FI" sz="2000" dirty="0" err="1" smtClean="0"/>
              <a:t>crapula</a:t>
            </a:r>
            <a:r>
              <a:rPr lang="sv-FI" sz="2000" dirty="0" smtClean="0"/>
              <a:t> = rus, baksmälla. Omskrivning av grekiskans </a:t>
            </a:r>
            <a:r>
              <a:rPr lang="sv-FI" sz="2000" dirty="0" err="1" smtClean="0"/>
              <a:t>kraipale</a:t>
            </a:r>
            <a:r>
              <a:rPr lang="sv-FI" sz="2000" dirty="0" smtClean="0"/>
              <a:t> = berusning och huvudvärk förorsakad av fylla.</a:t>
            </a:r>
          </a:p>
          <a:p>
            <a:endParaRPr lang="sv-FI" sz="2000" dirty="0"/>
          </a:p>
        </p:txBody>
      </p:sp>
    </p:spTree>
    <p:extLst>
      <p:ext uri="{BB962C8B-B14F-4D97-AF65-F5344CB8AC3E}">
        <p14:creationId xmlns:p14="http://schemas.microsoft.com/office/powerpoint/2010/main" val="173583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10739" y="-574506"/>
            <a:ext cx="6447157" cy="8417858"/>
          </a:xfrm>
        </p:spPr>
      </p:pic>
    </p:spTree>
    <p:extLst>
      <p:ext uri="{BB962C8B-B14F-4D97-AF65-F5344CB8AC3E}">
        <p14:creationId xmlns:p14="http://schemas.microsoft.com/office/powerpoint/2010/main" val="78162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07577"/>
            <a:ext cx="10515600" cy="363070"/>
          </a:xfrm>
        </p:spPr>
        <p:txBody>
          <a:bodyPr>
            <a:normAutofit fontScale="90000"/>
          </a:bodyPr>
          <a:lstStyle/>
          <a:p>
            <a:endParaRPr lang="sv-FI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516" y="470648"/>
            <a:ext cx="6373907" cy="6562164"/>
          </a:xfrm>
        </p:spPr>
      </p:pic>
    </p:spTree>
    <p:extLst>
      <p:ext uri="{BB962C8B-B14F-4D97-AF65-F5344CB8AC3E}">
        <p14:creationId xmlns:p14="http://schemas.microsoft.com/office/powerpoint/2010/main" val="172734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95835"/>
            <a:ext cx="10515600" cy="806825"/>
          </a:xfrm>
        </p:spPr>
        <p:txBody>
          <a:bodyPr>
            <a:normAutofit/>
          </a:bodyPr>
          <a:lstStyle/>
          <a:p>
            <a:pPr algn="ctr"/>
            <a:r>
              <a:rPr lang="sv-FI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KVÄLLENS VINER</a:t>
            </a:r>
            <a:endParaRPr lang="sv-FI" sz="36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02660"/>
            <a:ext cx="10515600" cy="5074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587517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Vóila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Vinyards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Assyrtiko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Kreta</a:t>
            </a:r>
          </a:p>
          <a:p>
            <a:pPr marL="0" indent="0">
              <a:buNone/>
            </a:pP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Torrt, frisk citronsyra, med smak av persika och gula äpplen, lätt örtig.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Druva: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Assyrtiko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lokal druva som ursprungligen kommer från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Thera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Santorin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anses motståndskraftig mot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Phylloxera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Odlingarna på 580 m höjd.</a:t>
            </a:r>
          </a:p>
          <a:p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Skalkontakt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14 h, fermentering 20 dagar i ståltank.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Alkoholhalt: 13.5%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Socker: 5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Syror: 7.3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Tillslutning: Skruvkork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Matrekommendation: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kaldjur, fisk, pasta med skaldjur</a:t>
            </a:r>
          </a:p>
          <a:p>
            <a:endParaRPr lang="sv-FI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01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981"/>
          </a:xfrm>
        </p:spPr>
        <p:txBody>
          <a:bodyPr>
            <a:normAutofit/>
          </a:bodyPr>
          <a:lstStyle/>
          <a:p>
            <a:pPr algn="ctr"/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593287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Mád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Furmint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2015,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Tokai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Ungern</a:t>
            </a:r>
            <a:endParaRPr lang="sv-F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Torrt, bra syror, smak av mogen citron, aprikos, gula plommon, kryddig, lätt rostad.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Druva: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Furmint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lokal härstamning. Mognar sent. (Används också i söta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Tokaiviner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Fermentation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6 – 8 veckor i ståltank 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Alkohol: 13 %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Socker: 2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Syror. 6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Tillslutning: Glaskork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Matrekommendation: Fylliga sallader, kyckling,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 allmänvin för fisk- och skaldjursrätter.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22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Tblivino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Saperavi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2016, Georgien</a:t>
            </a:r>
            <a:endParaRPr lang="sv-F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Medelfyllig, medelhöga tanniner. Mörka körsbär, björnbär, blåbär, lätt smak av nejlika.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Druva: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Saperavi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Lokal druva som tål kallt väder, odlas på hög höjd.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Vinet mår bra av lång lagringstid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Alkohol: 13%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Syror: 4.9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Tillslutning: Naturkork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Matrekommendation: Mörk köttgryta, kebab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90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>
            <a:normAutofit/>
          </a:bodyPr>
          <a:lstStyle/>
          <a:p>
            <a:pPr algn="ctr"/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930657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Tsantali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Rapsani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Reserve</a:t>
            </a:r>
            <a:r>
              <a:rPr lang="sv-FI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2013, Grekland</a:t>
            </a:r>
            <a:endParaRPr lang="sv-F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>
            <a:normAutofit/>
          </a:bodyPr>
          <a:lstStyle/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Fyllig, djupröd färg, starka men mogna tanniner.  Smak av mörka körsbär, svarta vinbär, plommon, kryddor, läder.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Odlas på 250 – 500 m höjd på Olymposbergets sydöstra sluttningar. Odlingsareal i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Rapsani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sammanlagt 90 ha.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Druvor: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Xinomavro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(1/3),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Krassato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(1/3),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Stavroto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(1/3).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Xinomavro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odlas allmänt i norra   Grekland,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Krassato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och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Stavroto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enbart på Olymposbergets sluttningar. Druvorna handplockas.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Fermentering 8 – 10 dagar i öppna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betongkar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Mognar i tunnor av fransk ek minimum 12 månader varefter 12 månader på flaska. Kan lagras länge.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Alkohol: 13%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Socker: 2.4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Syror: 4.9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Matrekommendation: Mörkt stekt eller grillat kött, grytor, hårda ostar.</a:t>
            </a:r>
          </a:p>
          <a:p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18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>
            <a:normAutofit/>
          </a:bodyPr>
          <a:lstStyle/>
          <a:p>
            <a:pPr algn="ctr"/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438127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Telus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Plavac</a:t>
            </a:r>
            <a:r>
              <a:rPr lang="sv-FI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Mali 2013, ön Hvar i Dalmatien</a:t>
            </a:r>
            <a:endParaRPr lang="sv-F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358153"/>
            <a:ext cx="10515600" cy="4818810"/>
          </a:xfrm>
        </p:spPr>
        <p:txBody>
          <a:bodyPr>
            <a:normAutofit/>
          </a:bodyPr>
          <a:lstStyle/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Medelfyllig, klart märkbara, mogna tanniner. Smak av körsbär, mogna tranbär, mörk choklad, kryddor.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Druva: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Plavac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Mali (lokal druva). 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Korsning av druvorna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Crlenjac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Kastelanski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och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Debricic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av vilka den förra är anmoder till Zinfandel i Kalifornien och </a:t>
            </a:r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Primitivo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 södra Italien.</a:t>
            </a:r>
          </a:p>
          <a:p>
            <a:r>
              <a:rPr lang="sv-F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Akohol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14%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Syror: 4.5 g/l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Tillslutning: Naturkork</a:t>
            </a:r>
          </a:p>
          <a:p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Matrekommendation: Lamm, grytor på mörkt kött, hårda ostar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45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779</Words>
  <Application>Microsoft Office PowerPoint</Application>
  <PresentationFormat>Bredbild</PresentationFormat>
  <Paragraphs>82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VINER FRÅN VINETS URSPRUNGSLÄNDER</vt:lpstr>
      <vt:lpstr>VINETS TIDIGA HISTORIA</vt:lpstr>
      <vt:lpstr>PowerPoint-presentation</vt:lpstr>
      <vt:lpstr>PowerPoint-presentation</vt:lpstr>
      <vt:lpstr>KVÄLLENS VINER</vt:lpstr>
      <vt:lpstr>593287 Mád Furmint 2015, Tokai, Ungern</vt:lpstr>
      <vt:lpstr>Tblivino Saperavi 2016, Georgien</vt:lpstr>
      <vt:lpstr>930657 Tsantali Rapsani Reserve 2013, Grekland</vt:lpstr>
      <vt:lpstr>438127 Telus Plavac Mali 2013, ön Hvar i Dalmatien</vt:lpstr>
      <vt:lpstr>954277 Chateu Musar 2011, Bekaadalen Libanon</vt:lpstr>
      <vt:lpstr>EFTERRÄTT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VINER FRÅN VINETS URSPRUNGSLÄNDER</dc:title>
  <dc:creator>Kristian Stenius</dc:creator>
  <cp:lastModifiedBy>Kristian Stenius</cp:lastModifiedBy>
  <cp:revision>34</cp:revision>
  <dcterms:created xsi:type="dcterms:W3CDTF">2019-02-15T13:46:56Z</dcterms:created>
  <dcterms:modified xsi:type="dcterms:W3CDTF">2019-02-22T12:24:30Z</dcterms:modified>
</cp:coreProperties>
</file>