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56" r:id="rId2"/>
    <p:sldId id="269" r:id="rId3"/>
    <p:sldId id="276" r:id="rId4"/>
    <p:sldId id="264" r:id="rId5"/>
    <p:sldId id="279" r:id="rId6"/>
    <p:sldId id="277" r:id="rId7"/>
    <p:sldId id="278" r:id="rId8"/>
    <p:sldId id="275" r:id="rId9"/>
    <p:sldId id="281" r:id="rId10"/>
    <p:sldId id="280" r:id="rId11"/>
    <p:sldId id="282" r:id="rId12"/>
    <p:sldId id="283" r:id="rId13"/>
    <p:sldId id="284" r:id="rId14"/>
    <p:sldId id="286" r:id="rId15"/>
    <p:sldId id="285" r:id="rId16"/>
    <p:sldId id="287" r:id="rId17"/>
    <p:sldId id="290" r:id="rId18"/>
    <p:sldId id="288" r:id="rId19"/>
    <p:sldId id="289" r:id="rId20"/>
    <p:sldId id="291" r:id="rId21"/>
    <p:sldId id="292" r:id="rId22"/>
    <p:sldId id="296" r:id="rId23"/>
    <p:sldId id="273"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0A23309-689D-4202-83C1-E67AA0125438}">
          <p14:sldIdLst>
            <p14:sldId id="256"/>
            <p14:sldId id="269"/>
            <p14:sldId id="276"/>
            <p14:sldId id="264"/>
            <p14:sldId id="279"/>
            <p14:sldId id="277"/>
            <p14:sldId id="278"/>
            <p14:sldId id="275"/>
            <p14:sldId id="281"/>
            <p14:sldId id="280"/>
            <p14:sldId id="282"/>
            <p14:sldId id="283"/>
            <p14:sldId id="284"/>
            <p14:sldId id="286"/>
            <p14:sldId id="285"/>
            <p14:sldId id="287"/>
            <p14:sldId id="290"/>
            <p14:sldId id="288"/>
            <p14:sldId id="289"/>
            <p14:sldId id="291"/>
            <p14:sldId id="292"/>
            <p14:sldId id="296"/>
          </p14:sldIdLst>
        </p14:section>
        <p14:section name="Nimetön osa" id="{A867EA24-5EF0-472D-A161-173B94CF271F}">
          <p14:sldIdLst>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1" autoAdjust="0"/>
    <p:restoredTop sz="94690" autoAdjust="0"/>
  </p:normalViewPr>
  <p:slideViewPr>
    <p:cSldViewPr>
      <p:cViewPr varScale="1">
        <p:scale>
          <a:sx n="68" d="100"/>
          <a:sy n="68" d="100"/>
        </p:scale>
        <p:origin x="158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F2804-E8F1-4DBB-8D9D-72CF45885292}" type="datetimeFigureOut">
              <a:rPr lang="fi-FI" smtClean="0"/>
              <a:t>24.11.2018</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292E2-1A94-4798-B427-5C2A318963F3}" type="slidenum">
              <a:rPr lang="fi-FI" smtClean="0"/>
              <a:t>‹#›</a:t>
            </a:fld>
            <a:endParaRPr lang="fi-FI" dirty="0"/>
          </a:p>
        </p:txBody>
      </p:sp>
    </p:spTree>
    <p:extLst>
      <p:ext uri="{BB962C8B-B14F-4D97-AF65-F5344CB8AC3E}">
        <p14:creationId xmlns:p14="http://schemas.microsoft.com/office/powerpoint/2010/main" val="329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95F688E-E39B-4AC6-8BB2-539F227E9F9A}" type="datetime1">
              <a:rPr lang="fi-FI" smtClean="0"/>
              <a:t>24.11.2018</a:t>
            </a:fld>
            <a:endParaRPr lang="fi-FI"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fi-FI" dirty="0"/>
              <a:t>Kim 24.4.2014</a:t>
            </a: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644B4E-B44E-4CB9-A6EE-DFB063C5A723}" type="slidenum">
              <a:rPr lang="fi-FI" smtClean="0"/>
              <a:t>‹#›</a:t>
            </a:fld>
            <a:endParaRPr lang="fi-FI"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CD82D-0080-4495-AB7B-1E2626CCA4D8}" type="datetime1">
              <a:rPr lang="fi-FI" smtClean="0"/>
              <a:t>24.11.2018</a:t>
            </a:fld>
            <a:endParaRPr lang="fi-FI" dirty="0"/>
          </a:p>
        </p:txBody>
      </p:sp>
      <p:sp>
        <p:nvSpPr>
          <p:cNvPr id="5" name="Footer Placeholder 4"/>
          <p:cNvSpPr>
            <a:spLocks noGrp="1"/>
          </p:cNvSpPr>
          <p:nvPr>
            <p:ph type="ftr" sz="quarter" idx="11"/>
          </p:nvPr>
        </p:nvSpPr>
        <p:spPr/>
        <p:txBody>
          <a:bodyPr/>
          <a:lstStyle/>
          <a:p>
            <a:r>
              <a:rPr lang="fi-FI" dirty="0"/>
              <a:t>Kim 24.4.2014</a:t>
            </a:r>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D27A3-67EA-42A0-848B-8D373068FE2A}" type="datetime1">
              <a:rPr lang="fi-FI" smtClean="0"/>
              <a:t>24.11.2018</a:t>
            </a:fld>
            <a:endParaRPr lang="fi-FI" dirty="0"/>
          </a:p>
        </p:txBody>
      </p:sp>
      <p:sp>
        <p:nvSpPr>
          <p:cNvPr id="5" name="Footer Placeholder 4"/>
          <p:cNvSpPr>
            <a:spLocks noGrp="1"/>
          </p:cNvSpPr>
          <p:nvPr>
            <p:ph type="ftr" sz="quarter" idx="11"/>
          </p:nvPr>
        </p:nvSpPr>
        <p:spPr/>
        <p:txBody>
          <a:bodyPr/>
          <a:lstStyle/>
          <a:p>
            <a:r>
              <a:rPr lang="fi-FI" dirty="0"/>
              <a:t>Kim 24.4.2014</a:t>
            </a:r>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r>
              <a:rPr lang="fi-FI" dirty="0"/>
              <a:t>Kim 24.4.2014</a:t>
            </a:r>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F4B1D-8156-4FCE-94DB-F0F80F515801}" type="datetime1">
              <a:rPr lang="fi-FI" smtClean="0"/>
              <a:t>24.11.2018</a:t>
            </a:fld>
            <a:endParaRPr lang="fi-FI" dirty="0"/>
          </a:p>
        </p:txBody>
      </p:sp>
      <p:sp>
        <p:nvSpPr>
          <p:cNvPr id="5" name="Footer Placeholder 4"/>
          <p:cNvSpPr>
            <a:spLocks noGrp="1"/>
          </p:cNvSpPr>
          <p:nvPr>
            <p:ph type="ftr" sz="quarter" idx="11"/>
          </p:nvPr>
        </p:nvSpPr>
        <p:spPr/>
        <p:txBody>
          <a:bodyPr/>
          <a:lstStyle/>
          <a:p>
            <a:r>
              <a:rPr lang="fi-FI" dirty="0"/>
              <a:t>Kim 24.4.2014</a:t>
            </a:r>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51E374F-246A-44CC-B5AF-C3A7A395A7B6}" type="datetime1">
              <a:rPr lang="fi-FI" smtClean="0"/>
              <a:t>24.11.2018</a:t>
            </a:fld>
            <a:endParaRPr lang="fi-FI" dirty="0"/>
          </a:p>
        </p:txBody>
      </p:sp>
      <p:sp>
        <p:nvSpPr>
          <p:cNvPr id="6" name="Footer Placeholder 5"/>
          <p:cNvSpPr>
            <a:spLocks noGrp="1"/>
          </p:cNvSpPr>
          <p:nvPr>
            <p:ph type="ftr" sz="quarter" idx="11"/>
          </p:nvPr>
        </p:nvSpPr>
        <p:spPr/>
        <p:txBody>
          <a:bodyPr/>
          <a:lstStyle/>
          <a:p>
            <a:r>
              <a:rPr lang="fi-FI" dirty="0"/>
              <a:t>Kim 24.4.2014</a:t>
            </a:r>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79103-CF9B-47BC-A721-96C2A8825A11}" type="datetime1">
              <a:rPr lang="fi-FI" smtClean="0"/>
              <a:t>24.11.2018</a:t>
            </a:fld>
            <a:endParaRPr lang="fi-FI" dirty="0"/>
          </a:p>
        </p:txBody>
      </p:sp>
      <p:sp>
        <p:nvSpPr>
          <p:cNvPr id="8" name="Footer Placeholder 7"/>
          <p:cNvSpPr>
            <a:spLocks noGrp="1"/>
          </p:cNvSpPr>
          <p:nvPr>
            <p:ph type="ftr" sz="quarter" idx="11"/>
          </p:nvPr>
        </p:nvSpPr>
        <p:spPr/>
        <p:txBody>
          <a:bodyPr/>
          <a:lstStyle/>
          <a:p>
            <a:r>
              <a:rPr lang="fi-FI" dirty="0"/>
              <a:t>Kim 24.4.2014</a:t>
            </a:r>
          </a:p>
        </p:txBody>
      </p:sp>
      <p:sp>
        <p:nvSpPr>
          <p:cNvPr id="9" name="Slide Number Placeholder 8"/>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6A94D7-A495-4ED6-ADEC-BEE838630824}" type="datetime1">
              <a:rPr lang="fi-FI" smtClean="0"/>
              <a:t>24.11.2018</a:t>
            </a:fld>
            <a:endParaRPr lang="fi-FI" dirty="0"/>
          </a:p>
        </p:txBody>
      </p:sp>
      <p:sp>
        <p:nvSpPr>
          <p:cNvPr id="4" name="Footer Placeholder 3"/>
          <p:cNvSpPr>
            <a:spLocks noGrp="1"/>
          </p:cNvSpPr>
          <p:nvPr>
            <p:ph type="ftr" sz="quarter" idx="11"/>
          </p:nvPr>
        </p:nvSpPr>
        <p:spPr/>
        <p:txBody>
          <a:bodyPr/>
          <a:lstStyle/>
          <a:p>
            <a:r>
              <a:rPr lang="fi-FI" dirty="0"/>
              <a:t>Kim 24.4.2014</a:t>
            </a:r>
          </a:p>
        </p:txBody>
      </p:sp>
      <p:sp>
        <p:nvSpPr>
          <p:cNvPr id="5" name="Slide Number Placeholder 4"/>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59AE-4162-4B0F-BA97-9C3483A03BFC}" type="datetime1">
              <a:rPr lang="fi-FI" smtClean="0"/>
              <a:t>24.11.2018</a:t>
            </a:fld>
            <a:endParaRPr lang="fi-FI" dirty="0"/>
          </a:p>
        </p:txBody>
      </p:sp>
      <p:sp>
        <p:nvSpPr>
          <p:cNvPr id="3" name="Footer Placeholder 2"/>
          <p:cNvSpPr>
            <a:spLocks noGrp="1"/>
          </p:cNvSpPr>
          <p:nvPr>
            <p:ph type="ftr" sz="quarter" idx="11"/>
          </p:nvPr>
        </p:nvSpPr>
        <p:spPr/>
        <p:txBody>
          <a:bodyPr/>
          <a:lstStyle/>
          <a:p>
            <a:r>
              <a:rPr lang="fi-FI" dirty="0"/>
              <a:t>Kim 24.4.2014</a:t>
            </a:r>
          </a:p>
        </p:txBody>
      </p:sp>
      <p:sp>
        <p:nvSpPr>
          <p:cNvPr id="4" name="Slide Number Placeholder 3"/>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8C7DE3A-C1B1-40D7-A7CC-88F03DE06004}" type="datetime1">
              <a:rPr lang="fi-FI" smtClean="0"/>
              <a:t>24.11.2018</a:t>
            </a:fld>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dirty="0"/>
              <a:t>Kim 24.4.2014</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E088FA-ED22-406E-B757-A69287C6854E}" type="datetime1">
              <a:rPr lang="fi-FI" smtClean="0"/>
              <a:t>24.11.2018</a:t>
            </a:fld>
            <a:endParaRPr lang="fi-FI"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dirty="0"/>
              <a:t>Kim 24.4.2014</a:t>
            </a:r>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DFD582E-23F6-4516-B69B-09619B8AAF1C}" type="datetime1">
              <a:rPr lang="fi-FI" smtClean="0"/>
              <a:t>24.11.2018</a:t>
            </a:fld>
            <a:endParaRPr lang="fi-FI"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fi-FI" dirty="0"/>
              <a:t>Kim 24.4.2014</a:t>
            </a: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644B4E-B44E-4CB9-A6EE-DFB063C5A723}" type="slidenum">
              <a:rPr lang="fi-FI" smtClean="0"/>
              <a:t>‹#›</a:t>
            </a:fld>
            <a:endParaRPr lang="fi-FI"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ko.fi/sv/produkter?CatalogCategoryID=&amp;SearchParameter=%26@QueryTerm%3D*%26ContextCategoryUUID%3DbaTAqHh4OgIAAAFVrVYcppid%26grapeId%3Dgrape_touriga_franca" TargetMode="External"/><Relationship Id="rId2" Type="http://schemas.openxmlformats.org/officeDocument/2006/relationships/hyperlink" Target="https://www.alko.fi/sv/produkter?CatalogCategoryID=&amp;SearchParameter=%26@QueryTerm%3D*%26ContextCategoryUUID%3DbaTAqHh4OgIAAAFVrVYcppid%26grapeId%3Dgrape_touriga_nacional"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alko.fi/sv/produkter?CatalogCategoryID=&amp;SearchParameter=%26@QueryTerm%3D*%26ContextCategoryUUID%3DbaTAqHh4OgIAAAFVrVYcppid%26grapeId%3Dgrape_tinta_rori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lko.fi/sv/produkter?SearchParameter=%26foodSymbolId%3DfoodSymbol_Suklaaherkut"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92896"/>
            <a:ext cx="2819574" cy="1493293"/>
          </a:xfrm>
        </p:spPr>
        <p:txBody>
          <a:bodyPr>
            <a:normAutofit fontScale="90000"/>
          </a:bodyPr>
          <a:lstStyle/>
          <a:p>
            <a:r>
              <a:rPr lang="fi-FI" b="1" dirty="0">
                <a:solidFill>
                  <a:schemeClr val="accent1">
                    <a:lumMod val="75000"/>
                  </a:schemeClr>
                </a:solidFill>
                <a:latin typeface="Arial" panose="020B0604020202020204" pitchFamily="34" charset="0"/>
                <a:cs typeface="Arial" panose="020B0604020202020204" pitchFamily="34" charset="0"/>
              </a:rPr>
              <a:t>Höstens mest prisvärda</a:t>
            </a:r>
          </a:p>
        </p:txBody>
      </p:sp>
      <p:sp>
        <p:nvSpPr>
          <p:cNvPr id="3" name="Subtitle 2"/>
          <p:cNvSpPr>
            <a:spLocks noGrp="1"/>
          </p:cNvSpPr>
          <p:nvPr>
            <p:ph type="subTitle" idx="1"/>
          </p:nvPr>
        </p:nvSpPr>
        <p:spPr>
          <a:xfrm>
            <a:off x="1371600" y="4653136"/>
            <a:ext cx="6400800" cy="985664"/>
          </a:xfrm>
        </p:spPr>
        <p:txBody>
          <a:bodyPr>
            <a:normAutofit lnSpcReduction="10000"/>
          </a:bodyPr>
          <a:lstStyle/>
          <a:p>
            <a:r>
              <a:rPr lang="fi-FI" sz="2800" dirty="0">
                <a:latin typeface="Arial" panose="020B0604020202020204" pitchFamily="34" charset="0"/>
                <a:cs typeface="Arial" panose="020B0604020202020204" pitchFamily="34" charset="0"/>
              </a:rPr>
              <a:t>Vinprovning 23.11.2018</a:t>
            </a:r>
          </a:p>
          <a:p>
            <a:r>
              <a:rPr lang="fi-FI" sz="2800" dirty="0">
                <a:latin typeface="Arial" panose="020B0604020202020204" pitchFamily="34" charset="0"/>
                <a:cs typeface="Arial" panose="020B0604020202020204" pitchFamily="34" charset="0"/>
              </a:rPr>
              <a:t>Handelsgillet i Helsingfors</a:t>
            </a:r>
          </a:p>
        </p:txBody>
      </p:sp>
      <p:sp>
        <p:nvSpPr>
          <p:cNvPr id="4" name="Date Placeholder 3"/>
          <p:cNvSpPr>
            <a:spLocks noGrp="1"/>
          </p:cNvSpPr>
          <p:nvPr>
            <p:ph type="dt" sz="half" idx="10"/>
          </p:nvPr>
        </p:nvSpPr>
        <p:spPr>
          <a:xfrm>
            <a:off x="4761037" y="188640"/>
            <a:ext cx="1611163" cy="792087"/>
          </a:xfrm>
        </p:spPr>
        <p:txBody>
          <a:bodyPr/>
          <a:lstStyle/>
          <a:p>
            <a:endParaRPr lang="fi-FI" b="1"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a:t>
            </a:fld>
            <a:endParaRPr lang="fi-FI" dirty="0"/>
          </a:p>
        </p:txBody>
      </p:sp>
      <p:pic>
        <p:nvPicPr>
          <p:cNvPr id="2056" name="Picture 8" descr="http://d19lgisewk9l6l.cloudfront.net/wexas/www/images/largeimages/destinations/New-Zealand/wine_regions/auck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983223"/>
            <a:ext cx="45815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5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Bel Echo by Clos Henri Terroir Broadbridge, S.Blanc 2016</a:t>
            </a:r>
          </a:p>
        </p:txBody>
      </p:sp>
      <p:sp>
        <p:nvSpPr>
          <p:cNvPr id="2" name="Date Placeholder 1"/>
          <p:cNvSpPr>
            <a:spLocks noGrp="1"/>
          </p:cNvSpPr>
          <p:nvPr>
            <p:ph type="dt" sz="half" idx="10"/>
          </p:nvPr>
        </p:nvSpPr>
        <p:spPr/>
        <p:txBody>
          <a:bodyPr/>
          <a:lstStyle/>
          <a:p>
            <a:fld id="{AEE159AE-4162-4B0F-BA97-9C3483A03BFC}" type="datetime1">
              <a:rPr lang="fi-FI" smtClean="0"/>
              <a:t>24.11.2018</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10</a:t>
            </a:fld>
            <a:endParaRPr lang="fi-FI" dirty="0"/>
          </a:p>
        </p:txBody>
      </p:sp>
      <p:sp>
        <p:nvSpPr>
          <p:cNvPr id="6" name="Content Placeholder 5"/>
          <p:cNvSpPr>
            <a:spLocks noGrp="1"/>
          </p:cNvSpPr>
          <p:nvPr>
            <p:ph sz="quarter" idx="13"/>
          </p:nvPr>
        </p:nvSpPr>
        <p:spPr/>
        <p:txBody>
          <a:bodyPr>
            <a:normAutofit fontScale="85000" lnSpcReduction="20000"/>
          </a:bodyPr>
          <a:lstStyle/>
          <a:p>
            <a:r>
              <a:rPr lang="en-US" dirty="0"/>
              <a:t>Marlborough, Nya Zeeland</a:t>
            </a:r>
          </a:p>
          <a:p>
            <a:r>
              <a:rPr lang="en-US" b="1" dirty="0"/>
              <a:t>Torr</a:t>
            </a:r>
            <a:r>
              <a:rPr lang="en-US" dirty="0"/>
              <a:t>, hög syra, mogen citruston, inslag av gula plommon, svartvinbärig, lätta aprikostoner, mineralig, lång </a:t>
            </a:r>
          </a:p>
          <a:p>
            <a:r>
              <a:rPr lang="en-US" dirty="0"/>
              <a:t>ALKOHOL 13.5%</a:t>
            </a:r>
          </a:p>
          <a:p>
            <a:r>
              <a:rPr lang="en-US" dirty="0"/>
              <a:t>SOCKER 1.0 g/l</a:t>
            </a:r>
          </a:p>
          <a:p>
            <a:r>
              <a:rPr lang="en-US" dirty="0"/>
              <a:t>SYROR 6.2 g/l</a:t>
            </a:r>
          </a:p>
          <a:p>
            <a:r>
              <a:rPr lang="en-US" dirty="0"/>
              <a:t>PRIS €</a:t>
            </a:r>
          </a:p>
          <a:p>
            <a:endParaRPr lang="en-US" dirty="0"/>
          </a:p>
        </p:txBody>
      </p:sp>
      <p:pic>
        <p:nvPicPr>
          <p:cNvPr id="3074"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132856"/>
            <a:ext cx="122413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68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92088"/>
          </a:xfrm>
        </p:spPr>
        <p:txBody>
          <a:bodyPr/>
          <a:lstStyle/>
          <a:p>
            <a:r>
              <a:rPr lang="en-US" dirty="0"/>
              <a:t>Sauvignon Blanc</a:t>
            </a:r>
          </a:p>
        </p:txBody>
      </p:sp>
      <p:sp>
        <p:nvSpPr>
          <p:cNvPr id="8" name="Content Placeholder 7"/>
          <p:cNvSpPr>
            <a:spLocks noGrp="1"/>
          </p:cNvSpPr>
          <p:nvPr>
            <p:ph idx="1"/>
          </p:nvPr>
        </p:nvSpPr>
        <p:spPr>
          <a:xfrm>
            <a:off x="1043492" y="1628800"/>
            <a:ext cx="6777317" cy="4203829"/>
          </a:xfrm>
        </p:spPr>
        <p:txBody>
          <a:bodyPr>
            <a:normAutofit fontScale="77500" lnSpcReduction="20000"/>
          </a:bodyPr>
          <a:lstStyle/>
          <a:p>
            <a:r>
              <a:rPr lang="en-US" dirty="0"/>
              <a:t>“There had never before been a wine that spat its flavours at you from the glass …” Oz Clarke</a:t>
            </a:r>
          </a:p>
          <a:p>
            <a:endParaRPr lang="en-US" dirty="0"/>
          </a:p>
          <a:p>
            <a:r>
              <a:rPr lang="en-US" dirty="0"/>
              <a:t>De explosiva aromerna från en Nya Zealand Sauvignon Blanc har nästan delat vinkritikerna i två läger. De som älskar det och de som tycker det luktar kattpiss! Hur som helst har man verkligen satt dessa viner på världskartan!</a:t>
            </a:r>
          </a:p>
          <a:p>
            <a:r>
              <a:rPr lang="en-US" dirty="0"/>
              <a:t>Nya Zealand Sauvignon Blanc ger ofta ifrån sig dofter som krusbär, tropisk frukt, nyklippt gräs, tomatstjälkar, röd paprika, grapefrukt och lime. När man först planterade Sauvignon Blanc I Marlborough kunde kan aldrig ana vilket Superstar status dessa viner skulle komma att nå! Och detta inom bara ett par decennier! Sauvignon Blanc började man plantera så sent som 1979 och är idag den mest odlade druvan I landet.</a:t>
            </a:r>
          </a:p>
          <a:p>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11</a:t>
            </a:fld>
            <a:endParaRPr lang="fi-FI" dirty="0"/>
          </a:p>
        </p:txBody>
      </p:sp>
    </p:spTree>
    <p:extLst>
      <p:ext uri="{BB962C8B-B14F-4D97-AF65-F5344CB8AC3E}">
        <p14:creationId xmlns:p14="http://schemas.microsoft.com/office/powerpoint/2010/main" val="122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Cinsault 2017</a:t>
            </a:r>
          </a:p>
        </p:txBody>
      </p:sp>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12</a:t>
            </a:fld>
            <a:endParaRPr lang="fi-FI" dirty="0"/>
          </a:p>
        </p:txBody>
      </p:sp>
      <p:sp>
        <p:nvSpPr>
          <p:cNvPr id="3" name="Content Placeholder 2"/>
          <p:cNvSpPr>
            <a:spLocks noGrp="1"/>
          </p:cNvSpPr>
          <p:nvPr>
            <p:ph sz="quarter" idx="13"/>
          </p:nvPr>
        </p:nvSpPr>
        <p:spPr/>
        <p:txBody>
          <a:bodyPr>
            <a:normAutofit fontScale="85000" lnSpcReduction="10000"/>
          </a:bodyPr>
          <a:lstStyle/>
          <a:p>
            <a:r>
              <a:rPr lang="en-US" dirty="0"/>
              <a:t>WO Breede River Valley, Syd Afrika</a:t>
            </a:r>
          </a:p>
          <a:p>
            <a:r>
              <a:rPr lang="en-US" b="1" dirty="0"/>
              <a:t>Medelfyllig</a:t>
            </a:r>
            <a:r>
              <a:rPr lang="en-US" dirty="0"/>
              <a:t>, medelhöga tanniner, körsbärig, hallonsyltig, lätt tranbärston, örtig, svag blommighet </a:t>
            </a:r>
          </a:p>
          <a:p>
            <a:r>
              <a:rPr lang="en-US" dirty="0"/>
              <a:t>ALKOHOL 13.5%</a:t>
            </a:r>
          </a:p>
          <a:p>
            <a:r>
              <a:rPr lang="en-US" dirty="0"/>
              <a:t>SOCKER 3.0 g/l</a:t>
            </a:r>
          </a:p>
          <a:p>
            <a:r>
              <a:rPr lang="en-US" dirty="0"/>
              <a:t>SYROR 5.8 g/l</a:t>
            </a:r>
          </a:p>
          <a:p>
            <a:r>
              <a:rPr lang="en-US" dirty="0"/>
              <a:t>PRIS €</a:t>
            </a:r>
          </a:p>
          <a:p>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204864"/>
            <a:ext cx="129614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1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936104"/>
          </a:xfrm>
        </p:spPr>
        <p:txBody>
          <a:bodyPr/>
          <a:lstStyle/>
          <a:p>
            <a:r>
              <a:rPr lang="en-US" dirty="0"/>
              <a:t>Cinsault</a:t>
            </a:r>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13</a:t>
            </a:fld>
            <a:endParaRPr lang="fi-FI" dirty="0"/>
          </a:p>
        </p:txBody>
      </p:sp>
      <p:sp>
        <p:nvSpPr>
          <p:cNvPr id="6" name="Content Placeholder 5"/>
          <p:cNvSpPr>
            <a:spLocks noGrp="1"/>
          </p:cNvSpPr>
          <p:nvPr>
            <p:ph sz="quarter" idx="13"/>
          </p:nvPr>
        </p:nvSpPr>
        <p:spPr/>
        <p:txBody>
          <a:bodyPr>
            <a:normAutofit fontScale="77500" lnSpcReduction="20000"/>
          </a:bodyPr>
          <a:lstStyle/>
          <a:p>
            <a:r>
              <a:rPr lang="sv-FI" dirty="0"/>
              <a:t>Cinsault eller Cinsaut är en blå vindruva av arten Vitis Vinifera som bland annat återfinns i Libanesiska och Sydafrikanska viner och i Languedoc-Roussillon. I Frankrike förekommer även namnet Oeillade. Druvan är rikbärande och kräver, för att nå högre kvalitet på vinerna, att skördeuttaget hålls nere.</a:t>
            </a:r>
          </a:p>
          <a:p>
            <a:endParaRPr lang="en-US" dirty="0"/>
          </a:p>
        </p:txBody>
      </p:sp>
      <p:pic>
        <p:nvPicPr>
          <p:cNvPr id="205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350294"/>
            <a:ext cx="34194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75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r>
              <a:rPr lang="fi-FI"/>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14</a:t>
            </a:fld>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1206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76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Churchill’s Estates Tinto 2014</a:t>
            </a:r>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15</a:t>
            </a:fld>
            <a:endParaRPr lang="fi-FI" dirty="0"/>
          </a:p>
        </p:txBody>
      </p:sp>
      <p:sp>
        <p:nvSpPr>
          <p:cNvPr id="6" name="Content Placeholder 5"/>
          <p:cNvSpPr>
            <a:spLocks noGrp="1"/>
          </p:cNvSpPr>
          <p:nvPr>
            <p:ph sz="quarter" idx="13"/>
          </p:nvPr>
        </p:nvSpPr>
        <p:spPr/>
        <p:txBody>
          <a:bodyPr>
            <a:normAutofit fontScale="70000" lnSpcReduction="20000"/>
          </a:bodyPr>
          <a:lstStyle/>
          <a:p>
            <a:r>
              <a:rPr lang="en-US" dirty="0">
                <a:hlinkClick r:id="rId2"/>
              </a:rPr>
              <a:t>Touriga Nacional</a:t>
            </a:r>
          </a:p>
          <a:p>
            <a:r>
              <a:rPr lang="en-US" dirty="0">
                <a:hlinkClick r:id="rId3"/>
              </a:rPr>
              <a:t>Touriga Franca</a:t>
            </a:r>
          </a:p>
          <a:p>
            <a:r>
              <a:rPr lang="en-US" dirty="0">
                <a:hlinkClick r:id="rId4"/>
              </a:rPr>
              <a:t>Tinta Roriz</a:t>
            </a:r>
          </a:p>
          <a:p>
            <a:r>
              <a:rPr lang="en-US" dirty="0"/>
              <a:t>DOC Douro, Portugal</a:t>
            </a:r>
          </a:p>
          <a:p>
            <a:r>
              <a:rPr lang="en-US" b="1" dirty="0"/>
              <a:t>Fyllig</a:t>
            </a:r>
            <a:r>
              <a:rPr lang="en-US" dirty="0"/>
              <a:t>, höga tanniner, björnbärig, plommonkaraktär, svartvinbärig, lätt rostad, svag olivton, kryddig </a:t>
            </a:r>
          </a:p>
          <a:p>
            <a:r>
              <a:rPr lang="en-US" dirty="0"/>
              <a:t>ALKOHOL 14%</a:t>
            </a:r>
          </a:p>
          <a:p>
            <a:r>
              <a:rPr lang="en-US" dirty="0"/>
              <a:t>SOCKER 1.0 g/l</a:t>
            </a:r>
          </a:p>
          <a:p>
            <a:r>
              <a:rPr lang="en-US" dirty="0"/>
              <a:t>SYROR 4.8 g/l</a:t>
            </a:r>
          </a:p>
          <a:p>
            <a:r>
              <a:rPr lang="en-US" dirty="0"/>
              <a:t>PRIS €</a:t>
            </a:r>
          </a:p>
          <a:p>
            <a:endParaRPr lang="en-US" dirty="0"/>
          </a:p>
        </p:txBody>
      </p:sp>
      <p:pic>
        <p:nvPicPr>
          <p:cNvPr id="3074" name="Picture 2"/>
          <p:cNvPicPr>
            <a:picLocks noGrp="1" noChangeAspect="1" noChangeArrowheads="1"/>
          </p:cNvPicPr>
          <p:nvPr>
            <p:ph sz="quarter" idx="14"/>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2204864"/>
            <a:ext cx="12241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1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Churchill’s Estates</a:t>
            </a:r>
          </a:p>
        </p:txBody>
      </p:sp>
      <p:sp>
        <p:nvSpPr>
          <p:cNvPr id="6" name="Content Placeholder 5"/>
          <p:cNvSpPr>
            <a:spLocks noGrp="1"/>
          </p:cNvSpPr>
          <p:nvPr>
            <p:ph idx="1"/>
          </p:nvPr>
        </p:nvSpPr>
        <p:spPr>
          <a:xfrm>
            <a:off x="1043492" y="2323653"/>
            <a:ext cx="6777317" cy="3769643"/>
          </a:xfrm>
        </p:spPr>
        <p:txBody>
          <a:bodyPr>
            <a:normAutofit/>
          </a:bodyPr>
          <a:lstStyle/>
          <a:p>
            <a:r>
              <a:rPr lang="en-US" dirty="0"/>
              <a:t>Grundades 1981 av John Graham. Churchill’s Estates var det första Brittiska Portvinshus som etablerats på över 50 år! På bara 30 år har man byggt upp ett grundmurat rykte som producent av höklassigt portvin och även verkligt fina bordsviner. </a:t>
            </a:r>
          </a:p>
          <a:p>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16</a:t>
            </a:fld>
            <a:endParaRPr lang="fi-FI" dirty="0"/>
          </a:p>
        </p:txBody>
      </p:sp>
    </p:spTree>
    <p:extLst>
      <p:ext uri="{BB962C8B-B14F-4D97-AF65-F5344CB8AC3E}">
        <p14:creationId xmlns:p14="http://schemas.microsoft.com/office/powerpoint/2010/main" val="378059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17</a:t>
            </a:fld>
            <a:endParaRPr lang="fi-FI"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319213"/>
            <a:ext cx="74961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10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490" y="836712"/>
            <a:ext cx="7024744" cy="936104"/>
          </a:xfrm>
        </p:spPr>
        <p:txBody>
          <a:bodyPr>
            <a:normAutofit fontScale="90000"/>
          </a:bodyPr>
          <a:lstStyle/>
          <a:p>
            <a:r>
              <a:rPr lang="en-US" dirty="0"/>
              <a:t>Roca de les Dotze Noray 2006</a:t>
            </a:r>
          </a:p>
        </p:txBody>
      </p:sp>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18</a:t>
            </a:fld>
            <a:endParaRPr lang="fi-FI" dirty="0"/>
          </a:p>
        </p:txBody>
      </p:sp>
      <p:sp>
        <p:nvSpPr>
          <p:cNvPr id="8" name="Content Placeholder 7"/>
          <p:cNvSpPr>
            <a:spLocks noGrp="1"/>
          </p:cNvSpPr>
          <p:nvPr>
            <p:ph sz="quarter" idx="13"/>
          </p:nvPr>
        </p:nvSpPr>
        <p:spPr/>
        <p:txBody>
          <a:bodyPr>
            <a:normAutofit fontScale="77500" lnSpcReduction="20000"/>
          </a:bodyPr>
          <a:lstStyle/>
          <a:p>
            <a:r>
              <a:rPr lang="en-US" dirty="0"/>
              <a:t>DOQ Priorat, Spanien</a:t>
            </a:r>
          </a:p>
          <a:p>
            <a:r>
              <a:rPr lang="en-US" dirty="0"/>
              <a:t>Grenache, Cabernet Sauvignon, Carignan och Syrah</a:t>
            </a:r>
          </a:p>
          <a:p>
            <a:r>
              <a:rPr lang="en-US" b="1" dirty="0"/>
              <a:t>Fyllig</a:t>
            </a:r>
            <a:r>
              <a:rPr lang="en-US" dirty="0"/>
              <a:t>, höga tanniner, inslag av boysenbärssylt, mogen tranbärighet, fikonkaraktär, läderkaraktär, ekig </a:t>
            </a:r>
          </a:p>
          <a:p>
            <a:r>
              <a:rPr lang="en-US" dirty="0"/>
              <a:t>ALKOHOL 14.0%</a:t>
            </a:r>
          </a:p>
          <a:p>
            <a:r>
              <a:rPr lang="en-US" dirty="0"/>
              <a:t>SYROR 7.1 g/l</a:t>
            </a:r>
          </a:p>
          <a:p>
            <a:r>
              <a:rPr lang="en-US" dirty="0"/>
              <a:t>PRIS €</a:t>
            </a:r>
          </a:p>
          <a:p>
            <a:endParaRPr lang="en-US" dirty="0"/>
          </a:p>
        </p:txBody>
      </p:sp>
      <p:pic>
        <p:nvPicPr>
          <p:cNvPr id="5122"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844824"/>
            <a:ext cx="118220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68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Noray</a:t>
            </a:r>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19</a:t>
            </a:fld>
            <a:endParaRPr lang="fi-FI" dirty="0"/>
          </a:p>
        </p:txBody>
      </p:sp>
      <p:sp>
        <p:nvSpPr>
          <p:cNvPr id="9" name="Content Placeholder 8"/>
          <p:cNvSpPr>
            <a:spLocks noGrp="1"/>
          </p:cNvSpPr>
          <p:nvPr>
            <p:ph sz="quarter" idx="13"/>
          </p:nvPr>
        </p:nvSpPr>
        <p:spPr>
          <a:xfrm>
            <a:off x="899592" y="2060848"/>
            <a:ext cx="4392488" cy="4032448"/>
          </a:xfrm>
        </p:spPr>
        <p:txBody>
          <a:bodyPr>
            <a:normAutofit fontScale="62500" lnSpcReduction="20000"/>
          </a:bodyPr>
          <a:lstStyle/>
          <a:p>
            <a:pPr marL="68580" indent="0">
              <a:buNone/>
            </a:pPr>
            <a:endParaRPr lang="en-US" b="1" dirty="0"/>
          </a:p>
          <a:p>
            <a:r>
              <a:rPr lang="en-US" b="1" dirty="0"/>
              <a:t>Profil:</a:t>
            </a:r>
            <a:r>
              <a:rPr lang="en-US" dirty="0"/>
              <a:t> Man tar här stor hänsyn till de olika druvsorterna och hanterar dem separat under hela processen. Det gör att man I slutändan alltid får de bäst lämpade sorterna att bilda den slutliga blandningen, eller cuvéen. </a:t>
            </a:r>
          </a:p>
          <a:p>
            <a:r>
              <a:rPr lang="en-US" dirty="0"/>
              <a:t>Vinet har en klar färg av mogna körsbär med djupröda drag. Mycket uttrycksfulla och komplexa aromer stiger upp ur glaset. Man hittar kryddiga nyanser tillsammans med mineraliska toner från den speciella jordmånen. Mjukt och elegant I munnen med mogna tanniner och frukter som ger en fin sötma. Avslutningen är frisk och lång! </a:t>
            </a:r>
            <a:r>
              <a:rPr lang="en-US" b="1" dirty="0"/>
              <a:t>Druvor:</a:t>
            </a:r>
            <a:r>
              <a:rPr lang="en-US" dirty="0"/>
              <a:t> Grenache, Cabernet Sauvignon, Carignan och Syrah.</a:t>
            </a:r>
          </a:p>
          <a:p>
            <a:r>
              <a:rPr lang="en-US" b="1" dirty="0"/>
              <a:t>Lagring:</a:t>
            </a:r>
            <a:r>
              <a:rPr lang="en-US" dirty="0"/>
              <a:t> 14 månader på fat av fransk ek.</a:t>
            </a:r>
          </a:p>
          <a:p>
            <a:r>
              <a:rPr lang="en-US" b="1" dirty="0"/>
              <a:t>Produktion:</a:t>
            </a:r>
            <a:r>
              <a:rPr lang="en-US" dirty="0"/>
              <a:t> 10.000 flaskor/år</a:t>
            </a:r>
          </a:p>
          <a:p>
            <a:pPr marL="68580" indent="0">
              <a:buNone/>
            </a:pPr>
            <a:endParaRPr lang="en-US" dirty="0"/>
          </a:p>
          <a:p>
            <a:endParaRPr lang="en-US"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36096" y="2783681"/>
            <a:ext cx="2736304"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99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9"/>
          </a:xfrm>
        </p:spPr>
        <p:txBody>
          <a:bodyPr>
            <a:normAutofit fontScale="90000"/>
          </a:bodyPr>
          <a:lstStyle/>
          <a:p>
            <a:endParaRPr lang="fi-FI"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fi-FI" dirty="0"/>
              <a:t>Kim 23.11.2018</a:t>
            </a:r>
          </a:p>
        </p:txBody>
      </p:sp>
      <p:sp>
        <p:nvSpPr>
          <p:cNvPr id="6" name="Slide Number Placeholder 5"/>
          <p:cNvSpPr>
            <a:spLocks noGrp="1"/>
          </p:cNvSpPr>
          <p:nvPr>
            <p:ph type="sldNum" sz="quarter" idx="12"/>
          </p:nvPr>
        </p:nvSpPr>
        <p:spPr/>
        <p:txBody>
          <a:bodyPr/>
          <a:lstStyle/>
          <a:p>
            <a:fld id="{D7644B4E-B44E-4CB9-A6EE-DFB063C5A723}" type="slidenum">
              <a:rPr lang="fi-FI" smtClean="0"/>
              <a:t>2</a:t>
            </a:fld>
            <a:endParaRPr lang="fi-FI"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72008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13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Lustau deLuxe Cream Sherry</a:t>
            </a:r>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a:xfrm>
            <a:off x="4641448" y="6021288"/>
            <a:ext cx="3502152" cy="195997"/>
          </a:xfrm>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20</a:t>
            </a:fld>
            <a:endParaRPr lang="fi-FI" dirty="0"/>
          </a:p>
        </p:txBody>
      </p:sp>
      <p:sp>
        <p:nvSpPr>
          <p:cNvPr id="6" name="Content Placeholder 5"/>
          <p:cNvSpPr>
            <a:spLocks noGrp="1"/>
          </p:cNvSpPr>
          <p:nvPr>
            <p:ph sz="quarter" idx="13"/>
          </p:nvPr>
        </p:nvSpPr>
        <p:spPr/>
        <p:txBody>
          <a:bodyPr>
            <a:normAutofit fontScale="85000" lnSpcReduction="10000"/>
          </a:bodyPr>
          <a:lstStyle/>
          <a:p>
            <a:endParaRPr lang="en-US" dirty="0">
              <a:hlinkClick r:id="rId2"/>
            </a:endParaRPr>
          </a:p>
          <a:p>
            <a:r>
              <a:rPr lang="en-US" dirty="0"/>
              <a:t>DO Jerez-Xérès-Sherry</a:t>
            </a:r>
          </a:p>
          <a:p>
            <a:r>
              <a:rPr lang="en-US" dirty="0"/>
              <a:t>Nötbrun, söt, mogna aprikostoner, inslag av fikonsylt, toner av apelsinskal, chokladig, lätta russintoner </a:t>
            </a:r>
          </a:p>
          <a:p>
            <a:r>
              <a:rPr lang="en-US" dirty="0"/>
              <a:t>ALKOHOL 20.0%</a:t>
            </a:r>
          </a:p>
          <a:p>
            <a:r>
              <a:rPr lang="en-US" dirty="0"/>
              <a:t>SOCKER 130.0 g/l</a:t>
            </a:r>
          </a:p>
          <a:p>
            <a:r>
              <a:rPr lang="en-US" dirty="0"/>
              <a:t>PRIS €/0,375l</a:t>
            </a:r>
          </a:p>
          <a:p>
            <a:endParaRPr lang="en-US" dirty="0"/>
          </a:p>
        </p:txBody>
      </p:sp>
      <p:pic>
        <p:nvPicPr>
          <p:cNvPr id="8194"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204864"/>
            <a:ext cx="106289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05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3490" y="692696"/>
            <a:ext cx="7024744" cy="936104"/>
          </a:xfrm>
        </p:spPr>
        <p:txBody>
          <a:bodyPr/>
          <a:lstStyle/>
          <a:p>
            <a:r>
              <a:rPr lang="en-US" dirty="0"/>
              <a:t>Bodegas Lustau</a:t>
            </a:r>
          </a:p>
        </p:txBody>
      </p:sp>
      <p:sp>
        <p:nvSpPr>
          <p:cNvPr id="9" name="Content Placeholder 8"/>
          <p:cNvSpPr>
            <a:spLocks noGrp="1"/>
          </p:cNvSpPr>
          <p:nvPr>
            <p:ph idx="1"/>
          </p:nvPr>
        </p:nvSpPr>
        <p:spPr>
          <a:xfrm>
            <a:off x="1043492" y="1628800"/>
            <a:ext cx="7128908" cy="4203829"/>
          </a:xfrm>
        </p:spPr>
        <p:txBody>
          <a:bodyPr>
            <a:normAutofit fontScale="77500" lnSpcReduction="20000"/>
          </a:bodyPr>
          <a:lstStyle/>
          <a:p>
            <a:r>
              <a:rPr lang="en-US" dirty="0"/>
              <a:t>Bodegas Lustau grundades1896 av José Ruiz-Berdejo. Hans landområde kallades “Nuestra Señora de la Esperanza”. I huset på vingården producerade han viner som han senare sålde till stora exporterande vinhus. Han var en “Almacenista”. </a:t>
            </a:r>
          </a:p>
          <a:p>
            <a:r>
              <a:rPr lang="en-US" dirty="0"/>
              <a:t>Lustau’s filosofi har inte ändrats sedan 1896: Sökandet efter den högsta kvaliteten, för att kunna erbjuda marknaden den största bredden och den bästa Sherry som finns. The persuit of excellence. Under senare år har Lustau förärats många priser och utmärkelser; Det utnämndes 2011 till "Best Spanish Producer" vid International Wine &amp; Spirit Competition i London. 2012, blev de det mest prisade vinhuset I Spanien och det 7e i hela världen! Lustau’s oenolog, Manuel Lozano, har utnämnts till “Best Fortified Winemaker of the Year” 7 år i rad vin “International Wine Challenge” I London.</a:t>
            </a:r>
          </a:p>
          <a:p>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21</a:t>
            </a:fld>
            <a:endParaRPr lang="fi-FI" dirty="0"/>
          </a:p>
        </p:txBody>
      </p:sp>
    </p:spTree>
    <p:extLst>
      <p:ext uri="{BB962C8B-B14F-4D97-AF65-F5344CB8AC3E}">
        <p14:creationId xmlns:p14="http://schemas.microsoft.com/office/powerpoint/2010/main" val="288328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205839-8128-43D2-B230-93CCF42C8EED}"/>
              </a:ext>
            </a:extLst>
          </p:cNvPr>
          <p:cNvSpPr>
            <a:spLocks noGrp="1"/>
          </p:cNvSpPr>
          <p:nvPr>
            <p:ph type="title"/>
          </p:nvPr>
        </p:nvSpPr>
        <p:spPr>
          <a:xfrm>
            <a:off x="1043490" y="1027664"/>
            <a:ext cx="7024744" cy="529128"/>
          </a:xfrm>
        </p:spPr>
        <p:txBody>
          <a:bodyPr>
            <a:normAutofit fontScale="90000"/>
          </a:bodyPr>
          <a:lstStyle/>
          <a:p>
            <a:r>
              <a:rPr lang="fi-FI" dirty="0" err="1"/>
              <a:t>Ordning</a:t>
            </a:r>
            <a:r>
              <a:rPr lang="fi-FI" dirty="0"/>
              <a:t> </a:t>
            </a:r>
            <a:r>
              <a:rPr lang="fi-FI" dirty="0" err="1"/>
              <a:t>priser</a:t>
            </a:r>
            <a:r>
              <a:rPr lang="fi-FI" dirty="0"/>
              <a:t> </a:t>
            </a:r>
            <a:r>
              <a:rPr lang="fi-FI" dirty="0" err="1"/>
              <a:t>och</a:t>
            </a:r>
            <a:r>
              <a:rPr lang="fi-FI" dirty="0"/>
              <a:t> </a:t>
            </a:r>
            <a:r>
              <a:rPr lang="fi-FI" dirty="0" err="1"/>
              <a:t>betyg</a:t>
            </a:r>
            <a:endParaRPr lang="fi-FI" dirty="0"/>
          </a:p>
        </p:txBody>
      </p:sp>
      <p:sp>
        <p:nvSpPr>
          <p:cNvPr id="3" name="Sisällön paikkamerkki 2">
            <a:extLst>
              <a:ext uri="{FF2B5EF4-FFF2-40B4-BE49-F238E27FC236}">
                <a16:creationId xmlns:a16="http://schemas.microsoft.com/office/drawing/2014/main" id="{5CF6644A-959B-4655-B1B8-0598A8E08D93}"/>
              </a:ext>
            </a:extLst>
          </p:cNvPr>
          <p:cNvSpPr>
            <a:spLocks noGrp="1"/>
          </p:cNvSpPr>
          <p:nvPr>
            <p:ph idx="1"/>
          </p:nvPr>
        </p:nvSpPr>
        <p:spPr>
          <a:xfrm>
            <a:off x="683568" y="1844825"/>
            <a:ext cx="7848872" cy="4007334"/>
          </a:xfrm>
        </p:spPr>
        <p:txBody>
          <a:bodyPr>
            <a:normAutofit fontScale="92500" lnSpcReduction="20000"/>
          </a:bodyPr>
          <a:lstStyle/>
          <a:p>
            <a:pPr marL="525780" indent="-457200">
              <a:buFont typeface="+mj-lt"/>
              <a:buAutoNum type="arabicPeriod"/>
            </a:pPr>
            <a:r>
              <a:rPr lang="fi-FI" dirty="0" err="1"/>
              <a:t>Groot</a:t>
            </a:r>
            <a:r>
              <a:rPr lang="fi-FI" dirty="0"/>
              <a:t> </a:t>
            </a:r>
            <a:r>
              <a:rPr lang="fi-FI" dirty="0" err="1"/>
              <a:t>Phesantekraal</a:t>
            </a:r>
            <a:r>
              <a:rPr lang="fi-FI" dirty="0"/>
              <a:t> </a:t>
            </a:r>
            <a:r>
              <a:rPr lang="fi-FI" dirty="0" err="1"/>
              <a:t>Chenin</a:t>
            </a:r>
            <a:r>
              <a:rPr lang="fi-FI" dirty="0"/>
              <a:t> Blanc 2017, </a:t>
            </a:r>
            <a:r>
              <a:rPr lang="fi-FI" dirty="0" err="1"/>
              <a:t>Sydafrika</a:t>
            </a:r>
            <a:r>
              <a:rPr lang="fi-FI" dirty="0"/>
              <a:t>          14p(++) / 10,40</a:t>
            </a:r>
          </a:p>
          <a:p>
            <a:pPr marL="525780" indent="-457200">
              <a:buFont typeface="+mj-lt"/>
              <a:buAutoNum type="arabicPeriod"/>
            </a:pPr>
            <a:r>
              <a:rPr lang="fi-FI" dirty="0" err="1"/>
              <a:t>Pieropan</a:t>
            </a:r>
            <a:r>
              <a:rPr lang="fi-FI" dirty="0"/>
              <a:t> </a:t>
            </a:r>
            <a:r>
              <a:rPr lang="fi-FI" dirty="0" err="1"/>
              <a:t>Soave</a:t>
            </a:r>
            <a:r>
              <a:rPr lang="fi-FI" dirty="0"/>
              <a:t> </a:t>
            </a:r>
            <a:r>
              <a:rPr lang="fi-FI" dirty="0" err="1"/>
              <a:t>Classico</a:t>
            </a:r>
            <a:r>
              <a:rPr lang="fi-FI" dirty="0"/>
              <a:t> 2017, </a:t>
            </a:r>
            <a:r>
              <a:rPr lang="fi-FI" dirty="0" err="1"/>
              <a:t>Italien</a:t>
            </a:r>
            <a:r>
              <a:rPr lang="fi-FI" dirty="0"/>
              <a:t> 16p(++) / 16,89 </a:t>
            </a:r>
          </a:p>
          <a:p>
            <a:pPr marL="525780" indent="-457200">
              <a:buFont typeface="+mj-lt"/>
              <a:buAutoNum type="arabicPeriod"/>
            </a:pPr>
            <a:r>
              <a:rPr lang="fi-FI" dirty="0" err="1"/>
              <a:t>Bel</a:t>
            </a:r>
            <a:r>
              <a:rPr lang="fi-FI" dirty="0"/>
              <a:t> </a:t>
            </a:r>
            <a:r>
              <a:rPr lang="fi-FI" dirty="0" err="1"/>
              <a:t>Echo</a:t>
            </a:r>
            <a:r>
              <a:rPr lang="fi-FI" dirty="0"/>
              <a:t> </a:t>
            </a:r>
            <a:r>
              <a:rPr lang="fi-FI" dirty="0" err="1"/>
              <a:t>by</a:t>
            </a:r>
            <a:r>
              <a:rPr lang="fi-FI" dirty="0"/>
              <a:t> </a:t>
            </a:r>
            <a:r>
              <a:rPr lang="fi-FI" dirty="0" err="1"/>
              <a:t>Clos</a:t>
            </a:r>
            <a:r>
              <a:rPr lang="fi-FI" dirty="0"/>
              <a:t> Henri </a:t>
            </a:r>
            <a:r>
              <a:rPr lang="fi-FI" dirty="0" err="1"/>
              <a:t>Terroir</a:t>
            </a:r>
            <a:r>
              <a:rPr lang="fi-FI" dirty="0"/>
              <a:t> </a:t>
            </a:r>
            <a:r>
              <a:rPr lang="fi-FI" dirty="0" err="1"/>
              <a:t>Broadbridge</a:t>
            </a:r>
            <a:r>
              <a:rPr lang="fi-FI" dirty="0"/>
              <a:t> </a:t>
            </a:r>
            <a:r>
              <a:rPr lang="fi-FI" dirty="0" err="1"/>
              <a:t>Sauvignon</a:t>
            </a:r>
            <a:r>
              <a:rPr lang="fi-FI" dirty="0"/>
              <a:t> Blanc 2016, NZ 18p(++) / 22,40</a:t>
            </a:r>
          </a:p>
          <a:p>
            <a:pPr marL="525780" indent="-457200">
              <a:buFont typeface="+mj-lt"/>
              <a:buAutoNum type="arabicPeriod"/>
            </a:pPr>
            <a:r>
              <a:rPr lang="fi-FI" dirty="0"/>
              <a:t>Original </a:t>
            </a:r>
            <a:r>
              <a:rPr lang="fi-FI" dirty="0" err="1"/>
              <a:t>Cinsault</a:t>
            </a:r>
            <a:r>
              <a:rPr lang="fi-FI" dirty="0"/>
              <a:t> 2017, </a:t>
            </a:r>
            <a:r>
              <a:rPr lang="fi-FI" dirty="0" err="1"/>
              <a:t>Sydafrika</a:t>
            </a:r>
            <a:r>
              <a:rPr lang="fi-FI" dirty="0"/>
              <a:t> 14p(+++) / 10,49</a:t>
            </a:r>
          </a:p>
          <a:p>
            <a:pPr marL="525780" indent="-457200">
              <a:buFont typeface="+mj-lt"/>
              <a:buAutoNum type="arabicPeriod"/>
            </a:pPr>
            <a:r>
              <a:rPr lang="pt-BR" dirty="0"/>
              <a:t>Churchill Estates Tinto 2014, Douro Portugal 17p(++) / 19,99</a:t>
            </a:r>
          </a:p>
          <a:p>
            <a:pPr marL="525780" indent="-457200">
              <a:buFont typeface="+mj-lt"/>
              <a:buAutoNum type="arabicPeriod"/>
            </a:pPr>
            <a:r>
              <a:rPr lang="pt-BR" dirty="0"/>
              <a:t>Roca de les Dotze Noray 2006, Spanien 18p(++) / 24,98</a:t>
            </a:r>
          </a:p>
          <a:p>
            <a:pPr marL="525780" indent="-457200">
              <a:buFont typeface="+mj-lt"/>
              <a:buAutoNum type="arabicPeriod"/>
            </a:pPr>
            <a:r>
              <a:rPr lang="pt-BR"/>
              <a:t>Lustau </a:t>
            </a:r>
            <a:r>
              <a:rPr lang="pt-BR" dirty="0"/>
              <a:t>de Luxe Cream Capataz Andrés Sherry 18p(+++) / 12,09 / 0,375l superfynd!</a:t>
            </a:r>
            <a:endParaRPr lang="fi-FI" dirty="0"/>
          </a:p>
          <a:p>
            <a:pPr marL="68580" indent="0">
              <a:buNone/>
            </a:pPr>
            <a:endParaRPr lang="fi-FI" dirty="0"/>
          </a:p>
        </p:txBody>
      </p:sp>
      <p:sp>
        <p:nvSpPr>
          <p:cNvPr id="4" name="Päivämäärän paikkamerkki 3">
            <a:extLst>
              <a:ext uri="{FF2B5EF4-FFF2-40B4-BE49-F238E27FC236}">
                <a16:creationId xmlns:a16="http://schemas.microsoft.com/office/drawing/2014/main" id="{2B5CE9F5-2DE8-4F00-B35C-8EDCB06FBC2A}"/>
              </a:ext>
            </a:extLst>
          </p:cNvPr>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Alatunnisteen paikkamerkki 4">
            <a:extLst>
              <a:ext uri="{FF2B5EF4-FFF2-40B4-BE49-F238E27FC236}">
                <a16:creationId xmlns:a16="http://schemas.microsoft.com/office/drawing/2014/main" id="{433A13EA-BA8B-45AB-AD77-AB1F3EF05E82}"/>
              </a:ext>
            </a:extLst>
          </p:cNvPr>
          <p:cNvSpPr>
            <a:spLocks noGrp="1"/>
          </p:cNvSpPr>
          <p:nvPr>
            <p:ph type="ftr" sz="quarter" idx="11"/>
          </p:nvPr>
        </p:nvSpPr>
        <p:spPr/>
        <p:txBody>
          <a:bodyPr/>
          <a:lstStyle/>
          <a:p>
            <a:r>
              <a:rPr lang="fi-FI"/>
              <a:t>Kim 24.4.2014</a:t>
            </a:r>
            <a:endParaRPr lang="fi-FI" dirty="0"/>
          </a:p>
        </p:txBody>
      </p:sp>
      <p:sp>
        <p:nvSpPr>
          <p:cNvPr id="6" name="Dian numeron paikkamerkki 5">
            <a:extLst>
              <a:ext uri="{FF2B5EF4-FFF2-40B4-BE49-F238E27FC236}">
                <a16:creationId xmlns:a16="http://schemas.microsoft.com/office/drawing/2014/main" id="{98E3BBC2-9CAD-4EC9-A484-E771A3159133}"/>
              </a:ext>
            </a:extLst>
          </p:cNvPr>
          <p:cNvSpPr>
            <a:spLocks noGrp="1"/>
          </p:cNvSpPr>
          <p:nvPr>
            <p:ph type="sldNum" sz="quarter" idx="12"/>
          </p:nvPr>
        </p:nvSpPr>
        <p:spPr/>
        <p:txBody>
          <a:bodyPr/>
          <a:lstStyle/>
          <a:p>
            <a:fld id="{D7644B4E-B44E-4CB9-A6EE-DFB063C5A723}" type="slidenum">
              <a:rPr lang="fi-FI" smtClean="0"/>
              <a:t>22</a:t>
            </a:fld>
            <a:endParaRPr lang="fi-FI" dirty="0"/>
          </a:p>
        </p:txBody>
      </p:sp>
    </p:spTree>
    <p:extLst>
      <p:ext uri="{BB962C8B-B14F-4D97-AF65-F5344CB8AC3E}">
        <p14:creationId xmlns:p14="http://schemas.microsoft.com/office/powerpoint/2010/main" val="2515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pPr algn="ctr"/>
            <a:r>
              <a:rPr lang="fi-FI" b="1" dirty="0"/>
              <a:t>Tack!</a:t>
            </a:r>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23</a:t>
            </a:fld>
            <a:endParaRPr lang="fi-FI"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204864"/>
            <a:ext cx="3896931" cy="290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63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Groot Phesantekraal Chenin Blanc 2018, Syd Afrika</a:t>
            </a:r>
          </a:p>
        </p:txBody>
      </p:sp>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3</a:t>
            </a:fld>
            <a:endParaRPr lang="fi-FI" dirty="0"/>
          </a:p>
        </p:txBody>
      </p:sp>
      <p:sp>
        <p:nvSpPr>
          <p:cNvPr id="3" name="Content Placeholder 2"/>
          <p:cNvSpPr>
            <a:spLocks noGrp="1"/>
          </p:cNvSpPr>
          <p:nvPr>
            <p:ph sz="quarter" idx="13"/>
          </p:nvPr>
        </p:nvSpPr>
        <p:spPr/>
        <p:txBody>
          <a:bodyPr>
            <a:normAutofit fontScale="92500" lnSpcReduction="10000"/>
          </a:bodyPr>
          <a:lstStyle/>
          <a:p>
            <a:r>
              <a:rPr lang="en-US" dirty="0"/>
              <a:t>WO Cape Town</a:t>
            </a:r>
          </a:p>
          <a:p>
            <a:r>
              <a:rPr lang="en-US" b="1" dirty="0"/>
              <a:t>Torr</a:t>
            </a:r>
            <a:r>
              <a:rPr lang="en-US" dirty="0"/>
              <a:t>, hög syra, citronkaraktär, inslag av gula plommon, ananastoner, örtig, något mineralig </a:t>
            </a:r>
          </a:p>
          <a:p>
            <a:r>
              <a:rPr lang="en-US" dirty="0"/>
              <a:t>ALKOHOL 13.0%</a:t>
            </a:r>
          </a:p>
          <a:p>
            <a:r>
              <a:rPr lang="en-US" dirty="0"/>
              <a:t>SOCKER 3.0 g/l</a:t>
            </a:r>
          </a:p>
          <a:p>
            <a:r>
              <a:rPr lang="en-US" dirty="0"/>
              <a:t>SYROR 5.8 g/l</a:t>
            </a:r>
          </a:p>
          <a:p>
            <a:r>
              <a:rPr lang="en-US" dirty="0"/>
              <a:t>PRIS €</a:t>
            </a:r>
          </a:p>
          <a:p>
            <a:endParaRPr lang="en-US" dirty="0"/>
          </a:p>
          <a:p>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132856"/>
            <a:ext cx="115212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5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080120"/>
          </a:xfrm>
        </p:spPr>
        <p:txBody>
          <a:bodyPr>
            <a:normAutofit/>
          </a:bodyPr>
          <a:lstStyle/>
          <a:p>
            <a:endParaRPr lang="fi-F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3492" y="1916832"/>
            <a:ext cx="6777317" cy="4536504"/>
          </a:xfrm>
        </p:spPr>
        <p:txBody>
          <a:bodyPr>
            <a:noAutofit/>
          </a:bodyPr>
          <a:lstStyle/>
          <a:p>
            <a:r>
              <a:rPr lang="en-US" sz="1400" dirty="0"/>
              <a:t>Groot Phesantekraal grundades 1698 när marken gavs till Olof Bergh av den dåvarande Guvernören  Simon van der Stel. 1759 såldes området till familjen Louw family och såldes 1897 till Arend Brink in.</a:t>
            </a:r>
          </a:p>
          <a:p>
            <a:r>
              <a:rPr lang="en-US" sz="1400" dirty="0"/>
              <a:t>100 år och 4 generationer senare planterade Andre Brink, tillsammans med sin hustru Ronelle, 50ha av de totala 840ha med vinrankor. Det har utvecklats till ett s.k. “boutique winery” under proffessionell  ledning av Etienne Louw of Altydgedacht. Här har man etablerat Durbanville’s vindal med hängivet arbete. Förutom Chenin Blanc odlar man även Sauvignon Blanc, Pinotage, Cabernet Sauvignon och Shiraz.</a:t>
            </a:r>
          </a:p>
          <a:p>
            <a:pPr marL="68580" indent="0">
              <a:buNone/>
            </a:pPr>
            <a:endParaRPr lang="en-US" sz="1400" dirty="0"/>
          </a:p>
          <a:p>
            <a:pPr marL="68580" indent="0">
              <a:buNone/>
            </a:pPr>
            <a:r>
              <a:rPr lang="en-US" sz="1400" b="1" dirty="0"/>
              <a:t>     Chenin Blanc</a:t>
            </a:r>
          </a:p>
          <a:p>
            <a:r>
              <a:rPr lang="en-US" sz="1400" dirty="0"/>
              <a:t>Är en ren, frisk och syramättad druva som här ger dofter som kiwi, ananas och kvitten! Doften kan även kryddas med doften från våt ylle! I munnen finner du en behaglig frukt koncentration och komplexitet. Aptitretande, med hög syra och en torr avslutning. Utmärkt som Buffet-vin, eller bara som det är, alternativt till smörstekt aborre, eller varför inte en kycklingsallad!</a:t>
            </a:r>
          </a:p>
          <a:p>
            <a:endParaRPr lang="en-US" sz="1400" dirty="0"/>
          </a:p>
          <a:p>
            <a:endParaRPr lang="fi-FI" sz="1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4</a:t>
            </a:fld>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6780"/>
            <a:ext cx="3024336" cy="170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04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59AE-4162-4B0F-BA97-9C3483A03BFC}" type="datetime1">
              <a:rPr lang="fi-FI" smtClean="0"/>
              <a:t>24.11.2018</a:t>
            </a:fld>
            <a:endParaRPr lang="fi-FI" dirty="0"/>
          </a:p>
        </p:txBody>
      </p:sp>
      <p:sp>
        <p:nvSpPr>
          <p:cNvPr id="3" name="Footer Placeholder 2"/>
          <p:cNvSpPr>
            <a:spLocks noGrp="1"/>
          </p:cNvSpPr>
          <p:nvPr>
            <p:ph type="ftr" sz="quarter" idx="11"/>
          </p:nvPr>
        </p:nvSpPr>
        <p:spPr/>
        <p:txBody>
          <a:bodyPr/>
          <a:lstStyle/>
          <a:p>
            <a:r>
              <a:rPr lang="fi-FI"/>
              <a:t>Kim 24.4.2014</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5</a:t>
            </a:fld>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6213"/>
            <a:ext cx="8496944"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06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Pieropan Soave Classico 2017</a:t>
            </a:r>
          </a:p>
        </p:txBody>
      </p:sp>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6</a:t>
            </a:fld>
            <a:endParaRPr lang="fi-FI" dirty="0"/>
          </a:p>
        </p:txBody>
      </p:sp>
      <p:sp>
        <p:nvSpPr>
          <p:cNvPr id="3" name="Content Placeholder 2"/>
          <p:cNvSpPr>
            <a:spLocks noGrp="1"/>
          </p:cNvSpPr>
          <p:nvPr>
            <p:ph sz="quarter" idx="13"/>
          </p:nvPr>
        </p:nvSpPr>
        <p:spPr/>
        <p:txBody>
          <a:bodyPr>
            <a:normAutofit fontScale="92500" lnSpcReduction="10000"/>
          </a:bodyPr>
          <a:lstStyle/>
          <a:p>
            <a:endParaRPr lang="en-US" dirty="0"/>
          </a:p>
          <a:p>
            <a:r>
              <a:rPr lang="en-US" dirty="0"/>
              <a:t>Soave Classico DOC</a:t>
            </a:r>
          </a:p>
          <a:p>
            <a:r>
              <a:rPr lang="en-US" b="1" dirty="0"/>
              <a:t>Torr</a:t>
            </a:r>
            <a:r>
              <a:rPr lang="en-US" dirty="0"/>
              <a:t>, hög syra, citruskaraktär, äpplig, blommig </a:t>
            </a:r>
          </a:p>
          <a:p>
            <a:r>
              <a:rPr lang="en-US" dirty="0"/>
              <a:t>ALKOHOL 12.0%</a:t>
            </a:r>
          </a:p>
          <a:p>
            <a:r>
              <a:rPr lang="en-US" dirty="0"/>
              <a:t>SOCKER 2.0 g/l</a:t>
            </a:r>
          </a:p>
          <a:p>
            <a:r>
              <a:rPr lang="en-US" dirty="0"/>
              <a:t>SYROR 5.5 g/l</a:t>
            </a:r>
          </a:p>
          <a:p>
            <a:r>
              <a:rPr lang="en-US" dirty="0"/>
              <a:t>PRIS €</a:t>
            </a:r>
          </a:p>
          <a:p>
            <a:endParaRPr lang="en-US" dirty="0"/>
          </a:p>
        </p:txBody>
      </p:sp>
      <p:pic>
        <p:nvPicPr>
          <p:cNvPr id="409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04864"/>
            <a:ext cx="122413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8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1E374F-246A-44CC-B5AF-C3A7A395A7B6}" type="datetime1">
              <a:rPr lang="fi-FI" smtClean="0"/>
              <a:t>24.11.2018</a:t>
            </a:fld>
            <a:endParaRPr lang="fi-FI" dirty="0"/>
          </a:p>
        </p:txBody>
      </p:sp>
      <p:sp>
        <p:nvSpPr>
          <p:cNvPr id="4" name="Footer Placeholder 3"/>
          <p:cNvSpPr>
            <a:spLocks noGrp="1"/>
          </p:cNvSpPr>
          <p:nvPr>
            <p:ph type="ftr" sz="quarter" idx="11"/>
          </p:nvPr>
        </p:nvSpPr>
        <p:spPr/>
        <p:txBody>
          <a:bodyPr/>
          <a:lstStyle/>
          <a:p>
            <a:r>
              <a:rPr lang="fi-FI"/>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7</a:t>
            </a:fld>
            <a:endParaRPr lang="fi-FI" dirty="0"/>
          </a:p>
        </p:txBody>
      </p:sp>
      <p:sp>
        <p:nvSpPr>
          <p:cNvPr id="9" name="Rectangle 1"/>
          <p:cNvSpPr>
            <a:spLocks noChangeArrowheads="1"/>
          </p:cNvSpPr>
          <p:nvPr/>
        </p:nvSpPr>
        <p:spPr bwMode="auto">
          <a:xfrm>
            <a:off x="539552" y="-4111044"/>
            <a:ext cx="8335185" cy="867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latin typeface="Arial" charset="0"/>
                <a:cs typeface="Arial" charset="0"/>
              </a:rPr>
              <a:t>Garganega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charset="0"/>
                <a:cs typeface="Arial" charset="0"/>
              </a:rPr>
              <a:t>Man</a:t>
            </a:r>
            <a:r>
              <a:rPr kumimoji="0" lang="en-US" altLang="en-US" b="0" i="0" u="none" strike="noStrike" cap="none" normalizeH="0" dirty="0">
                <a:ln>
                  <a:noFill/>
                </a:ln>
                <a:solidFill>
                  <a:schemeClr val="tx1"/>
                </a:solidFill>
                <a:effectLst/>
                <a:latin typeface="Arial" charset="0"/>
                <a:cs typeface="Arial" charset="0"/>
              </a:rPr>
              <a:t> gör ofta Recioto av Garganega, men mest används den till Soave.</a:t>
            </a:r>
            <a:endParaRPr kumimoji="0" lang="en-US" altLang="en-US"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charset="0"/>
                <a:cs typeface="Arial" charset="0"/>
              </a:rPr>
              <a:t>Garganegaviner</a:t>
            </a:r>
            <a:r>
              <a:rPr kumimoji="0" lang="en-US" altLang="en-US" b="0" i="0" u="none" strike="noStrike" cap="none" normalizeH="0" dirty="0">
                <a:ln>
                  <a:noFill/>
                </a:ln>
                <a:solidFill>
                  <a:schemeClr val="tx1"/>
                </a:solidFill>
                <a:effectLst/>
                <a:latin typeface="Arial" charset="0"/>
                <a:cs typeface="Arial" charset="0"/>
              </a:rPr>
              <a:t> är rika och sammansatta med ofta koncentrerade aromer av honung</a:t>
            </a:r>
            <a:r>
              <a:rPr lang="en-US" altLang="en-US" dirty="0">
                <a:latin typeface="Arial" charset="0"/>
                <a:cs typeface="Arial" charset="0"/>
              </a:rPr>
              <a:t>, kanderat citronskal, tropiska frukter och söta kryddor.</a:t>
            </a:r>
          </a:p>
          <a:p>
            <a:pPr lvl="0" eaLnBrk="0" fontAlgn="base" hangingPunct="0">
              <a:spcBef>
                <a:spcPct val="0"/>
              </a:spcBef>
              <a:spcAft>
                <a:spcPct val="0"/>
              </a:spcAft>
            </a:pPr>
            <a:r>
              <a:rPr lang="en-US" dirty="0">
                <a:latin typeface="Arial" panose="020B0604020202020204" pitchFamily="34" charset="0"/>
                <a:cs typeface="Arial" panose="020B0604020202020204" pitchFamily="34" charset="0"/>
              </a:rPr>
              <a:t>I Veneto håller man Garganega väldigt högt, både i vingården och I produktionen. Odlarna uppskattar druvans generösa avkastning, deras löst sammansatta druvklasar, som ökar ventilation och reducerar risken för svampangrepp. Detta är speciellt viktigt när man vill torka druvorna för att göra Apassimento viner för produktionen av de söta Recioto vinerna.</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p:txBody>
      </p:sp>
      <p:pic>
        <p:nvPicPr>
          <p:cNvPr id="2050" name="Picture 2" descr="Gargan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77072"/>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2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3F62FF-AADC-42B1-8E40-C469BA1A1F30}" type="datetime1">
              <a:rPr lang="fi-FI" smtClean="0"/>
              <a:t>24.11.2018</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8</a:t>
            </a:fld>
            <a:endParaRPr lang="fi-FI" dirty="0"/>
          </a:p>
        </p:txBody>
      </p:sp>
      <p:pic>
        <p:nvPicPr>
          <p:cNvPr id="6146" name="Picture 2" descr="http://www.princeofpinot.com/media/images/08_25/08_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489654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59AE-4162-4B0F-BA97-9C3483A03BFC}" type="datetime1">
              <a:rPr lang="fi-FI" smtClean="0"/>
              <a:t>24.11.2018</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9</a:t>
            </a:fld>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2646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526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1008</TotalTime>
  <Words>1144</Words>
  <Application>Microsoft Office PowerPoint</Application>
  <PresentationFormat>Näytössä katseltava diaesitys (4:3)</PresentationFormat>
  <Paragraphs>149</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Calibri</vt:lpstr>
      <vt:lpstr>Century Gothic</vt:lpstr>
      <vt:lpstr>Wingdings 2</vt:lpstr>
      <vt:lpstr>Austin</vt:lpstr>
      <vt:lpstr>Höstens mest prisvärda</vt:lpstr>
      <vt:lpstr>PowerPoint-esitys</vt:lpstr>
      <vt:lpstr>Groot Phesantekraal Chenin Blanc 2018, Syd Afrika</vt:lpstr>
      <vt:lpstr>PowerPoint-esitys</vt:lpstr>
      <vt:lpstr>PowerPoint-esitys</vt:lpstr>
      <vt:lpstr>Pieropan Soave Classico 2017</vt:lpstr>
      <vt:lpstr>PowerPoint-esitys</vt:lpstr>
      <vt:lpstr>PowerPoint-esitys</vt:lpstr>
      <vt:lpstr>PowerPoint-esitys</vt:lpstr>
      <vt:lpstr>Bel Echo by Clos Henri Terroir Broadbridge, S.Blanc 2016</vt:lpstr>
      <vt:lpstr>Sauvignon Blanc</vt:lpstr>
      <vt:lpstr>Origin Cinsault 2017</vt:lpstr>
      <vt:lpstr>Cinsault</vt:lpstr>
      <vt:lpstr>PowerPoint-esitys</vt:lpstr>
      <vt:lpstr>Churchill’s Estates Tinto 2014</vt:lpstr>
      <vt:lpstr>Churchill’s Estates</vt:lpstr>
      <vt:lpstr>PowerPoint-esitys</vt:lpstr>
      <vt:lpstr>Roca de les Dotze Noray 2006</vt:lpstr>
      <vt:lpstr>Noray</vt:lpstr>
      <vt:lpstr>Lustau deLuxe Cream Sherry</vt:lpstr>
      <vt:lpstr>Bodegas Lustau</vt:lpstr>
      <vt:lpstr>Ordning priser och betyg</vt:lpstr>
      <vt:lpstr>Tack!</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Provence</dc:title>
  <dc:creator>Helander-Björkwall Pirjo</dc:creator>
  <cp:lastModifiedBy>Hellman Guy</cp:lastModifiedBy>
  <cp:revision>128</cp:revision>
  <dcterms:created xsi:type="dcterms:W3CDTF">2014-04-09T07:23:50Z</dcterms:created>
  <dcterms:modified xsi:type="dcterms:W3CDTF">2018-11-24T09:13:53Z</dcterms:modified>
</cp:coreProperties>
</file>