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0" r:id="rId2"/>
    <p:sldId id="371" r:id="rId3"/>
    <p:sldId id="381" r:id="rId4"/>
    <p:sldId id="384" r:id="rId5"/>
    <p:sldId id="383" r:id="rId6"/>
    <p:sldId id="340" r:id="rId7"/>
    <p:sldId id="382" r:id="rId8"/>
    <p:sldId id="375" r:id="rId9"/>
    <p:sldId id="385" r:id="rId10"/>
    <p:sldId id="386" r:id="rId11"/>
    <p:sldId id="387" r:id="rId12"/>
    <p:sldId id="388" r:id="rId13"/>
    <p:sldId id="389" r:id="rId14"/>
    <p:sldId id="390" r:id="rId15"/>
    <p:sldId id="369" r:id="rId16"/>
  </p:sldIdLst>
  <p:sldSz cx="9144000" cy="6858000" type="screen4x3"/>
  <p:notesSz cx="6797675" cy="9926638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uija Hämäläin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1F1F1"/>
    <a:srgbClr val="FAE600"/>
    <a:srgbClr val="B4B4B4"/>
    <a:srgbClr val="FFD200"/>
    <a:srgbClr val="000000"/>
    <a:srgbClr val="646464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0506" autoAdjust="0"/>
  </p:normalViewPr>
  <p:slideViewPr>
    <p:cSldViewPr>
      <p:cViewPr varScale="1">
        <p:scale>
          <a:sx n="122" d="100"/>
          <a:sy n="122" d="100"/>
        </p:scale>
        <p:origin x="15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08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2" name="Rectangle 20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379663" y="9637713"/>
            <a:ext cx="25193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fi-FI"/>
              <a:t>Proposal to [Client]</a:t>
            </a:r>
          </a:p>
        </p:txBody>
      </p:sp>
      <p:sp>
        <p:nvSpPr>
          <p:cNvPr id="69651" name="Rectangle 19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2400" y="9637713"/>
            <a:ext cx="12890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cs typeface="Arial" charset="0"/>
              </a:defRPr>
            </a:lvl1pPr>
          </a:lstStyle>
          <a:p>
            <a:fld id="{D0084C7E-5544-41DF-A19C-01C0FB82FC1F}" type="datetime1">
              <a:rPr lang="en-GB"/>
              <a:pPr/>
              <a:t>23/10/2018</a:t>
            </a:fld>
            <a:endParaRPr lang="fi-FI"/>
          </a:p>
        </p:txBody>
      </p:sp>
      <p:sp>
        <p:nvSpPr>
          <p:cNvPr id="69653" name="Rectangle 21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68450" y="9637713"/>
            <a:ext cx="661988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fi-FI"/>
              <a:t>Page </a:t>
            </a:r>
            <a:fld id="{7C499B13-61ED-4F59-B4D2-E902D1B50398}" type="slidenum">
              <a:rPr lang="fi-FI"/>
              <a:pPr/>
              <a:t>‹#›</a:t>
            </a:fld>
            <a:endParaRPr lang="fi-FI"/>
          </a:p>
        </p:txBody>
      </p:sp>
      <p:grpSp>
        <p:nvGrpSpPr>
          <p:cNvPr id="69697" name="Group 65"/>
          <p:cNvGrpSpPr>
            <a:grpSpLocks/>
          </p:cNvGrpSpPr>
          <p:nvPr/>
        </p:nvGrpSpPr>
        <p:grpSpPr bwMode="auto">
          <a:xfrm>
            <a:off x="5240338" y="9478963"/>
            <a:ext cx="1431925" cy="322262"/>
            <a:chOff x="3301" y="5971"/>
            <a:chExt cx="902" cy="203"/>
          </a:xfrm>
        </p:grpSpPr>
        <p:sp>
          <p:nvSpPr>
            <p:cNvPr id="69657" name="Freeform 25"/>
            <p:cNvSpPr>
              <a:spLocks noChangeAspect="1"/>
            </p:cNvSpPr>
            <p:nvPr/>
          </p:nvSpPr>
          <p:spPr bwMode="black">
            <a:xfrm>
              <a:off x="3359" y="5971"/>
              <a:ext cx="30" cy="69"/>
            </a:xfrm>
            <a:custGeom>
              <a:avLst/>
              <a:gdLst>
                <a:gd name="T0" fmla="*/ 158 w 158"/>
                <a:gd name="T1" fmla="*/ 0 h 359"/>
                <a:gd name="T2" fmla="*/ 87 w 158"/>
                <a:gd name="T3" fmla="*/ 359 h 359"/>
                <a:gd name="T4" fmla="*/ 0 w 158"/>
                <a:gd name="T5" fmla="*/ 359 h 359"/>
                <a:gd name="T6" fmla="*/ 68 w 158"/>
                <a:gd name="T7" fmla="*/ 0 h 359"/>
                <a:gd name="T8" fmla="*/ 158 w 158"/>
                <a:gd name="T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359">
                  <a:moveTo>
                    <a:pt x="158" y="0"/>
                  </a:moveTo>
                  <a:lnTo>
                    <a:pt x="87" y="359"/>
                  </a:lnTo>
                  <a:lnTo>
                    <a:pt x="0" y="359"/>
                  </a:lnTo>
                  <a:lnTo>
                    <a:pt x="6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58" name="Freeform 26"/>
            <p:cNvSpPr>
              <a:spLocks noChangeAspect="1"/>
            </p:cNvSpPr>
            <p:nvPr/>
          </p:nvSpPr>
          <p:spPr bwMode="black">
            <a:xfrm>
              <a:off x="3316" y="5971"/>
              <a:ext cx="48" cy="17"/>
            </a:xfrm>
            <a:custGeom>
              <a:avLst/>
              <a:gdLst>
                <a:gd name="T0" fmla="*/ 248 w 248"/>
                <a:gd name="T1" fmla="*/ 0 h 88"/>
                <a:gd name="T2" fmla="*/ 229 w 248"/>
                <a:gd name="T3" fmla="*/ 88 h 88"/>
                <a:gd name="T4" fmla="*/ 0 w 248"/>
                <a:gd name="T5" fmla="*/ 88 h 88"/>
                <a:gd name="T6" fmla="*/ 18 w 248"/>
                <a:gd name="T7" fmla="*/ 0 h 88"/>
                <a:gd name="T8" fmla="*/ 248 w 248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88">
                  <a:moveTo>
                    <a:pt x="248" y="0"/>
                  </a:moveTo>
                  <a:lnTo>
                    <a:pt x="229" y="88"/>
                  </a:lnTo>
                  <a:lnTo>
                    <a:pt x="0" y="88"/>
                  </a:lnTo>
                  <a:lnTo>
                    <a:pt x="18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59" name="Freeform 27"/>
            <p:cNvSpPr>
              <a:spLocks noChangeAspect="1"/>
            </p:cNvSpPr>
            <p:nvPr/>
          </p:nvSpPr>
          <p:spPr bwMode="black">
            <a:xfrm>
              <a:off x="3301" y="5971"/>
              <a:ext cx="114" cy="95"/>
            </a:xfrm>
            <a:custGeom>
              <a:avLst/>
              <a:gdLst>
                <a:gd name="T0" fmla="*/ 590 w 590"/>
                <a:gd name="T1" fmla="*/ 0 h 492"/>
                <a:gd name="T2" fmla="*/ 493 w 590"/>
                <a:gd name="T3" fmla="*/ 492 h 492"/>
                <a:gd name="T4" fmla="*/ 0 w 590"/>
                <a:gd name="T5" fmla="*/ 492 h 492"/>
                <a:gd name="T6" fmla="*/ 16 w 590"/>
                <a:gd name="T7" fmla="*/ 404 h 492"/>
                <a:gd name="T8" fmla="*/ 425 w 590"/>
                <a:gd name="T9" fmla="*/ 404 h 492"/>
                <a:gd name="T10" fmla="*/ 505 w 590"/>
                <a:gd name="T11" fmla="*/ 0 h 492"/>
                <a:gd name="T12" fmla="*/ 590 w 590"/>
                <a:gd name="T13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0" h="492">
                  <a:moveTo>
                    <a:pt x="590" y="0"/>
                  </a:moveTo>
                  <a:lnTo>
                    <a:pt x="493" y="492"/>
                  </a:lnTo>
                  <a:lnTo>
                    <a:pt x="0" y="492"/>
                  </a:lnTo>
                  <a:lnTo>
                    <a:pt x="16" y="404"/>
                  </a:lnTo>
                  <a:lnTo>
                    <a:pt x="425" y="404"/>
                  </a:lnTo>
                  <a:lnTo>
                    <a:pt x="505" y="0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0" name="Freeform 28"/>
            <p:cNvSpPr>
              <a:spLocks noChangeAspect="1"/>
            </p:cNvSpPr>
            <p:nvPr/>
          </p:nvSpPr>
          <p:spPr bwMode="black">
            <a:xfrm>
              <a:off x="3311" y="5997"/>
              <a:ext cx="48" cy="17"/>
            </a:xfrm>
            <a:custGeom>
              <a:avLst/>
              <a:gdLst>
                <a:gd name="T0" fmla="*/ 248 w 248"/>
                <a:gd name="T1" fmla="*/ 0 h 90"/>
                <a:gd name="T2" fmla="*/ 229 w 248"/>
                <a:gd name="T3" fmla="*/ 90 h 90"/>
                <a:gd name="T4" fmla="*/ 0 w 248"/>
                <a:gd name="T5" fmla="*/ 90 h 90"/>
                <a:gd name="T6" fmla="*/ 16 w 248"/>
                <a:gd name="T7" fmla="*/ 0 h 90"/>
                <a:gd name="T8" fmla="*/ 248 w 248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90">
                  <a:moveTo>
                    <a:pt x="248" y="0"/>
                  </a:moveTo>
                  <a:lnTo>
                    <a:pt x="229" y="90"/>
                  </a:lnTo>
                  <a:lnTo>
                    <a:pt x="0" y="90"/>
                  </a:lnTo>
                  <a:lnTo>
                    <a:pt x="16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1" name="Freeform 29"/>
            <p:cNvSpPr>
              <a:spLocks noChangeAspect="1"/>
            </p:cNvSpPr>
            <p:nvPr/>
          </p:nvSpPr>
          <p:spPr bwMode="black">
            <a:xfrm>
              <a:off x="3306" y="6023"/>
              <a:ext cx="48" cy="17"/>
            </a:xfrm>
            <a:custGeom>
              <a:avLst/>
              <a:gdLst>
                <a:gd name="T0" fmla="*/ 248 w 248"/>
                <a:gd name="T1" fmla="*/ 0 h 89"/>
                <a:gd name="T2" fmla="*/ 229 w 248"/>
                <a:gd name="T3" fmla="*/ 89 h 89"/>
                <a:gd name="T4" fmla="*/ 0 w 248"/>
                <a:gd name="T5" fmla="*/ 89 h 89"/>
                <a:gd name="T6" fmla="*/ 16 w 248"/>
                <a:gd name="T7" fmla="*/ 0 h 89"/>
                <a:gd name="T8" fmla="*/ 248 w 24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89">
                  <a:moveTo>
                    <a:pt x="248" y="0"/>
                  </a:moveTo>
                  <a:lnTo>
                    <a:pt x="229" y="89"/>
                  </a:lnTo>
                  <a:lnTo>
                    <a:pt x="0" y="89"/>
                  </a:lnTo>
                  <a:lnTo>
                    <a:pt x="16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2" name="Freeform 30"/>
            <p:cNvSpPr>
              <a:spLocks noChangeAspect="1"/>
            </p:cNvSpPr>
            <p:nvPr/>
          </p:nvSpPr>
          <p:spPr bwMode="black">
            <a:xfrm>
              <a:off x="4130" y="5994"/>
              <a:ext cx="73" cy="74"/>
            </a:xfrm>
            <a:custGeom>
              <a:avLst/>
              <a:gdLst>
                <a:gd name="T0" fmla="*/ 108 w 161"/>
                <a:gd name="T1" fmla="*/ 0 h 162"/>
                <a:gd name="T2" fmla="*/ 33 w 161"/>
                <a:gd name="T3" fmla="*/ 28 h 162"/>
                <a:gd name="T4" fmla="*/ 0 w 161"/>
                <a:gd name="T5" fmla="*/ 101 h 162"/>
                <a:gd name="T6" fmla="*/ 24 w 161"/>
                <a:gd name="T7" fmla="*/ 147 h 162"/>
                <a:gd name="T8" fmla="*/ 75 w 161"/>
                <a:gd name="T9" fmla="*/ 162 h 162"/>
                <a:gd name="T10" fmla="*/ 137 w 161"/>
                <a:gd name="T11" fmla="*/ 150 h 162"/>
                <a:gd name="T12" fmla="*/ 149 w 161"/>
                <a:gd name="T13" fmla="*/ 90 h 162"/>
                <a:gd name="T14" fmla="*/ 134 w 161"/>
                <a:gd name="T15" fmla="*/ 91 h 162"/>
                <a:gd name="T16" fmla="*/ 117 w 161"/>
                <a:gd name="T17" fmla="*/ 89 h 162"/>
                <a:gd name="T18" fmla="*/ 107 w 161"/>
                <a:gd name="T19" fmla="*/ 140 h 162"/>
                <a:gd name="T20" fmla="*/ 75 w 161"/>
                <a:gd name="T21" fmla="*/ 148 h 162"/>
                <a:gd name="T22" fmla="*/ 46 w 161"/>
                <a:gd name="T23" fmla="*/ 135 h 162"/>
                <a:gd name="T24" fmla="*/ 37 w 161"/>
                <a:gd name="T25" fmla="*/ 104 h 162"/>
                <a:gd name="T26" fmla="*/ 55 w 161"/>
                <a:gd name="T27" fmla="*/ 43 h 162"/>
                <a:gd name="T28" fmla="*/ 108 w 161"/>
                <a:gd name="T29" fmla="*/ 13 h 162"/>
                <a:gd name="T30" fmla="*/ 131 w 161"/>
                <a:gd name="T31" fmla="*/ 19 h 162"/>
                <a:gd name="T32" fmla="*/ 148 w 161"/>
                <a:gd name="T33" fmla="*/ 36 h 162"/>
                <a:gd name="T34" fmla="*/ 151 w 161"/>
                <a:gd name="T35" fmla="*/ 36 h 162"/>
                <a:gd name="T36" fmla="*/ 161 w 161"/>
                <a:gd name="T37" fmla="*/ 14 h 162"/>
                <a:gd name="T38" fmla="*/ 108 w 161"/>
                <a:gd name="T3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1" h="162">
                  <a:moveTo>
                    <a:pt x="108" y="0"/>
                  </a:moveTo>
                  <a:cubicBezTo>
                    <a:pt x="79" y="0"/>
                    <a:pt x="53" y="9"/>
                    <a:pt x="33" y="28"/>
                  </a:cubicBezTo>
                  <a:cubicBezTo>
                    <a:pt x="11" y="47"/>
                    <a:pt x="0" y="71"/>
                    <a:pt x="0" y="101"/>
                  </a:cubicBezTo>
                  <a:cubicBezTo>
                    <a:pt x="0" y="120"/>
                    <a:pt x="8" y="136"/>
                    <a:pt x="24" y="147"/>
                  </a:cubicBezTo>
                  <a:cubicBezTo>
                    <a:pt x="38" y="157"/>
                    <a:pt x="55" y="162"/>
                    <a:pt x="75" y="162"/>
                  </a:cubicBezTo>
                  <a:cubicBezTo>
                    <a:pt x="92" y="162"/>
                    <a:pt x="113" y="158"/>
                    <a:pt x="137" y="150"/>
                  </a:cubicBezTo>
                  <a:cubicBezTo>
                    <a:pt x="149" y="90"/>
                    <a:pt x="149" y="90"/>
                    <a:pt x="149" y="90"/>
                  </a:cubicBezTo>
                  <a:cubicBezTo>
                    <a:pt x="144" y="91"/>
                    <a:pt x="139" y="91"/>
                    <a:pt x="134" y="91"/>
                  </a:cubicBezTo>
                  <a:cubicBezTo>
                    <a:pt x="128" y="91"/>
                    <a:pt x="122" y="90"/>
                    <a:pt x="117" y="89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3" y="145"/>
                    <a:pt x="93" y="148"/>
                    <a:pt x="75" y="148"/>
                  </a:cubicBezTo>
                  <a:cubicBezTo>
                    <a:pt x="63" y="148"/>
                    <a:pt x="53" y="143"/>
                    <a:pt x="46" y="135"/>
                  </a:cubicBezTo>
                  <a:cubicBezTo>
                    <a:pt x="40" y="127"/>
                    <a:pt x="37" y="117"/>
                    <a:pt x="37" y="104"/>
                  </a:cubicBezTo>
                  <a:cubicBezTo>
                    <a:pt x="37" y="81"/>
                    <a:pt x="43" y="61"/>
                    <a:pt x="55" y="43"/>
                  </a:cubicBezTo>
                  <a:cubicBezTo>
                    <a:pt x="69" y="23"/>
                    <a:pt x="86" y="13"/>
                    <a:pt x="108" y="13"/>
                  </a:cubicBezTo>
                  <a:cubicBezTo>
                    <a:pt x="116" y="13"/>
                    <a:pt x="123" y="15"/>
                    <a:pt x="131" y="19"/>
                  </a:cubicBezTo>
                  <a:cubicBezTo>
                    <a:pt x="140" y="24"/>
                    <a:pt x="146" y="29"/>
                    <a:pt x="148" y="36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61" y="14"/>
                    <a:pt x="161" y="14"/>
                    <a:pt x="161" y="14"/>
                  </a:cubicBezTo>
                  <a:cubicBezTo>
                    <a:pt x="148" y="5"/>
                    <a:pt x="131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3" name="Freeform 31"/>
            <p:cNvSpPr>
              <a:spLocks noChangeAspect="1"/>
            </p:cNvSpPr>
            <p:nvPr/>
          </p:nvSpPr>
          <p:spPr bwMode="black">
            <a:xfrm>
              <a:off x="4052" y="5996"/>
              <a:ext cx="75" cy="70"/>
            </a:xfrm>
            <a:custGeom>
              <a:avLst/>
              <a:gdLst>
                <a:gd name="T0" fmla="*/ 157 w 166"/>
                <a:gd name="T1" fmla="*/ 1 h 154"/>
                <a:gd name="T2" fmla="*/ 149 w 166"/>
                <a:gd name="T3" fmla="*/ 0 h 154"/>
                <a:gd name="T4" fmla="*/ 128 w 166"/>
                <a:gd name="T5" fmla="*/ 104 h 154"/>
                <a:gd name="T6" fmla="*/ 52 w 166"/>
                <a:gd name="T7" fmla="*/ 0 h 154"/>
                <a:gd name="T8" fmla="*/ 31 w 166"/>
                <a:gd name="T9" fmla="*/ 0 h 154"/>
                <a:gd name="T10" fmla="*/ 0 w 166"/>
                <a:gd name="T11" fmla="*/ 154 h 154"/>
                <a:gd name="T12" fmla="*/ 18 w 166"/>
                <a:gd name="T13" fmla="*/ 154 h 154"/>
                <a:gd name="T14" fmla="*/ 40 w 166"/>
                <a:gd name="T15" fmla="*/ 44 h 154"/>
                <a:gd name="T16" fmla="*/ 119 w 166"/>
                <a:gd name="T17" fmla="*/ 154 h 154"/>
                <a:gd name="T18" fmla="*/ 136 w 166"/>
                <a:gd name="T19" fmla="*/ 154 h 154"/>
                <a:gd name="T20" fmla="*/ 166 w 166"/>
                <a:gd name="T21" fmla="*/ 0 h 154"/>
                <a:gd name="T22" fmla="*/ 157 w 166"/>
                <a:gd name="T23" fmla="*/ 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54">
                  <a:moveTo>
                    <a:pt x="157" y="1"/>
                  </a:moveTo>
                  <a:cubicBezTo>
                    <a:pt x="157" y="1"/>
                    <a:pt x="154" y="0"/>
                    <a:pt x="149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2" y="0"/>
                    <a:pt x="159" y="1"/>
                    <a:pt x="1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4" name="Freeform 32"/>
            <p:cNvSpPr>
              <a:spLocks noChangeAspect="1"/>
            </p:cNvSpPr>
            <p:nvPr/>
          </p:nvSpPr>
          <p:spPr bwMode="black">
            <a:xfrm>
              <a:off x="3983" y="5996"/>
              <a:ext cx="70" cy="72"/>
            </a:xfrm>
            <a:custGeom>
              <a:avLst/>
              <a:gdLst>
                <a:gd name="T0" fmla="*/ 146 w 155"/>
                <a:gd name="T1" fmla="*/ 2 h 158"/>
                <a:gd name="T2" fmla="*/ 137 w 155"/>
                <a:gd name="T3" fmla="*/ 0 h 158"/>
                <a:gd name="T4" fmla="*/ 117 w 155"/>
                <a:gd name="T5" fmla="*/ 101 h 158"/>
                <a:gd name="T6" fmla="*/ 99 w 155"/>
                <a:gd name="T7" fmla="*/ 132 h 158"/>
                <a:gd name="T8" fmla="*/ 67 w 155"/>
                <a:gd name="T9" fmla="*/ 144 h 158"/>
                <a:gd name="T10" fmla="*/ 42 w 155"/>
                <a:gd name="T11" fmla="*/ 135 h 158"/>
                <a:gd name="T12" fmla="*/ 33 w 155"/>
                <a:gd name="T13" fmla="*/ 111 h 158"/>
                <a:gd name="T14" fmla="*/ 33 w 155"/>
                <a:gd name="T15" fmla="*/ 102 h 158"/>
                <a:gd name="T16" fmla="*/ 53 w 155"/>
                <a:gd name="T17" fmla="*/ 1 h 158"/>
                <a:gd name="T18" fmla="*/ 40 w 155"/>
                <a:gd name="T19" fmla="*/ 2 h 158"/>
                <a:gd name="T20" fmla="*/ 20 w 155"/>
                <a:gd name="T21" fmla="*/ 1 h 158"/>
                <a:gd name="T22" fmla="*/ 1 w 155"/>
                <a:gd name="T23" fmla="*/ 102 h 158"/>
                <a:gd name="T24" fmla="*/ 0 w 155"/>
                <a:gd name="T25" fmla="*/ 114 h 158"/>
                <a:gd name="T26" fmla="*/ 19 w 155"/>
                <a:gd name="T27" fmla="*/ 149 h 158"/>
                <a:gd name="T28" fmla="*/ 59 w 155"/>
                <a:gd name="T29" fmla="*/ 158 h 158"/>
                <a:gd name="T30" fmla="*/ 108 w 155"/>
                <a:gd name="T31" fmla="*/ 143 h 158"/>
                <a:gd name="T32" fmla="*/ 134 w 155"/>
                <a:gd name="T33" fmla="*/ 101 h 158"/>
                <a:gd name="T34" fmla="*/ 155 w 155"/>
                <a:gd name="T35" fmla="*/ 0 h 158"/>
                <a:gd name="T36" fmla="*/ 146 w 155"/>
                <a:gd name="T37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58">
                  <a:moveTo>
                    <a:pt x="146" y="2"/>
                  </a:moveTo>
                  <a:cubicBezTo>
                    <a:pt x="143" y="2"/>
                    <a:pt x="140" y="1"/>
                    <a:pt x="137" y="0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4" y="113"/>
                    <a:pt x="109" y="123"/>
                    <a:pt x="99" y="132"/>
                  </a:cubicBezTo>
                  <a:cubicBezTo>
                    <a:pt x="90" y="140"/>
                    <a:pt x="79" y="144"/>
                    <a:pt x="67" y="144"/>
                  </a:cubicBezTo>
                  <a:cubicBezTo>
                    <a:pt x="57" y="144"/>
                    <a:pt x="48" y="141"/>
                    <a:pt x="42" y="135"/>
                  </a:cubicBezTo>
                  <a:cubicBezTo>
                    <a:pt x="36" y="129"/>
                    <a:pt x="33" y="121"/>
                    <a:pt x="33" y="111"/>
                  </a:cubicBezTo>
                  <a:cubicBezTo>
                    <a:pt x="33" y="107"/>
                    <a:pt x="33" y="105"/>
                    <a:pt x="33" y="102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1" y="2"/>
                    <a:pt x="46" y="2"/>
                    <a:pt x="40" y="2"/>
                  </a:cubicBezTo>
                  <a:cubicBezTo>
                    <a:pt x="30" y="2"/>
                    <a:pt x="23" y="2"/>
                    <a:pt x="20" y="1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0" y="106"/>
                    <a:pt x="0" y="110"/>
                    <a:pt x="0" y="114"/>
                  </a:cubicBezTo>
                  <a:cubicBezTo>
                    <a:pt x="0" y="130"/>
                    <a:pt x="6" y="141"/>
                    <a:pt x="19" y="149"/>
                  </a:cubicBezTo>
                  <a:cubicBezTo>
                    <a:pt x="29" y="155"/>
                    <a:pt x="43" y="158"/>
                    <a:pt x="59" y="158"/>
                  </a:cubicBezTo>
                  <a:cubicBezTo>
                    <a:pt x="78" y="158"/>
                    <a:pt x="94" y="153"/>
                    <a:pt x="108" y="143"/>
                  </a:cubicBezTo>
                  <a:cubicBezTo>
                    <a:pt x="121" y="133"/>
                    <a:pt x="130" y="119"/>
                    <a:pt x="134" y="10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2" y="1"/>
                    <a:pt x="149" y="2"/>
                    <a:pt x="146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5" name="Freeform 33"/>
            <p:cNvSpPr>
              <a:spLocks noChangeAspect="1" noEditPoints="1"/>
            </p:cNvSpPr>
            <p:nvPr/>
          </p:nvSpPr>
          <p:spPr bwMode="black">
            <a:xfrm>
              <a:off x="3897" y="5994"/>
              <a:ext cx="80" cy="74"/>
            </a:xfrm>
            <a:custGeom>
              <a:avLst/>
              <a:gdLst>
                <a:gd name="T0" fmla="*/ 121 w 174"/>
                <a:gd name="T1" fmla="*/ 118 h 162"/>
                <a:gd name="T2" fmla="*/ 72 w 174"/>
                <a:gd name="T3" fmla="*/ 150 h 162"/>
                <a:gd name="T4" fmla="*/ 34 w 174"/>
                <a:gd name="T5" fmla="*/ 107 h 162"/>
                <a:gd name="T6" fmla="*/ 52 w 174"/>
                <a:gd name="T7" fmla="*/ 47 h 162"/>
                <a:gd name="T8" fmla="*/ 101 w 174"/>
                <a:gd name="T9" fmla="*/ 14 h 162"/>
                <a:gd name="T10" fmla="*/ 129 w 174"/>
                <a:gd name="T11" fmla="*/ 28 h 162"/>
                <a:gd name="T12" fmla="*/ 138 w 174"/>
                <a:gd name="T13" fmla="*/ 59 h 162"/>
                <a:gd name="T14" fmla="*/ 121 w 174"/>
                <a:gd name="T15" fmla="*/ 118 h 162"/>
                <a:gd name="T16" fmla="*/ 154 w 174"/>
                <a:gd name="T17" fmla="*/ 15 h 162"/>
                <a:gd name="T18" fmla="*/ 104 w 174"/>
                <a:gd name="T19" fmla="*/ 0 h 162"/>
                <a:gd name="T20" fmla="*/ 32 w 174"/>
                <a:gd name="T21" fmla="*/ 28 h 162"/>
                <a:gd name="T22" fmla="*/ 0 w 174"/>
                <a:gd name="T23" fmla="*/ 99 h 162"/>
                <a:gd name="T24" fmla="*/ 19 w 174"/>
                <a:gd name="T25" fmla="*/ 146 h 162"/>
                <a:gd name="T26" fmla="*/ 68 w 174"/>
                <a:gd name="T27" fmla="*/ 162 h 162"/>
                <a:gd name="T28" fmla="*/ 142 w 174"/>
                <a:gd name="T29" fmla="*/ 133 h 162"/>
                <a:gd name="T30" fmla="*/ 174 w 174"/>
                <a:gd name="T31" fmla="*/ 62 h 162"/>
                <a:gd name="T32" fmla="*/ 154 w 174"/>
                <a:gd name="T33" fmla="*/ 1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4" h="162">
                  <a:moveTo>
                    <a:pt x="121" y="118"/>
                  </a:moveTo>
                  <a:cubicBezTo>
                    <a:pt x="107" y="139"/>
                    <a:pt x="91" y="150"/>
                    <a:pt x="72" y="150"/>
                  </a:cubicBezTo>
                  <a:cubicBezTo>
                    <a:pt x="47" y="150"/>
                    <a:pt x="34" y="135"/>
                    <a:pt x="34" y="107"/>
                  </a:cubicBezTo>
                  <a:cubicBezTo>
                    <a:pt x="34" y="87"/>
                    <a:pt x="40" y="67"/>
                    <a:pt x="52" y="47"/>
                  </a:cubicBezTo>
                  <a:cubicBezTo>
                    <a:pt x="65" y="25"/>
                    <a:pt x="82" y="14"/>
                    <a:pt x="101" y="14"/>
                  </a:cubicBezTo>
                  <a:cubicBezTo>
                    <a:pt x="113" y="14"/>
                    <a:pt x="122" y="19"/>
                    <a:pt x="129" y="28"/>
                  </a:cubicBezTo>
                  <a:cubicBezTo>
                    <a:pt x="135" y="37"/>
                    <a:pt x="138" y="47"/>
                    <a:pt x="138" y="59"/>
                  </a:cubicBezTo>
                  <a:cubicBezTo>
                    <a:pt x="138" y="80"/>
                    <a:pt x="132" y="100"/>
                    <a:pt x="121" y="118"/>
                  </a:cubicBezTo>
                  <a:close/>
                  <a:moveTo>
                    <a:pt x="154" y="15"/>
                  </a:moveTo>
                  <a:cubicBezTo>
                    <a:pt x="141" y="5"/>
                    <a:pt x="125" y="0"/>
                    <a:pt x="104" y="0"/>
                  </a:cubicBezTo>
                  <a:cubicBezTo>
                    <a:pt x="76" y="0"/>
                    <a:pt x="52" y="9"/>
                    <a:pt x="32" y="28"/>
                  </a:cubicBezTo>
                  <a:cubicBezTo>
                    <a:pt x="11" y="47"/>
                    <a:pt x="0" y="71"/>
                    <a:pt x="0" y="99"/>
                  </a:cubicBezTo>
                  <a:cubicBezTo>
                    <a:pt x="0" y="119"/>
                    <a:pt x="6" y="134"/>
                    <a:pt x="19" y="146"/>
                  </a:cubicBezTo>
                  <a:cubicBezTo>
                    <a:pt x="32" y="157"/>
                    <a:pt x="48" y="162"/>
                    <a:pt x="68" y="162"/>
                  </a:cubicBezTo>
                  <a:cubicBezTo>
                    <a:pt x="97" y="162"/>
                    <a:pt x="121" y="152"/>
                    <a:pt x="142" y="133"/>
                  </a:cubicBezTo>
                  <a:cubicBezTo>
                    <a:pt x="163" y="114"/>
                    <a:pt x="174" y="90"/>
                    <a:pt x="174" y="62"/>
                  </a:cubicBezTo>
                  <a:cubicBezTo>
                    <a:pt x="174" y="42"/>
                    <a:pt x="167" y="26"/>
                    <a:pt x="154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6" name="Freeform 34"/>
            <p:cNvSpPr>
              <a:spLocks noChangeAspect="1"/>
            </p:cNvSpPr>
            <p:nvPr/>
          </p:nvSpPr>
          <p:spPr bwMode="black">
            <a:xfrm>
              <a:off x="3842" y="5971"/>
              <a:ext cx="79" cy="95"/>
            </a:xfrm>
            <a:custGeom>
              <a:avLst/>
              <a:gdLst>
                <a:gd name="T0" fmla="*/ 159 w 175"/>
                <a:gd name="T1" fmla="*/ 2 h 208"/>
                <a:gd name="T2" fmla="*/ 146 w 175"/>
                <a:gd name="T3" fmla="*/ 0 h 208"/>
                <a:gd name="T4" fmla="*/ 81 w 175"/>
                <a:gd name="T5" fmla="*/ 94 h 208"/>
                <a:gd name="T6" fmla="*/ 54 w 175"/>
                <a:gd name="T7" fmla="*/ 0 h 208"/>
                <a:gd name="T8" fmla="*/ 30 w 175"/>
                <a:gd name="T9" fmla="*/ 3 h 208"/>
                <a:gd name="T10" fmla="*/ 0 w 175"/>
                <a:gd name="T11" fmla="*/ 0 h 208"/>
                <a:gd name="T12" fmla="*/ 42 w 175"/>
                <a:gd name="T13" fmla="*/ 119 h 208"/>
                <a:gd name="T14" fmla="*/ 25 w 175"/>
                <a:gd name="T15" fmla="*/ 208 h 208"/>
                <a:gd name="T16" fmla="*/ 70 w 175"/>
                <a:gd name="T17" fmla="*/ 208 h 208"/>
                <a:gd name="T18" fmla="*/ 88 w 175"/>
                <a:gd name="T19" fmla="*/ 115 h 208"/>
                <a:gd name="T20" fmla="*/ 175 w 175"/>
                <a:gd name="T21" fmla="*/ 0 h 208"/>
                <a:gd name="T22" fmla="*/ 159 w 175"/>
                <a:gd name="T23" fmla="*/ 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208">
                  <a:moveTo>
                    <a:pt x="159" y="2"/>
                  </a:moveTo>
                  <a:cubicBezTo>
                    <a:pt x="154" y="2"/>
                    <a:pt x="149" y="1"/>
                    <a:pt x="146" y="0"/>
                  </a:cubicBezTo>
                  <a:cubicBezTo>
                    <a:pt x="123" y="35"/>
                    <a:pt x="102" y="67"/>
                    <a:pt x="81" y="94"/>
                  </a:cubicBezTo>
                  <a:cubicBezTo>
                    <a:pt x="72" y="64"/>
                    <a:pt x="63" y="33"/>
                    <a:pt x="54" y="0"/>
                  </a:cubicBezTo>
                  <a:cubicBezTo>
                    <a:pt x="46" y="2"/>
                    <a:pt x="39" y="3"/>
                    <a:pt x="30" y="3"/>
                  </a:cubicBezTo>
                  <a:cubicBezTo>
                    <a:pt x="21" y="3"/>
                    <a:pt x="11" y="2"/>
                    <a:pt x="0" y="0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25" y="208"/>
                    <a:pt x="25" y="208"/>
                    <a:pt x="25" y="208"/>
                  </a:cubicBezTo>
                  <a:cubicBezTo>
                    <a:pt x="70" y="208"/>
                    <a:pt x="70" y="208"/>
                    <a:pt x="70" y="208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135" y="52"/>
                    <a:pt x="164" y="14"/>
                    <a:pt x="175" y="0"/>
                  </a:cubicBezTo>
                  <a:cubicBezTo>
                    <a:pt x="169" y="1"/>
                    <a:pt x="164" y="2"/>
                    <a:pt x="159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7" name="Freeform 35"/>
            <p:cNvSpPr>
              <a:spLocks noChangeAspect="1"/>
            </p:cNvSpPr>
            <p:nvPr/>
          </p:nvSpPr>
          <p:spPr bwMode="black">
            <a:xfrm>
              <a:off x="3688" y="5995"/>
              <a:ext cx="54" cy="71"/>
            </a:xfrm>
            <a:custGeom>
              <a:avLst/>
              <a:gdLst>
                <a:gd name="T0" fmla="*/ 3 w 118"/>
                <a:gd name="T1" fmla="*/ 0 h 155"/>
                <a:gd name="T2" fmla="*/ 0 w 118"/>
                <a:gd name="T3" fmla="*/ 19 h 155"/>
                <a:gd name="T4" fmla="*/ 42 w 118"/>
                <a:gd name="T5" fmla="*/ 16 h 155"/>
                <a:gd name="T6" fmla="*/ 15 w 118"/>
                <a:gd name="T7" fmla="*/ 155 h 155"/>
                <a:gd name="T8" fmla="*/ 48 w 118"/>
                <a:gd name="T9" fmla="*/ 155 h 155"/>
                <a:gd name="T10" fmla="*/ 75 w 118"/>
                <a:gd name="T11" fmla="*/ 16 h 155"/>
                <a:gd name="T12" fmla="*/ 115 w 118"/>
                <a:gd name="T13" fmla="*/ 19 h 155"/>
                <a:gd name="T14" fmla="*/ 118 w 118"/>
                <a:gd name="T15" fmla="*/ 0 h 155"/>
                <a:gd name="T16" fmla="*/ 3 w 118"/>
                <a:gd name="T1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55">
                  <a:moveTo>
                    <a:pt x="3" y="0"/>
                  </a:moveTo>
                  <a:cubicBezTo>
                    <a:pt x="4" y="7"/>
                    <a:pt x="3" y="13"/>
                    <a:pt x="0" y="19"/>
                  </a:cubicBezTo>
                  <a:cubicBezTo>
                    <a:pt x="13" y="17"/>
                    <a:pt x="27" y="17"/>
                    <a:pt x="42" y="16"/>
                  </a:cubicBezTo>
                  <a:cubicBezTo>
                    <a:pt x="15" y="155"/>
                    <a:pt x="15" y="155"/>
                    <a:pt x="15" y="155"/>
                  </a:cubicBezTo>
                  <a:cubicBezTo>
                    <a:pt x="48" y="155"/>
                    <a:pt x="48" y="155"/>
                    <a:pt x="48" y="155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94" y="17"/>
                    <a:pt x="107" y="18"/>
                    <a:pt x="115" y="19"/>
                  </a:cubicBezTo>
                  <a:cubicBezTo>
                    <a:pt x="114" y="12"/>
                    <a:pt x="115" y="6"/>
                    <a:pt x="118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8" name="Freeform 36"/>
            <p:cNvSpPr>
              <a:spLocks noChangeAspect="1"/>
            </p:cNvSpPr>
            <p:nvPr/>
          </p:nvSpPr>
          <p:spPr bwMode="black">
            <a:xfrm>
              <a:off x="3630" y="5994"/>
              <a:ext cx="52" cy="74"/>
            </a:xfrm>
            <a:custGeom>
              <a:avLst/>
              <a:gdLst>
                <a:gd name="T0" fmla="*/ 99 w 115"/>
                <a:gd name="T1" fmla="*/ 3 h 162"/>
                <a:gd name="T2" fmla="*/ 81 w 115"/>
                <a:gd name="T3" fmla="*/ 0 h 162"/>
                <a:gd name="T4" fmla="*/ 38 w 115"/>
                <a:gd name="T5" fmla="*/ 15 h 162"/>
                <a:gd name="T6" fmla="*/ 19 w 115"/>
                <a:gd name="T7" fmla="*/ 56 h 162"/>
                <a:gd name="T8" fmla="*/ 33 w 115"/>
                <a:gd name="T9" fmla="*/ 85 h 162"/>
                <a:gd name="T10" fmla="*/ 59 w 115"/>
                <a:gd name="T11" fmla="*/ 101 h 162"/>
                <a:gd name="T12" fmla="*/ 73 w 115"/>
                <a:gd name="T13" fmla="*/ 120 h 162"/>
                <a:gd name="T14" fmla="*/ 64 w 115"/>
                <a:gd name="T15" fmla="*/ 140 h 162"/>
                <a:gd name="T16" fmla="*/ 42 w 115"/>
                <a:gd name="T17" fmla="*/ 148 h 162"/>
                <a:gd name="T18" fmla="*/ 15 w 115"/>
                <a:gd name="T19" fmla="*/ 123 h 162"/>
                <a:gd name="T20" fmla="*/ 11 w 115"/>
                <a:gd name="T21" fmla="*/ 123 h 162"/>
                <a:gd name="T22" fmla="*/ 0 w 115"/>
                <a:gd name="T23" fmla="*/ 152 h 162"/>
                <a:gd name="T24" fmla="*/ 35 w 115"/>
                <a:gd name="T25" fmla="*/ 162 h 162"/>
                <a:gd name="T26" fmla="*/ 82 w 115"/>
                <a:gd name="T27" fmla="*/ 147 h 162"/>
                <a:gd name="T28" fmla="*/ 103 w 115"/>
                <a:gd name="T29" fmla="*/ 104 h 162"/>
                <a:gd name="T30" fmla="*/ 89 w 115"/>
                <a:gd name="T31" fmla="*/ 74 h 162"/>
                <a:gd name="T32" fmla="*/ 63 w 115"/>
                <a:gd name="T33" fmla="*/ 58 h 162"/>
                <a:gd name="T34" fmla="*/ 48 w 115"/>
                <a:gd name="T35" fmla="*/ 38 h 162"/>
                <a:gd name="T36" fmla="*/ 57 w 115"/>
                <a:gd name="T37" fmla="*/ 20 h 162"/>
                <a:gd name="T38" fmla="*/ 78 w 115"/>
                <a:gd name="T39" fmla="*/ 13 h 162"/>
                <a:gd name="T40" fmla="*/ 93 w 115"/>
                <a:gd name="T41" fmla="*/ 19 h 162"/>
                <a:gd name="T42" fmla="*/ 100 w 115"/>
                <a:gd name="T43" fmla="*/ 33 h 162"/>
                <a:gd name="T44" fmla="*/ 103 w 115"/>
                <a:gd name="T45" fmla="*/ 33 h 162"/>
                <a:gd name="T46" fmla="*/ 115 w 115"/>
                <a:gd name="T47" fmla="*/ 11 h 162"/>
                <a:gd name="T48" fmla="*/ 99 w 115"/>
                <a:gd name="T49" fmla="*/ 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162">
                  <a:moveTo>
                    <a:pt x="99" y="3"/>
                  </a:moveTo>
                  <a:cubicBezTo>
                    <a:pt x="92" y="1"/>
                    <a:pt x="86" y="0"/>
                    <a:pt x="81" y="0"/>
                  </a:cubicBezTo>
                  <a:cubicBezTo>
                    <a:pt x="65" y="0"/>
                    <a:pt x="51" y="5"/>
                    <a:pt x="38" y="15"/>
                  </a:cubicBezTo>
                  <a:cubicBezTo>
                    <a:pt x="26" y="26"/>
                    <a:pt x="19" y="40"/>
                    <a:pt x="19" y="56"/>
                  </a:cubicBezTo>
                  <a:cubicBezTo>
                    <a:pt x="19" y="67"/>
                    <a:pt x="24" y="77"/>
                    <a:pt x="33" y="85"/>
                  </a:cubicBezTo>
                  <a:cubicBezTo>
                    <a:pt x="42" y="90"/>
                    <a:pt x="51" y="96"/>
                    <a:pt x="59" y="101"/>
                  </a:cubicBezTo>
                  <a:cubicBezTo>
                    <a:pt x="69" y="107"/>
                    <a:pt x="73" y="113"/>
                    <a:pt x="73" y="120"/>
                  </a:cubicBezTo>
                  <a:cubicBezTo>
                    <a:pt x="73" y="128"/>
                    <a:pt x="70" y="135"/>
                    <a:pt x="64" y="140"/>
                  </a:cubicBezTo>
                  <a:cubicBezTo>
                    <a:pt x="58" y="146"/>
                    <a:pt x="50" y="148"/>
                    <a:pt x="42" y="148"/>
                  </a:cubicBezTo>
                  <a:cubicBezTo>
                    <a:pt x="23" y="148"/>
                    <a:pt x="14" y="140"/>
                    <a:pt x="15" y="123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6" y="159"/>
                    <a:pt x="18" y="162"/>
                    <a:pt x="35" y="162"/>
                  </a:cubicBezTo>
                  <a:cubicBezTo>
                    <a:pt x="53" y="162"/>
                    <a:pt x="69" y="157"/>
                    <a:pt x="82" y="147"/>
                  </a:cubicBezTo>
                  <a:cubicBezTo>
                    <a:pt x="96" y="135"/>
                    <a:pt x="103" y="121"/>
                    <a:pt x="103" y="104"/>
                  </a:cubicBezTo>
                  <a:cubicBezTo>
                    <a:pt x="103" y="92"/>
                    <a:pt x="98" y="82"/>
                    <a:pt x="89" y="74"/>
                  </a:cubicBezTo>
                  <a:cubicBezTo>
                    <a:pt x="80" y="69"/>
                    <a:pt x="71" y="63"/>
                    <a:pt x="63" y="58"/>
                  </a:cubicBezTo>
                  <a:cubicBezTo>
                    <a:pt x="53" y="52"/>
                    <a:pt x="48" y="45"/>
                    <a:pt x="48" y="38"/>
                  </a:cubicBezTo>
                  <a:cubicBezTo>
                    <a:pt x="48" y="31"/>
                    <a:pt x="51" y="25"/>
                    <a:pt x="57" y="20"/>
                  </a:cubicBezTo>
                  <a:cubicBezTo>
                    <a:pt x="63" y="15"/>
                    <a:pt x="70" y="13"/>
                    <a:pt x="78" y="13"/>
                  </a:cubicBezTo>
                  <a:cubicBezTo>
                    <a:pt x="83" y="13"/>
                    <a:pt x="88" y="15"/>
                    <a:pt x="93" y="19"/>
                  </a:cubicBezTo>
                  <a:cubicBezTo>
                    <a:pt x="98" y="22"/>
                    <a:pt x="100" y="27"/>
                    <a:pt x="100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3" y="8"/>
                    <a:pt x="108" y="5"/>
                    <a:pt x="99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9" name="Freeform 37"/>
            <p:cNvSpPr>
              <a:spLocks noChangeAspect="1"/>
            </p:cNvSpPr>
            <p:nvPr/>
          </p:nvSpPr>
          <p:spPr bwMode="black">
            <a:xfrm>
              <a:off x="3557" y="5996"/>
              <a:ext cx="76" cy="70"/>
            </a:xfrm>
            <a:custGeom>
              <a:avLst/>
              <a:gdLst>
                <a:gd name="T0" fmla="*/ 157 w 166"/>
                <a:gd name="T1" fmla="*/ 1 h 154"/>
                <a:gd name="T2" fmla="*/ 149 w 166"/>
                <a:gd name="T3" fmla="*/ 0 h 154"/>
                <a:gd name="T4" fmla="*/ 127 w 166"/>
                <a:gd name="T5" fmla="*/ 105 h 154"/>
                <a:gd name="T6" fmla="*/ 50 w 166"/>
                <a:gd name="T7" fmla="*/ 0 h 154"/>
                <a:gd name="T8" fmla="*/ 31 w 166"/>
                <a:gd name="T9" fmla="*/ 0 h 154"/>
                <a:gd name="T10" fmla="*/ 0 w 166"/>
                <a:gd name="T11" fmla="*/ 154 h 154"/>
                <a:gd name="T12" fmla="*/ 17 w 166"/>
                <a:gd name="T13" fmla="*/ 154 h 154"/>
                <a:gd name="T14" fmla="*/ 38 w 166"/>
                <a:gd name="T15" fmla="*/ 44 h 154"/>
                <a:gd name="T16" fmla="*/ 118 w 166"/>
                <a:gd name="T17" fmla="*/ 154 h 154"/>
                <a:gd name="T18" fmla="*/ 135 w 166"/>
                <a:gd name="T19" fmla="*/ 154 h 154"/>
                <a:gd name="T20" fmla="*/ 166 w 166"/>
                <a:gd name="T21" fmla="*/ 0 h 154"/>
                <a:gd name="T22" fmla="*/ 157 w 166"/>
                <a:gd name="T23" fmla="*/ 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54">
                  <a:moveTo>
                    <a:pt x="157" y="1"/>
                  </a:moveTo>
                  <a:cubicBezTo>
                    <a:pt x="154" y="1"/>
                    <a:pt x="151" y="1"/>
                    <a:pt x="149" y="0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118" y="154"/>
                    <a:pt x="118" y="154"/>
                    <a:pt x="118" y="154"/>
                  </a:cubicBezTo>
                  <a:cubicBezTo>
                    <a:pt x="135" y="154"/>
                    <a:pt x="135" y="154"/>
                    <a:pt x="135" y="154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3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70" name="Freeform 38"/>
            <p:cNvSpPr>
              <a:spLocks noChangeAspect="1"/>
            </p:cNvSpPr>
            <p:nvPr/>
          </p:nvSpPr>
          <p:spPr bwMode="black">
            <a:xfrm>
              <a:off x="3432" y="5971"/>
              <a:ext cx="72" cy="95"/>
            </a:xfrm>
            <a:custGeom>
              <a:avLst/>
              <a:gdLst>
                <a:gd name="T0" fmla="*/ 41 w 157"/>
                <a:gd name="T1" fmla="*/ 0 h 208"/>
                <a:gd name="T2" fmla="*/ 0 w 157"/>
                <a:gd name="T3" fmla="*/ 208 h 208"/>
                <a:gd name="T4" fmla="*/ 116 w 157"/>
                <a:gd name="T5" fmla="*/ 208 h 208"/>
                <a:gd name="T6" fmla="*/ 120 w 157"/>
                <a:gd name="T7" fmla="*/ 184 h 208"/>
                <a:gd name="T8" fmla="*/ 59 w 157"/>
                <a:gd name="T9" fmla="*/ 187 h 208"/>
                <a:gd name="T10" fmla="*/ 50 w 157"/>
                <a:gd name="T11" fmla="*/ 187 h 208"/>
                <a:gd name="T12" fmla="*/ 65 w 157"/>
                <a:gd name="T13" fmla="*/ 108 h 208"/>
                <a:gd name="T14" fmla="*/ 134 w 157"/>
                <a:gd name="T15" fmla="*/ 112 h 208"/>
                <a:gd name="T16" fmla="*/ 139 w 157"/>
                <a:gd name="T17" fmla="*/ 86 h 208"/>
                <a:gd name="T18" fmla="*/ 90 w 157"/>
                <a:gd name="T19" fmla="*/ 88 h 208"/>
                <a:gd name="T20" fmla="*/ 70 w 157"/>
                <a:gd name="T21" fmla="*/ 88 h 208"/>
                <a:gd name="T22" fmla="*/ 82 w 157"/>
                <a:gd name="T23" fmla="*/ 22 h 208"/>
                <a:gd name="T24" fmla="*/ 99 w 157"/>
                <a:gd name="T25" fmla="*/ 22 h 208"/>
                <a:gd name="T26" fmla="*/ 152 w 157"/>
                <a:gd name="T27" fmla="*/ 26 h 208"/>
                <a:gd name="T28" fmla="*/ 157 w 157"/>
                <a:gd name="T29" fmla="*/ 0 h 208"/>
                <a:gd name="T30" fmla="*/ 41 w 157"/>
                <a:gd name="T3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208">
                  <a:moveTo>
                    <a:pt x="41" y="0"/>
                  </a:moveTo>
                  <a:cubicBezTo>
                    <a:pt x="0" y="208"/>
                    <a:pt x="0" y="208"/>
                    <a:pt x="0" y="208"/>
                  </a:cubicBezTo>
                  <a:cubicBezTo>
                    <a:pt x="116" y="208"/>
                    <a:pt x="116" y="208"/>
                    <a:pt x="116" y="208"/>
                  </a:cubicBezTo>
                  <a:cubicBezTo>
                    <a:pt x="115" y="199"/>
                    <a:pt x="116" y="191"/>
                    <a:pt x="120" y="184"/>
                  </a:cubicBezTo>
                  <a:cubicBezTo>
                    <a:pt x="88" y="186"/>
                    <a:pt x="68" y="187"/>
                    <a:pt x="59" y="187"/>
                  </a:cubicBezTo>
                  <a:cubicBezTo>
                    <a:pt x="50" y="187"/>
                    <a:pt x="50" y="187"/>
                    <a:pt x="50" y="18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94" y="108"/>
                    <a:pt x="117" y="109"/>
                    <a:pt x="134" y="112"/>
                  </a:cubicBezTo>
                  <a:cubicBezTo>
                    <a:pt x="133" y="100"/>
                    <a:pt x="135" y="92"/>
                    <a:pt x="139" y="86"/>
                  </a:cubicBezTo>
                  <a:cubicBezTo>
                    <a:pt x="112" y="88"/>
                    <a:pt x="96" y="88"/>
                    <a:pt x="90" y="88"/>
                  </a:cubicBezTo>
                  <a:cubicBezTo>
                    <a:pt x="84" y="88"/>
                    <a:pt x="77" y="88"/>
                    <a:pt x="70" y="88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15" y="22"/>
                    <a:pt x="133" y="23"/>
                    <a:pt x="152" y="26"/>
                  </a:cubicBezTo>
                  <a:cubicBezTo>
                    <a:pt x="152" y="16"/>
                    <a:pt x="153" y="7"/>
                    <a:pt x="157" y="0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71" name="Freeform 39"/>
            <p:cNvSpPr>
              <a:spLocks noChangeAspect="1" noEditPoints="1"/>
            </p:cNvSpPr>
            <p:nvPr/>
          </p:nvSpPr>
          <p:spPr bwMode="black">
            <a:xfrm>
              <a:off x="3751" y="5992"/>
              <a:ext cx="75" cy="75"/>
            </a:xfrm>
            <a:custGeom>
              <a:avLst/>
              <a:gdLst>
                <a:gd name="T0" fmla="*/ 153 w 163"/>
                <a:gd name="T1" fmla="*/ 69 h 164"/>
                <a:gd name="T2" fmla="*/ 117 w 163"/>
                <a:gd name="T3" fmla="*/ 113 h 164"/>
                <a:gd name="T4" fmla="*/ 88 w 163"/>
                <a:gd name="T5" fmla="*/ 69 h 164"/>
                <a:gd name="T6" fmla="*/ 127 w 163"/>
                <a:gd name="T7" fmla="*/ 25 h 164"/>
                <a:gd name="T8" fmla="*/ 91 w 163"/>
                <a:gd name="T9" fmla="*/ 0 h 164"/>
                <a:gd name="T10" fmla="*/ 58 w 163"/>
                <a:gd name="T11" fmla="*/ 12 h 164"/>
                <a:gd name="T12" fmla="*/ 44 w 163"/>
                <a:gd name="T13" fmla="*/ 44 h 164"/>
                <a:gd name="T14" fmla="*/ 53 w 163"/>
                <a:gd name="T15" fmla="*/ 75 h 164"/>
                <a:gd name="T16" fmla="*/ 0 w 163"/>
                <a:gd name="T17" fmla="*/ 130 h 164"/>
                <a:gd name="T18" fmla="*/ 12 w 163"/>
                <a:gd name="T19" fmla="*/ 155 h 164"/>
                <a:gd name="T20" fmla="*/ 40 w 163"/>
                <a:gd name="T21" fmla="*/ 164 h 164"/>
                <a:gd name="T22" fmla="*/ 94 w 163"/>
                <a:gd name="T23" fmla="*/ 145 h 164"/>
                <a:gd name="T24" fmla="*/ 103 w 163"/>
                <a:gd name="T25" fmla="*/ 161 h 164"/>
                <a:gd name="T26" fmla="*/ 149 w 163"/>
                <a:gd name="T27" fmla="*/ 161 h 164"/>
                <a:gd name="T28" fmla="*/ 123 w 163"/>
                <a:gd name="T29" fmla="*/ 123 h 164"/>
                <a:gd name="T30" fmla="*/ 163 w 163"/>
                <a:gd name="T31" fmla="*/ 82 h 164"/>
                <a:gd name="T32" fmla="*/ 153 w 163"/>
                <a:gd name="T33" fmla="*/ 69 h 164"/>
                <a:gd name="T34" fmla="*/ 83 w 163"/>
                <a:gd name="T35" fmla="*/ 61 h 164"/>
                <a:gd name="T36" fmla="*/ 74 w 163"/>
                <a:gd name="T37" fmla="*/ 33 h 164"/>
                <a:gd name="T38" fmla="*/ 79 w 163"/>
                <a:gd name="T39" fmla="*/ 18 h 164"/>
                <a:gd name="T40" fmla="*/ 94 w 163"/>
                <a:gd name="T41" fmla="*/ 12 h 164"/>
                <a:gd name="T42" fmla="*/ 104 w 163"/>
                <a:gd name="T43" fmla="*/ 16 h 164"/>
                <a:gd name="T44" fmla="*/ 108 w 163"/>
                <a:gd name="T45" fmla="*/ 25 h 164"/>
                <a:gd name="T46" fmla="*/ 83 w 163"/>
                <a:gd name="T47" fmla="*/ 61 h 164"/>
                <a:gd name="T48" fmla="*/ 61 w 163"/>
                <a:gd name="T49" fmla="*/ 147 h 164"/>
                <a:gd name="T50" fmla="*/ 33 w 163"/>
                <a:gd name="T51" fmla="*/ 118 h 164"/>
                <a:gd name="T52" fmla="*/ 41 w 163"/>
                <a:gd name="T53" fmla="*/ 99 h 164"/>
                <a:gd name="T54" fmla="*/ 57 w 163"/>
                <a:gd name="T55" fmla="*/ 86 h 164"/>
                <a:gd name="T56" fmla="*/ 89 w 163"/>
                <a:gd name="T57" fmla="*/ 138 h 164"/>
                <a:gd name="T58" fmla="*/ 61 w 163"/>
                <a:gd name="T59" fmla="*/ 14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3" h="164">
                  <a:moveTo>
                    <a:pt x="153" y="69"/>
                  </a:moveTo>
                  <a:cubicBezTo>
                    <a:pt x="140" y="88"/>
                    <a:pt x="128" y="103"/>
                    <a:pt x="117" y="113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114" y="54"/>
                    <a:pt x="127" y="39"/>
                    <a:pt x="127" y="25"/>
                  </a:cubicBezTo>
                  <a:cubicBezTo>
                    <a:pt x="127" y="8"/>
                    <a:pt x="115" y="0"/>
                    <a:pt x="91" y="0"/>
                  </a:cubicBezTo>
                  <a:cubicBezTo>
                    <a:pt x="78" y="0"/>
                    <a:pt x="67" y="4"/>
                    <a:pt x="58" y="12"/>
                  </a:cubicBezTo>
                  <a:cubicBezTo>
                    <a:pt x="48" y="20"/>
                    <a:pt x="44" y="31"/>
                    <a:pt x="44" y="44"/>
                  </a:cubicBezTo>
                  <a:cubicBezTo>
                    <a:pt x="44" y="54"/>
                    <a:pt x="47" y="64"/>
                    <a:pt x="53" y="75"/>
                  </a:cubicBezTo>
                  <a:cubicBezTo>
                    <a:pt x="18" y="92"/>
                    <a:pt x="0" y="110"/>
                    <a:pt x="0" y="130"/>
                  </a:cubicBezTo>
                  <a:cubicBezTo>
                    <a:pt x="0" y="140"/>
                    <a:pt x="4" y="149"/>
                    <a:pt x="12" y="155"/>
                  </a:cubicBezTo>
                  <a:cubicBezTo>
                    <a:pt x="19" y="161"/>
                    <a:pt x="28" y="164"/>
                    <a:pt x="40" y="164"/>
                  </a:cubicBezTo>
                  <a:cubicBezTo>
                    <a:pt x="56" y="164"/>
                    <a:pt x="75" y="157"/>
                    <a:pt x="94" y="145"/>
                  </a:cubicBezTo>
                  <a:cubicBezTo>
                    <a:pt x="103" y="161"/>
                    <a:pt x="103" y="161"/>
                    <a:pt x="103" y="161"/>
                  </a:cubicBezTo>
                  <a:cubicBezTo>
                    <a:pt x="149" y="161"/>
                    <a:pt x="149" y="161"/>
                    <a:pt x="149" y="161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43" y="103"/>
                    <a:pt x="156" y="90"/>
                    <a:pt x="163" y="82"/>
                  </a:cubicBezTo>
                  <a:lnTo>
                    <a:pt x="153" y="69"/>
                  </a:lnTo>
                  <a:close/>
                  <a:moveTo>
                    <a:pt x="83" y="61"/>
                  </a:moveTo>
                  <a:cubicBezTo>
                    <a:pt x="77" y="49"/>
                    <a:pt x="74" y="40"/>
                    <a:pt x="74" y="33"/>
                  </a:cubicBezTo>
                  <a:cubicBezTo>
                    <a:pt x="74" y="27"/>
                    <a:pt x="76" y="22"/>
                    <a:pt x="79" y="18"/>
                  </a:cubicBezTo>
                  <a:cubicBezTo>
                    <a:pt x="83" y="14"/>
                    <a:pt x="88" y="12"/>
                    <a:pt x="94" y="12"/>
                  </a:cubicBezTo>
                  <a:cubicBezTo>
                    <a:pt x="97" y="12"/>
                    <a:pt x="101" y="13"/>
                    <a:pt x="104" y="16"/>
                  </a:cubicBezTo>
                  <a:cubicBezTo>
                    <a:pt x="106" y="19"/>
                    <a:pt x="108" y="22"/>
                    <a:pt x="108" y="25"/>
                  </a:cubicBezTo>
                  <a:cubicBezTo>
                    <a:pt x="108" y="38"/>
                    <a:pt x="100" y="50"/>
                    <a:pt x="83" y="61"/>
                  </a:cubicBezTo>
                  <a:close/>
                  <a:moveTo>
                    <a:pt x="61" y="147"/>
                  </a:moveTo>
                  <a:cubicBezTo>
                    <a:pt x="42" y="147"/>
                    <a:pt x="33" y="137"/>
                    <a:pt x="33" y="118"/>
                  </a:cubicBezTo>
                  <a:cubicBezTo>
                    <a:pt x="33" y="112"/>
                    <a:pt x="35" y="106"/>
                    <a:pt x="41" y="99"/>
                  </a:cubicBezTo>
                  <a:cubicBezTo>
                    <a:pt x="46" y="92"/>
                    <a:pt x="51" y="88"/>
                    <a:pt x="57" y="86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78" y="144"/>
                    <a:pt x="69" y="147"/>
                    <a:pt x="61" y="1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72" name="Freeform 40"/>
            <p:cNvSpPr>
              <a:spLocks noChangeAspect="1" noEditPoints="1"/>
            </p:cNvSpPr>
            <p:nvPr/>
          </p:nvSpPr>
          <p:spPr bwMode="black">
            <a:xfrm>
              <a:off x="3496" y="5996"/>
              <a:ext cx="58" cy="70"/>
            </a:xfrm>
            <a:custGeom>
              <a:avLst/>
              <a:gdLst>
                <a:gd name="T0" fmla="*/ 91 w 128"/>
                <a:gd name="T1" fmla="*/ 0 h 153"/>
                <a:gd name="T2" fmla="*/ 30 w 128"/>
                <a:gd name="T3" fmla="*/ 0 h 153"/>
                <a:gd name="T4" fmla="*/ 0 w 128"/>
                <a:gd name="T5" fmla="*/ 153 h 153"/>
                <a:gd name="T6" fmla="*/ 34 w 128"/>
                <a:gd name="T7" fmla="*/ 153 h 153"/>
                <a:gd name="T8" fmla="*/ 48 w 128"/>
                <a:gd name="T9" fmla="*/ 83 h 153"/>
                <a:gd name="T10" fmla="*/ 51 w 128"/>
                <a:gd name="T11" fmla="*/ 83 h 153"/>
                <a:gd name="T12" fmla="*/ 78 w 128"/>
                <a:gd name="T13" fmla="*/ 153 h 153"/>
                <a:gd name="T14" fmla="*/ 118 w 128"/>
                <a:gd name="T15" fmla="*/ 153 h 153"/>
                <a:gd name="T16" fmla="*/ 84 w 128"/>
                <a:gd name="T17" fmla="*/ 78 h 153"/>
                <a:gd name="T18" fmla="*/ 115 w 128"/>
                <a:gd name="T19" fmla="*/ 62 h 153"/>
                <a:gd name="T20" fmla="*/ 128 w 128"/>
                <a:gd name="T21" fmla="*/ 31 h 153"/>
                <a:gd name="T22" fmla="*/ 91 w 128"/>
                <a:gd name="T23" fmla="*/ 0 h 153"/>
                <a:gd name="T24" fmla="*/ 85 w 128"/>
                <a:gd name="T25" fmla="*/ 62 h 153"/>
                <a:gd name="T26" fmla="*/ 58 w 128"/>
                <a:gd name="T27" fmla="*/ 74 h 153"/>
                <a:gd name="T28" fmla="*/ 51 w 128"/>
                <a:gd name="T29" fmla="*/ 74 h 153"/>
                <a:gd name="T30" fmla="*/ 62 w 128"/>
                <a:gd name="T31" fmla="*/ 14 h 153"/>
                <a:gd name="T32" fmla="*/ 77 w 128"/>
                <a:gd name="T33" fmla="*/ 15 h 153"/>
                <a:gd name="T34" fmla="*/ 94 w 128"/>
                <a:gd name="T35" fmla="*/ 32 h 153"/>
                <a:gd name="T36" fmla="*/ 85 w 128"/>
                <a:gd name="T37" fmla="*/ 6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153">
                  <a:moveTo>
                    <a:pt x="91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118" y="153"/>
                    <a:pt x="118" y="153"/>
                    <a:pt x="118" y="153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99" y="73"/>
                    <a:pt x="109" y="67"/>
                    <a:pt x="115" y="62"/>
                  </a:cubicBezTo>
                  <a:cubicBezTo>
                    <a:pt x="124" y="54"/>
                    <a:pt x="128" y="44"/>
                    <a:pt x="128" y="31"/>
                  </a:cubicBezTo>
                  <a:cubicBezTo>
                    <a:pt x="128" y="10"/>
                    <a:pt x="116" y="0"/>
                    <a:pt x="91" y="0"/>
                  </a:cubicBezTo>
                  <a:close/>
                  <a:moveTo>
                    <a:pt x="85" y="62"/>
                  </a:moveTo>
                  <a:cubicBezTo>
                    <a:pt x="79" y="70"/>
                    <a:pt x="70" y="74"/>
                    <a:pt x="58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88" y="15"/>
                    <a:pt x="94" y="20"/>
                    <a:pt x="94" y="32"/>
                  </a:cubicBezTo>
                  <a:cubicBezTo>
                    <a:pt x="94" y="44"/>
                    <a:pt x="91" y="54"/>
                    <a:pt x="85" y="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grpSp>
          <p:nvGrpSpPr>
            <p:cNvPr id="69673" name="Group 41"/>
            <p:cNvGrpSpPr>
              <a:grpSpLocks noChangeAspect="1"/>
            </p:cNvGrpSpPr>
            <p:nvPr/>
          </p:nvGrpSpPr>
          <p:grpSpPr bwMode="auto">
            <a:xfrm>
              <a:off x="3413" y="6111"/>
              <a:ext cx="772" cy="63"/>
              <a:chOff x="1313" y="1875"/>
              <a:chExt cx="6191" cy="505"/>
            </a:xfrm>
          </p:grpSpPr>
          <p:sp>
            <p:nvSpPr>
              <p:cNvPr id="69674" name="Freeform 42"/>
              <p:cNvSpPr>
                <a:spLocks noChangeAspect="1" noEditPoints="1"/>
              </p:cNvSpPr>
              <p:nvPr/>
            </p:nvSpPr>
            <p:spPr bwMode="black">
              <a:xfrm>
                <a:off x="1313" y="1900"/>
                <a:ext cx="425" cy="446"/>
              </a:xfrm>
              <a:custGeom>
                <a:avLst/>
                <a:gdLst>
                  <a:gd name="T0" fmla="*/ 88 w 116"/>
                  <a:gd name="T1" fmla="*/ 46 h 122"/>
                  <a:gd name="T2" fmla="*/ 49 w 116"/>
                  <a:gd name="T3" fmla="*/ 88 h 122"/>
                  <a:gd name="T4" fmla="*/ 29 w 116"/>
                  <a:gd name="T5" fmla="*/ 50 h 122"/>
                  <a:gd name="T6" fmla="*/ 66 w 116"/>
                  <a:gd name="T7" fmla="*/ 8 h 122"/>
                  <a:gd name="T8" fmla="*/ 88 w 116"/>
                  <a:gd name="T9" fmla="*/ 46 h 122"/>
                  <a:gd name="T10" fmla="*/ 68 w 116"/>
                  <a:gd name="T11" fmla="*/ 0 h 122"/>
                  <a:gd name="T12" fmla="*/ 7 w 116"/>
                  <a:gd name="T13" fmla="*/ 49 h 122"/>
                  <a:gd name="T14" fmla="*/ 47 w 116"/>
                  <a:gd name="T15" fmla="*/ 97 h 122"/>
                  <a:gd name="T16" fmla="*/ 77 w 116"/>
                  <a:gd name="T17" fmla="*/ 122 h 122"/>
                  <a:gd name="T18" fmla="*/ 97 w 116"/>
                  <a:gd name="T19" fmla="*/ 115 h 122"/>
                  <a:gd name="T20" fmla="*/ 66 w 116"/>
                  <a:gd name="T21" fmla="*/ 94 h 122"/>
                  <a:gd name="T22" fmla="*/ 109 w 116"/>
                  <a:gd name="T23" fmla="*/ 48 h 122"/>
                  <a:gd name="T24" fmla="*/ 68 w 116"/>
                  <a:gd name="T2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122">
                    <a:moveTo>
                      <a:pt x="88" y="46"/>
                    </a:moveTo>
                    <a:cubicBezTo>
                      <a:pt x="82" y="75"/>
                      <a:pt x="65" y="88"/>
                      <a:pt x="49" y="88"/>
                    </a:cubicBezTo>
                    <a:cubicBezTo>
                      <a:pt x="34" y="88"/>
                      <a:pt x="23" y="78"/>
                      <a:pt x="29" y="50"/>
                    </a:cubicBezTo>
                    <a:cubicBezTo>
                      <a:pt x="33" y="27"/>
                      <a:pt x="47" y="8"/>
                      <a:pt x="66" y="8"/>
                    </a:cubicBezTo>
                    <a:cubicBezTo>
                      <a:pt x="83" y="8"/>
                      <a:pt x="92" y="22"/>
                      <a:pt x="88" y="46"/>
                    </a:cubicBezTo>
                    <a:close/>
                    <a:moveTo>
                      <a:pt x="68" y="0"/>
                    </a:moveTo>
                    <a:cubicBezTo>
                      <a:pt x="37" y="0"/>
                      <a:pt x="12" y="22"/>
                      <a:pt x="7" y="49"/>
                    </a:cubicBezTo>
                    <a:cubicBezTo>
                      <a:pt x="0" y="82"/>
                      <a:pt x="20" y="97"/>
                      <a:pt x="47" y="97"/>
                    </a:cubicBezTo>
                    <a:cubicBezTo>
                      <a:pt x="62" y="109"/>
                      <a:pt x="67" y="113"/>
                      <a:pt x="77" y="122"/>
                    </a:cubicBezTo>
                    <a:cubicBezTo>
                      <a:pt x="85" y="119"/>
                      <a:pt x="91" y="116"/>
                      <a:pt x="97" y="115"/>
                    </a:cubicBezTo>
                    <a:cubicBezTo>
                      <a:pt x="90" y="111"/>
                      <a:pt x="78" y="102"/>
                      <a:pt x="66" y="94"/>
                    </a:cubicBezTo>
                    <a:cubicBezTo>
                      <a:pt x="89" y="87"/>
                      <a:pt x="105" y="70"/>
                      <a:pt x="109" y="48"/>
                    </a:cubicBezTo>
                    <a:cubicBezTo>
                      <a:pt x="116" y="16"/>
                      <a:pt x="96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75" name="Freeform 43"/>
              <p:cNvSpPr>
                <a:spLocks noChangeAspect="1"/>
              </p:cNvSpPr>
              <p:nvPr/>
            </p:nvSpPr>
            <p:spPr bwMode="black">
              <a:xfrm>
                <a:off x="1733" y="2010"/>
                <a:ext cx="263" cy="244"/>
              </a:xfrm>
              <a:custGeom>
                <a:avLst/>
                <a:gdLst>
                  <a:gd name="T0" fmla="*/ 43 w 72"/>
                  <a:gd name="T1" fmla="*/ 55 h 67"/>
                  <a:gd name="T2" fmla="*/ 43 w 72"/>
                  <a:gd name="T3" fmla="*/ 55 h 67"/>
                  <a:gd name="T4" fmla="*/ 20 w 72"/>
                  <a:gd name="T5" fmla="*/ 67 h 67"/>
                  <a:gd name="T6" fmla="*/ 4 w 72"/>
                  <a:gd name="T7" fmla="*/ 42 h 67"/>
                  <a:gd name="T8" fmla="*/ 9 w 72"/>
                  <a:gd name="T9" fmla="*/ 19 h 67"/>
                  <a:gd name="T10" fmla="*/ 12 w 72"/>
                  <a:gd name="T11" fmla="*/ 0 h 67"/>
                  <a:gd name="T12" fmla="*/ 22 w 72"/>
                  <a:gd name="T13" fmla="*/ 1 h 67"/>
                  <a:gd name="T14" fmla="*/ 32 w 72"/>
                  <a:gd name="T15" fmla="*/ 0 h 67"/>
                  <a:gd name="T16" fmla="*/ 23 w 72"/>
                  <a:gd name="T17" fmla="*/ 39 h 67"/>
                  <a:gd name="T18" fmla="*/ 31 w 72"/>
                  <a:gd name="T19" fmla="*/ 55 h 67"/>
                  <a:gd name="T20" fmla="*/ 46 w 72"/>
                  <a:gd name="T21" fmla="*/ 35 h 67"/>
                  <a:gd name="T22" fmla="*/ 47 w 72"/>
                  <a:gd name="T23" fmla="*/ 30 h 67"/>
                  <a:gd name="T24" fmla="*/ 52 w 72"/>
                  <a:gd name="T25" fmla="*/ 0 h 67"/>
                  <a:gd name="T26" fmla="*/ 62 w 72"/>
                  <a:gd name="T27" fmla="*/ 1 h 67"/>
                  <a:gd name="T28" fmla="*/ 72 w 72"/>
                  <a:gd name="T29" fmla="*/ 0 h 67"/>
                  <a:gd name="T30" fmla="*/ 65 w 72"/>
                  <a:gd name="T31" fmla="*/ 30 h 67"/>
                  <a:gd name="T32" fmla="*/ 64 w 72"/>
                  <a:gd name="T33" fmla="*/ 35 h 67"/>
                  <a:gd name="T34" fmla="*/ 60 w 72"/>
                  <a:gd name="T35" fmla="*/ 65 h 67"/>
                  <a:gd name="T36" fmla="*/ 50 w 72"/>
                  <a:gd name="T37" fmla="*/ 64 h 67"/>
                  <a:gd name="T38" fmla="*/ 40 w 72"/>
                  <a:gd name="T39" fmla="*/ 65 h 67"/>
                  <a:gd name="T40" fmla="*/ 43 w 72"/>
                  <a:gd name="T41" fmla="*/ 5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67"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36" y="62"/>
                      <a:pt x="28" y="67"/>
                      <a:pt x="20" y="67"/>
                    </a:cubicBezTo>
                    <a:cubicBezTo>
                      <a:pt x="6" y="67"/>
                      <a:pt x="0" y="59"/>
                      <a:pt x="4" y="42"/>
                    </a:cubicBezTo>
                    <a:cubicBezTo>
                      <a:pt x="6" y="33"/>
                      <a:pt x="7" y="26"/>
                      <a:pt x="9" y="19"/>
                    </a:cubicBezTo>
                    <a:cubicBezTo>
                      <a:pt x="10" y="14"/>
                      <a:pt x="11" y="7"/>
                      <a:pt x="12" y="0"/>
                    </a:cubicBezTo>
                    <a:cubicBezTo>
                      <a:pt x="14" y="0"/>
                      <a:pt x="18" y="1"/>
                      <a:pt x="22" y="1"/>
                    </a:cubicBezTo>
                    <a:cubicBezTo>
                      <a:pt x="26" y="1"/>
                      <a:pt x="30" y="0"/>
                      <a:pt x="32" y="0"/>
                    </a:cubicBezTo>
                    <a:cubicBezTo>
                      <a:pt x="29" y="10"/>
                      <a:pt x="26" y="23"/>
                      <a:pt x="23" y="39"/>
                    </a:cubicBezTo>
                    <a:cubicBezTo>
                      <a:pt x="21" y="50"/>
                      <a:pt x="24" y="55"/>
                      <a:pt x="31" y="55"/>
                    </a:cubicBezTo>
                    <a:cubicBezTo>
                      <a:pt x="39" y="55"/>
                      <a:pt x="44" y="48"/>
                      <a:pt x="46" y="35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50" y="19"/>
                      <a:pt x="51" y="9"/>
                      <a:pt x="52" y="0"/>
                    </a:cubicBezTo>
                    <a:cubicBezTo>
                      <a:pt x="54" y="0"/>
                      <a:pt x="58" y="1"/>
                      <a:pt x="62" y="1"/>
                    </a:cubicBezTo>
                    <a:cubicBezTo>
                      <a:pt x="66" y="1"/>
                      <a:pt x="70" y="0"/>
                      <a:pt x="72" y="0"/>
                    </a:cubicBezTo>
                    <a:cubicBezTo>
                      <a:pt x="70" y="9"/>
                      <a:pt x="68" y="19"/>
                      <a:pt x="65" y="30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2" y="46"/>
                      <a:pt x="61" y="56"/>
                      <a:pt x="60" y="65"/>
                    </a:cubicBezTo>
                    <a:cubicBezTo>
                      <a:pt x="57" y="65"/>
                      <a:pt x="54" y="64"/>
                      <a:pt x="50" y="64"/>
                    </a:cubicBezTo>
                    <a:cubicBezTo>
                      <a:pt x="47" y="64"/>
                      <a:pt x="44" y="65"/>
                      <a:pt x="40" y="65"/>
                    </a:cubicBezTo>
                    <a:lnTo>
                      <a:pt x="43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76" name="Freeform 44"/>
              <p:cNvSpPr>
                <a:spLocks noChangeAspect="1" noEditPoints="1"/>
              </p:cNvSpPr>
              <p:nvPr/>
            </p:nvSpPr>
            <p:spPr bwMode="black">
              <a:xfrm>
                <a:off x="2007" y="2002"/>
                <a:ext cx="239" cy="252"/>
              </a:xfrm>
              <a:custGeom>
                <a:avLst/>
                <a:gdLst>
                  <a:gd name="T0" fmla="*/ 39 w 65"/>
                  <a:gd name="T1" fmla="*/ 46 h 69"/>
                  <a:gd name="T2" fmla="*/ 26 w 65"/>
                  <a:gd name="T3" fmla="*/ 60 h 69"/>
                  <a:gd name="T4" fmla="*/ 21 w 65"/>
                  <a:gd name="T5" fmla="*/ 49 h 69"/>
                  <a:gd name="T6" fmla="*/ 42 w 65"/>
                  <a:gd name="T7" fmla="*/ 32 h 69"/>
                  <a:gd name="T8" fmla="*/ 39 w 65"/>
                  <a:gd name="T9" fmla="*/ 46 h 69"/>
                  <a:gd name="T10" fmla="*/ 14 w 65"/>
                  <a:gd name="T11" fmla="*/ 18 h 69"/>
                  <a:gd name="T12" fmla="*/ 15 w 65"/>
                  <a:gd name="T13" fmla="*/ 18 h 69"/>
                  <a:gd name="T14" fmla="*/ 33 w 65"/>
                  <a:gd name="T15" fmla="*/ 10 h 69"/>
                  <a:gd name="T16" fmla="*/ 43 w 65"/>
                  <a:gd name="T17" fmla="*/ 22 h 69"/>
                  <a:gd name="T18" fmla="*/ 25 w 65"/>
                  <a:gd name="T19" fmla="*/ 32 h 69"/>
                  <a:gd name="T20" fmla="*/ 2 w 65"/>
                  <a:gd name="T21" fmla="*/ 51 h 69"/>
                  <a:gd name="T22" fmla="*/ 17 w 65"/>
                  <a:gd name="T23" fmla="*/ 69 h 69"/>
                  <a:gd name="T24" fmla="*/ 37 w 65"/>
                  <a:gd name="T25" fmla="*/ 59 h 69"/>
                  <a:gd name="T26" fmla="*/ 48 w 65"/>
                  <a:gd name="T27" fmla="*/ 69 h 69"/>
                  <a:gd name="T28" fmla="*/ 61 w 65"/>
                  <a:gd name="T29" fmla="*/ 65 h 69"/>
                  <a:gd name="T30" fmla="*/ 61 w 65"/>
                  <a:gd name="T31" fmla="*/ 62 h 69"/>
                  <a:gd name="T32" fmla="*/ 55 w 65"/>
                  <a:gd name="T33" fmla="*/ 53 h 69"/>
                  <a:gd name="T34" fmla="*/ 61 w 65"/>
                  <a:gd name="T35" fmla="*/ 22 h 69"/>
                  <a:gd name="T36" fmla="*/ 41 w 65"/>
                  <a:gd name="T37" fmla="*/ 0 h 69"/>
                  <a:gd name="T38" fmla="*/ 14 w 65"/>
                  <a:gd name="T39" fmla="*/ 10 h 69"/>
                  <a:gd name="T40" fmla="*/ 14 w 65"/>
                  <a:gd name="T41" fmla="*/ 1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" h="69">
                    <a:moveTo>
                      <a:pt x="39" y="46"/>
                    </a:moveTo>
                    <a:cubicBezTo>
                      <a:pt x="37" y="55"/>
                      <a:pt x="32" y="60"/>
                      <a:pt x="26" y="60"/>
                    </a:cubicBezTo>
                    <a:cubicBezTo>
                      <a:pt x="22" y="60"/>
                      <a:pt x="19" y="56"/>
                      <a:pt x="21" y="49"/>
                    </a:cubicBezTo>
                    <a:cubicBezTo>
                      <a:pt x="23" y="36"/>
                      <a:pt x="33" y="36"/>
                      <a:pt x="42" y="32"/>
                    </a:cubicBezTo>
                    <a:cubicBezTo>
                      <a:pt x="41" y="35"/>
                      <a:pt x="40" y="38"/>
                      <a:pt x="39" y="46"/>
                    </a:cubicBezTo>
                    <a:close/>
                    <a:moveTo>
                      <a:pt x="14" y="18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19" y="14"/>
                      <a:pt x="27" y="10"/>
                      <a:pt x="33" y="10"/>
                    </a:cubicBezTo>
                    <a:cubicBezTo>
                      <a:pt x="41" y="10"/>
                      <a:pt x="45" y="16"/>
                      <a:pt x="43" y="22"/>
                    </a:cubicBezTo>
                    <a:cubicBezTo>
                      <a:pt x="43" y="27"/>
                      <a:pt x="41" y="28"/>
                      <a:pt x="25" y="32"/>
                    </a:cubicBezTo>
                    <a:cubicBezTo>
                      <a:pt x="13" y="34"/>
                      <a:pt x="4" y="39"/>
                      <a:pt x="2" y="51"/>
                    </a:cubicBezTo>
                    <a:cubicBezTo>
                      <a:pt x="0" y="60"/>
                      <a:pt x="4" y="69"/>
                      <a:pt x="17" y="69"/>
                    </a:cubicBezTo>
                    <a:cubicBezTo>
                      <a:pt x="26" y="69"/>
                      <a:pt x="31" y="65"/>
                      <a:pt x="37" y="59"/>
                    </a:cubicBezTo>
                    <a:cubicBezTo>
                      <a:pt x="38" y="65"/>
                      <a:pt x="41" y="69"/>
                      <a:pt x="48" y="69"/>
                    </a:cubicBezTo>
                    <a:cubicBezTo>
                      <a:pt x="52" y="69"/>
                      <a:pt x="55" y="68"/>
                      <a:pt x="61" y="65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56" y="62"/>
                      <a:pt x="54" y="61"/>
                      <a:pt x="55" y="53"/>
                    </a:cubicBezTo>
                    <a:cubicBezTo>
                      <a:pt x="57" y="43"/>
                      <a:pt x="59" y="34"/>
                      <a:pt x="61" y="22"/>
                    </a:cubicBezTo>
                    <a:cubicBezTo>
                      <a:pt x="65" y="6"/>
                      <a:pt x="55" y="0"/>
                      <a:pt x="41" y="0"/>
                    </a:cubicBezTo>
                    <a:cubicBezTo>
                      <a:pt x="33" y="0"/>
                      <a:pt x="23" y="4"/>
                      <a:pt x="14" y="10"/>
                    </a:cubicBez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77" name="Freeform 45"/>
              <p:cNvSpPr>
                <a:spLocks noChangeAspect="1"/>
              </p:cNvSpPr>
              <p:nvPr/>
            </p:nvSpPr>
            <p:spPr bwMode="black">
              <a:xfrm>
                <a:off x="2275" y="1875"/>
                <a:ext cx="146" cy="373"/>
              </a:xfrm>
              <a:custGeom>
                <a:avLst/>
                <a:gdLst>
                  <a:gd name="T0" fmla="*/ 12 w 40"/>
                  <a:gd name="T1" fmla="*/ 47 h 102"/>
                  <a:gd name="T2" fmla="*/ 20 w 40"/>
                  <a:gd name="T3" fmla="*/ 0 h 102"/>
                  <a:gd name="T4" fmla="*/ 30 w 40"/>
                  <a:gd name="T5" fmla="*/ 1 h 102"/>
                  <a:gd name="T6" fmla="*/ 40 w 40"/>
                  <a:gd name="T7" fmla="*/ 0 h 102"/>
                  <a:gd name="T8" fmla="*/ 30 w 40"/>
                  <a:gd name="T9" fmla="*/ 47 h 102"/>
                  <a:gd name="T10" fmla="*/ 28 w 40"/>
                  <a:gd name="T11" fmla="*/ 55 h 102"/>
                  <a:gd name="T12" fmla="*/ 20 w 40"/>
                  <a:gd name="T13" fmla="*/ 102 h 102"/>
                  <a:gd name="T14" fmla="*/ 10 w 40"/>
                  <a:gd name="T15" fmla="*/ 101 h 102"/>
                  <a:gd name="T16" fmla="*/ 0 w 40"/>
                  <a:gd name="T17" fmla="*/ 102 h 102"/>
                  <a:gd name="T18" fmla="*/ 10 w 40"/>
                  <a:gd name="T19" fmla="*/ 55 h 102"/>
                  <a:gd name="T20" fmla="*/ 12 w 40"/>
                  <a:gd name="T21" fmla="*/ 4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02">
                    <a:moveTo>
                      <a:pt x="12" y="47"/>
                    </a:moveTo>
                    <a:cubicBezTo>
                      <a:pt x="15" y="29"/>
                      <a:pt x="18" y="15"/>
                      <a:pt x="20" y="0"/>
                    </a:cubicBezTo>
                    <a:cubicBezTo>
                      <a:pt x="22" y="1"/>
                      <a:pt x="26" y="1"/>
                      <a:pt x="30" y="1"/>
                    </a:cubicBezTo>
                    <a:cubicBezTo>
                      <a:pt x="34" y="1"/>
                      <a:pt x="38" y="1"/>
                      <a:pt x="40" y="0"/>
                    </a:cubicBezTo>
                    <a:cubicBezTo>
                      <a:pt x="36" y="15"/>
                      <a:pt x="33" y="29"/>
                      <a:pt x="30" y="4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5" y="73"/>
                      <a:pt x="23" y="87"/>
                      <a:pt x="20" y="102"/>
                    </a:cubicBezTo>
                    <a:cubicBezTo>
                      <a:pt x="18" y="102"/>
                      <a:pt x="14" y="101"/>
                      <a:pt x="10" y="101"/>
                    </a:cubicBezTo>
                    <a:cubicBezTo>
                      <a:pt x="6" y="101"/>
                      <a:pt x="2" y="102"/>
                      <a:pt x="0" y="102"/>
                    </a:cubicBezTo>
                    <a:cubicBezTo>
                      <a:pt x="4" y="87"/>
                      <a:pt x="7" y="73"/>
                      <a:pt x="10" y="55"/>
                    </a:cubicBezTo>
                    <a:lnTo>
                      <a:pt x="12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78" name="Freeform 46"/>
              <p:cNvSpPr>
                <a:spLocks noChangeAspect="1" noEditPoints="1"/>
              </p:cNvSpPr>
              <p:nvPr/>
            </p:nvSpPr>
            <p:spPr bwMode="black">
              <a:xfrm>
                <a:off x="2418" y="1878"/>
                <a:ext cx="145" cy="370"/>
              </a:xfrm>
              <a:custGeom>
                <a:avLst/>
                <a:gdLst>
                  <a:gd name="T0" fmla="*/ 8 w 40"/>
                  <a:gd name="T1" fmla="*/ 66 h 101"/>
                  <a:gd name="T2" fmla="*/ 13 w 40"/>
                  <a:gd name="T3" fmla="*/ 36 h 101"/>
                  <a:gd name="T4" fmla="*/ 23 w 40"/>
                  <a:gd name="T5" fmla="*/ 37 h 101"/>
                  <a:gd name="T6" fmla="*/ 33 w 40"/>
                  <a:gd name="T7" fmla="*/ 36 h 101"/>
                  <a:gd name="T8" fmla="*/ 26 w 40"/>
                  <a:gd name="T9" fmla="*/ 66 h 101"/>
                  <a:gd name="T10" fmla="*/ 25 w 40"/>
                  <a:gd name="T11" fmla="*/ 71 h 101"/>
                  <a:gd name="T12" fmla="*/ 21 w 40"/>
                  <a:gd name="T13" fmla="*/ 101 h 101"/>
                  <a:gd name="T14" fmla="*/ 11 w 40"/>
                  <a:gd name="T15" fmla="*/ 100 h 101"/>
                  <a:gd name="T16" fmla="*/ 0 w 40"/>
                  <a:gd name="T17" fmla="*/ 101 h 101"/>
                  <a:gd name="T18" fmla="*/ 7 w 40"/>
                  <a:gd name="T19" fmla="*/ 71 h 101"/>
                  <a:gd name="T20" fmla="*/ 8 w 40"/>
                  <a:gd name="T21" fmla="*/ 66 h 101"/>
                  <a:gd name="T22" fmla="*/ 30 w 40"/>
                  <a:gd name="T23" fmla="*/ 0 h 101"/>
                  <a:gd name="T24" fmla="*/ 39 w 40"/>
                  <a:gd name="T25" fmla="*/ 11 h 101"/>
                  <a:gd name="T26" fmla="*/ 26 w 40"/>
                  <a:gd name="T27" fmla="*/ 21 h 101"/>
                  <a:gd name="T28" fmla="*/ 18 w 40"/>
                  <a:gd name="T29" fmla="*/ 11 h 101"/>
                  <a:gd name="T30" fmla="*/ 30 w 40"/>
                  <a:gd name="T3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101">
                    <a:moveTo>
                      <a:pt x="8" y="66"/>
                    </a:moveTo>
                    <a:cubicBezTo>
                      <a:pt x="11" y="55"/>
                      <a:pt x="12" y="45"/>
                      <a:pt x="13" y="36"/>
                    </a:cubicBezTo>
                    <a:cubicBezTo>
                      <a:pt x="15" y="36"/>
                      <a:pt x="19" y="37"/>
                      <a:pt x="23" y="37"/>
                    </a:cubicBezTo>
                    <a:cubicBezTo>
                      <a:pt x="27" y="37"/>
                      <a:pt x="31" y="36"/>
                      <a:pt x="33" y="36"/>
                    </a:cubicBezTo>
                    <a:cubicBezTo>
                      <a:pt x="31" y="45"/>
                      <a:pt x="29" y="55"/>
                      <a:pt x="26" y="66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82"/>
                      <a:pt x="22" y="92"/>
                      <a:pt x="21" y="101"/>
                    </a:cubicBezTo>
                    <a:cubicBezTo>
                      <a:pt x="18" y="101"/>
                      <a:pt x="15" y="100"/>
                      <a:pt x="11" y="100"/>
                    </a:cubicBezTo>
                    <a:cubicBezTo>
                      <a:pt x="7" y="100"/>
                      <a:pt x="3" y="101"/>
                      <a:pt x="0" y="101"/>
                    </a:cubicBezTo>
                    <a:cubicBezTo>
                      <a:pt x="3" y="92"/>
                      <a:pt x="5" y="82"/>
                      <a:pt x="7" y="71"/>
                    </a:cubicBezTo>
                    <a:lnTo>
                      <a:pt x="8" y="66"/>
                    </a:lnTo>
                    <a:close/>
                    <a:moveTo>
                      <a:pt x="30" y="0"/>
                    </a:moveTo>
                    <a:cubicBezTo>
                      <a:pt x="36" y="0"/>
                      <a:pt x="40" y="5"/>
                      <a:pt x="39" y="11"/>
                    </a:cubicBezTo>
                    <a:cubicBezTo>
                      <a:pt x="38" y="16"/>
                      <a:pt x="32" y="21"/>
                      <a:pt x="26" y="21"/>
                    </a:cubicBezTo>
                    <a:cubicBezTo>
                      <a:pt x="20" y="21"/>
                      <a:pt x="16" y="16"/>
                      <a:pt x="18" y="11"/>
                    </a:cubicBezTo>
                    <a:cubicBezTo>
                      <a:pt x="19" y="5"/>
                      <a:pt x="24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79" name="Freeform 47"/>
              <p:cNvSpPr>
                <a:spLocks noChangeAspect="1"/>
              </p:cNvSpPr>
              <p:nvPr/>
            </p:nvSpPr>
            <p:spPr bwMode="black">
              <a:xfrm>
                <a:off x="2579" y="1921"/>
                <a:ext cx="153" cy="333"/>
              </a:xfrm>
              <a:custGeom>
                <a:avLst/>
                <a:gdLst>
                  <a:gd name="T0" fmla="*/ 42 w 42"/>
                  <a:gd name="T1" fmla="*/ 25 h 91"/>
                  <a:gd name="T2" fmla="*/ 41 w 42"/>
                  <a:gd name="T3" fmla="*/ 28 h 91"/>
                  <a:gd name="T4" fmla="*/ 41 w 42"/>
                  <a:gd name="T5" fmla="*/ 32 h 91"/>
                  <a:gd name="T6" fmla="*/ 29 w 42"/>
                  <a:gd name="T7" fmla="*/ 31 h 91"/>
                  <a:gd name="T8" fmla="*/ 22 w 42"/>
                  <a:gd name="T9" fmla="*/ 61 h 91"/>
                  <a:gd name="T10" fmla="*/ 26 w 42"/>
                  <a:gd name="T11" fmla="*/ 83 h 91"/>
                  <a:gd name="T12" fmla="*/ 32 w 42"/>
                  <a:gd name="T13" fmla="*/ 82 h 91"/>
                  <a:gd name="T14" fmla="*/ 31 w 42"/>
                  <a:gd name="T15" fmla="*/ 87 h 91"/>
                  <a:gd name="T16" fmla="*/ 16 w 42"/>
                  <a:gd name="T17" fmla="*/ 91 h 91"/>
                  <a:gd name="T18" fmla="*/ 3 w 42"/>
                  <a:gd name="T19" fmla="*/ 70 h 91"/>
                  <a:gd name="T20" fmla="*/ 11 w 42"/>
                  <a:gd name="T21" fmla="*/ 31 h 91"/>
                  <a:gd name="T22" fmla="*/ 2 w 42"/>
                  <a:gd name="T23" fmla="*/ 32 h 91"/>
                  <a:gd name="T24" fmla="*/ 3 w 42"/>
                  <a:gd name="T25" fmla="*/ 28 h 91"/>
                  <a:gd name="T26" fmla="*/ 3 w 42"/>
                  <a:gd name="T27" fmla="*/ 25 h 91"/>
                  <a:gd name="T28" fmla="*/ 12 w 42"/>
                  <a:gd name="T29" fmla="*/ 25 h 91"/>
                  <a:gd name="T30" fmla="*/ 15 w 42"/>
                  <a:gd name="T31" fmla="*/ 8 h 91"/>
                  <a:gd name="T32" fmla="*/ 35 w 42"/>
                  <a:gd name="T33" fmla="*/ 0 h 91"/>
                  <a:gd name="T34" fmla="*/ 36 w 42"/>
                  <a:gd name="T35" fmla="*/ 1 h 91"/>
                  <a:gd name="T36" fmla="*/ 30 w 42"/>
                  <a:gd name="T37" fmla="*/ 25 h 91"/>
                  <a:gd name="T38" fmla="*/ 42 w 42"/>
                  <a:gd name="T39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91">
                    <a:moveTo>
                      <a:pt x="42" y="25"/>
                    </a:moveTo>
                    <a:cubicBezTo>
                      <a:pt x="42" y="26"/>
                      <a:pt x="41" y="27"/>
                      <a:pt x="41" y="28"/>
                    </a:cubicBezTo>
                    <a:cubicBezTo>
                      <a:pt x="41" y="29"/>
                      <a:pt x="41" y="31"/>
                      <a:pt x="41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39"/>
                      <a:pt x="24" y="54"/>
                      <a:pt x="22" y="61"/>
                    </a:cubicBezTo>
                    <a:cubicBezTo>
                      <a:pt x="19" y="80"/>
                      <a:pt x="20" y="83"/>
                      <a:pt x="26" y="83"/>
                    </a:cubicBezTo>
                    <a:cubicBezTo>
                      <a:pt x="29" y="83"/>
                      <a:pt x="30" y="83"/>
                      <a:pt x="32" y="82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27" y="89"/>
                      <a:pt x="21" y="91"/>
                      <a:pt x="16" y="91"/>
                    </a:cubicBezTo>
                    <a:cubicBezTo>
                      <a:pt x="5" y="91"/>
                      <a:pt x="0" y="84"/>
                      <a:pt x="3" y="70"/>
                    </a:cubicBezTo>
                    <a:cubicBezTo>
                      <a:pt x="5" y="60"/>
                      <a:pt x="9" y="43"/>
                      <a:pt x="11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3" y="29"/>
                      <a:pt x="3" y="28"/>
                    </a:cubicBezTo>
                    <a:cubicBezTo>
                      <a:pt x="3" y="27"/>
                      <a:pt x="3" y="26"/>
                      <a:pt x="3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3" y="19"/>
                      <a:pt x="14" y="15"/>
                      <a:pt x="15" y="8"/>
                    </a:cubicBezTo>
                    <a:cubicBezTo>
                      <a:pt x="22" y="6"/>
                      <a:pt x="28" y="3"/>
                      <a:pt x="35" y="0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4" y="7"/>
                      <a:pt x="32" y="17"/>
                      <a:pt x="30" y="25"/>
                    </a:cubicBezTo>
                    <a:lnTo>
                      <a:pt x="42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0" name="Freeform 48"/>
              <p:cNvSpPr>
                <a:spLocks noChangeAspect="1"/>
              </p:cNvSpPr>
              <p:nvPr/>
            </p:nvSpPr>
            <p:spPr bwMode="black">
              <a:xfrm>
                <a:off x="2721" y="2010"/>
                <a:ext cx="271" cy="365"/>
              </a:xfrm>
              <a:custGeom>
                <a:avLst/>
                <a:gdLst>
                  <a:gd name="T0" fmla="*/ 62 w 74"/>
                  <a:gd name="T1" fmla="*/ 0 h 100"/>
                  <a:gd name="T2" fmla="*/ 67 w 74"/>
                  <a:gd name="T3" fmla="*/ 1 h 100"/>
                  <a:gd name="T4" fmla="*/ 74 w 74"/>
                  <a:gd name="T5" fmla="*/ 0 h 100"/>
                  <a:gd name="T6" fmla="*/ 13 w 74"/>
                  <a:gd name="T7" fmla="*/ 100 h 100"/>
                  <a:gd name="T8" fmla="*/ 6 w 74"/>
                  <a:gd name="T9" fmla="*/ 100 h 100"/>
                  <a:gd name="T10" fmla="*/ 0 w 74"/>
                  <a:gd name="T11" fmla="*/ 100 h 100"/>
                  <a:gd name="T12" fmla="*/ 24 w 74"/>
                  <a:gd name="T13" fmla="*/ 65 h 100"/>
                  <a:gd name="T14" fmla="*/ 10 w 74"/>
                  <a:gd name="T15" fmla="*/ 0 h 100"/>
                  <a:gd name="T16" fmla="*/ 20 w 74"/>
                  <a:gd name="T17" fmla="*/ 1 h 100"/>
                  <a:gd name="T18" fmla="*/ 30 w 74"/>
                  <a:gd name="T19" fmla="*/ 0 h 100"/>
                  <a:gd name="T20" fmla="*/ 38 w 74"/>
                  <a:gd name="T21" fmla="*/ 42 h 100"/>
                  <a:gd name="T22" fmla="*/ 62 w 74"/>
                  <a:gd name="T2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100">
                    <a:moveTo>
                      <a:pt x="62" y="0"/>
                    </a:moveTo>
                    <a:cubicBezTo>
                      <a:pt x="63" y="0"/>
                      <a:pt x="65" y="1"/>
                      <a:pt x="67" y="1"/>
                    </a:cubicBezTo>
                    <a:cubicBezTo>
                      <a:pt x="69" y="1"/>
                      <a:pt x="72" y="0"/>
                      <a:pt x="74" y="0"/>
                    </a:cubicBezTo>
                    <a:cubicBezTo>
                      <a:pt x="70" y="7"/>
                      <a:pt x="32" y="67"/>
                      <a:pt x="13" y="100"/>
                    </a:cubicBezTo>
                    <a:cubicBezTo>
                      <a:pt x="11" y="100"/>
                      <a:pt x="8" y="100"/>
                      <a:pt x="6" y="100"/>
                    </a:cubicBezTo>
                    <a:cubicBezTo>
                      <a:pt x="4" y="100"/>
                      <a:pt x="2" y="100"/>
                      <a:pt x="0" y="100"/>
                    </a:cubicBezTo>
                    <a:cubicBezTo>
                      <a:pt x="9" y="89"/>
                      <a:pt x="17" y="77"/>
                      <a:pt x="24" y="65"/>
                    </a:cubicBezTo>
                    <a:cubicBezTo>
                      <a:pt x="20" y="44"/>
                      <a:pt x="12" y="11"/>
                      <a:pt x="10" y="0"/>
                    </a:cubicBezTo>
                    <a:cubicBezTo>
                      <a:pt x="13" y="0"/>
                      <a:pt x="17" y="1"/>
                      <a:pt x="20" y="1"/>
                    </a:cubicBezTo>
                    <a:cubicBezTo>
                      <a:pt x="23" y="1"/>
                      <a:pt x="27" y="0"/>
                      <a:pt x="30" y="0"/>
                    </a:cubicBezTo>
                    <a:cubicBezTo>
                      <a:pt x="33" y="14"/>
                      <a:pt x="35" y="28"/>
                      <a:pt x="38" y="42"/>
                    </a:cubicBezTo>
                    <a:cubicBezTo>
                      <a:pt x="48" y="26"/>
                      <a:pt x="54" y="15"/>
                      <a:pt x="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1" name="Freeform 49"/>
              <p:cNvSpPr>
                <a:spLocks noChangeAspect="1"/>
              </p:cNvSpPr>
              <p:nvPr/>
            </p:nvSpPr>
            <p:spPr bwMode="black">
              <a:xfrm>
                <a:off x="3068" y="1907"/>
                <a:ext cx="148" cy="341"/>
              </a:xfrm>
              <a:custGeom>
                <a:avLst/>
                <a:gdLst>
                  <a:gd name="T0" fmla="*/ 12 w 40"/>
                  <a:gd name="T1" fmla="*/ 37 h 93"/>
                  <a:gd name="T2" fmla="*/ 18 w 40"/>
                  <a:gd name="T3" fmla="*/ 0 h 93"/>
                  <a:gd name="T4" fmla="*/ 29 w 40"/>
                  <a:gd name="T5" fmla="*/ 1 h 93"/>
                  <a:gd name="T6" fmla="*/ 40 w 40"/>
                  <a:gd name="T7" fmla="*/ 0 h 93"/>
                  <a:gd name="T8" fmla="*/ 32 w 40"/>
                  <a:gd name="T9" fmla="*/ 37 h 93"/>
                  <a:gd name="T10" fmla="*/ 28 w 40"/>
                  <a:gd name="T11" fmla="*/ 56 h 93"/>
                  <a:gd name="T12" fmla="*/ 22 w 40"/>
                  <a:gd name="T13" fmla="*/ 93 h 93"/>
                  <a:gd name="T14" fmla="*/ 11 w 40"/>
                  <a:gd name="T15" fmla="*/ 92 h 93"/>
                  <a:gd name="T16" fmla="*/ 0 w 40"/>
                  <a:gd name="T17" fmla="*/ 93 h 93"/>
                  <a:gd name="T18" fmla="*/ 8 w 40"/>
                  <a:gd name="T19" fmla="*/ 56 h 93"/>
                  <a:gd name="T20" fmla="*/ 12 w 40"/>
                  <a:gd name="T21" fmla="*/ 3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93">
                    <a:moveTo>
                      <a:pt x="12" y="37"/>
                    </a:moveTo>
                    <a:cubicBezTo>
                      <a:pt x="15" y="22"/>
                      <a:pt x="17" y="12"/>
                      <a:pt x="18" y="0"/>
                    </a:cubicBezTo>
                    <a:cubicBezTo>
                      <a:pt x="21" y="0"/>
                      <a:pt x="25" y="1"/>
                      <a:pt x="29" y="1"/>
                    </a:cubicBezTo>
                    <a:cubicBezTo>
                      <a:pt x="33" y="1"/>
                      <a:pt x="37" y="0"/>
                      <a:pt x="40" y="0"/>
                    </a:cubicBezTo>
                    <a:cubicBezTo>
                      <a:pt x="37" y="12"/>
                      <a:pt x="35" y="22"/>
                      <a:pt x="32" y="37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5" y="71"/>
                      <a:pt x="24" y="81"/>
                      <a:pt x="22" y="93"/>
                    </a:cubicBezTo>
                    <a:cubicBezTo>
                      <a:pt x="19" y="93"/>
                      <a:pt x="16" y="92"/>
                      <a:pt x="11" y="92"/>
                    </a:cubicBezTo>
                    <a:cubicBezTo>
                      <a:pt x="7" y="92"/>
                      <a:pt x="3" y="93"/>
                      <a:pt x="0" y="93"/>
                    </a:cubicBezTo>
                    <a:cubicBezTo>
                      <a:pt x="3" y="81"/>
                      <a:pt x="5" y="71"/>
                      <a:pt x="8" y="56"/>
                    </a:cubicBez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2" name="Freeform 50"/>
              <p:cNvSpPr>
                <a:spLocks noChangeAspect="1"/>
              </p:cNvSpPr>
              <p:nvPr/>
            </p:nvSpPr>
            <p:spPr bwMode="black">
              <a:xfrm>
                <a:off x="3212" y="2002"/>
                <a:ext cx="264" cy="246"/>
              </a:xfrm>
              <a:custGeom>
                <a:avLst/>
                <a:gdLst>
                  <a:gd name="T0" fmla="*/ 30 w 72"/>
                  <a:gd name="T1" fmla="*/ 12 h 67"/>
                  <a:gd name="T2" fmla="*/ 30 w 72"/>
                  <a:gd name="T3" fmla="*/ 12 h 67"/>
                  <a:gd name="T4" fmla="*/ 53 w 72"/>
                  <a:gd name="T5" fmla="*/ 0 h 67"/>
                  <a:gd name="T6" fmla="*/ 69 w 72"/>
                  <a:gd name="T7" fmla="*/ 25 h 67"/>
                  <a:gd name="T8" fmla="*/ 64 w 72"/>
                  <a:gd name="T9" fmla="*/ 48 h 67"/>
                  <a:gd name="T10" fmla="*/ 61 w 72"/>
                  <a:gd name="T11" fmla="*/ 67 h 67"/>
                  <a:gd name="T12" fmla="*/ 51 w 72"/>
                  <a:gd name="T13" fmla="*/ 66 h 67"/>
                  <a:gd name="T14" fmla="*/ 41 w 72"/>
                  <a:gd name="T15" fmla="*/ 67 h 67"/>
                  <a:gd name="T16" fmla="*/ 50 w 72"/>
                  <a:gd name="T17" fmla="*/ 28 h 67"/>
                  <a:gd name="T18" fmla="*/ 42 w 72"/>
                  <a:gd name="T19" fmla="*/ 12 h 67"/>
                  <a:gd name="T20" fmla="*/ 26 w 72"/>
                  <a:gd name="T21" fmla="*/ 32 h 67"/>
                  <a:gd name="T22" fmla="*/ 25 w 72"/>
                  <a:gd name="T23" fmla="*/ 37 h 67"/>
                  <a:gd name="T24" fmla="*/ 20 w 72"/>
                  <a:gd name="T25" fmla="*/ 67 h 67"/>
                  <a:gd name="T26" fmla="*/ 10 w 72"/>
                  <a:gd name="T27" fmla="*/ 66 h 67"/>
                  <a:gd name="T28" fmla="*/ 0 w 72"/>
                  <a:gd name="T29" fmla="*/ 67 h 67"/>
                  <a:gd name="T30" fmla="*/ 7 w 72"/>
                  <a:gd name="T31" fmla="*/ 37 h 67"/>
                  <a:gd name="T32" fmla="*/ 8 w 72"/>
                  <a:gd name="T33" fmla="*/ 32 h 67"/>
                  <a:gd name="T34" fmla="*/ 13 w 72"/>
                  <a:gd name="T35" fmla="*/ 2 h 67"/>
                  <a:gd name="T36" fmla="*/ 22 w 72"/>
                  <a:gd name="T37" fmla="*/ 3 h 67"/>
                  <a:gd name="T38" fmla="*/ 32 w 72"/>
                  <a:gd name="T39" fmla="*/ 2 h 67"/>
                  <a:gd name="T40" fmla="*/ 30 w 72"/>
                  <a:gd name="T41" fmla="*/ 1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67">
                    <a:moveTo>
                      <a:pt x="30" y="12"/>
                    </a:moveTo>
                    <a:cubicBezTo>
                      <a:pt x="30" y="12"/>
                      <a:pt x="30" y="12"/>
                      <a:pt x="30" y="12"/>
                    </a:cubicBezTo>
                    <a:cubicBezTo>
                      <a:pt x="36" y="5"/>
                      <a:pt x="44" y="0"/>
                      <a:pt x="53" y="0"/>
                    </a:cubicBezTo>
                    <a:cubicBezTo>
                      <a:pt x="66" y="0"/>
                      <a:pt x="72" y="8"/>
                      <a:pt x="69" y="25"/>
                    </a:cubicBezTo>
                    <a:cubicBezTo>
                      <a:pt x="67" y="34"/>
                      <a:pt x="65" y="41"/>
                      <a:pt x="64" y="48"/>
                    </a:cubicBezTo>
                    <a:cubicBezTo>
                      <a:pt x="63" y="53"/>
                      <a:pt x="62" y="60"/>
                      <a:pt x="61" y="67"/>
                    </a:cubicBezTo>
                    <a:cubicBezTo>
                      <a:pt x="58" y="67"/>
                      <a:pt x="55" y="66"/>
                      <a:pt x="51" y="66"/>
                    </a:cubicBezTo>
                    <a:cubicBezTo>
                      <a:pt x="47" y="66"/>
                      <a:pt x="43" y="67"/>
                      <a:pt x="41" y="67"/>
                    </a:cubicBezTo>
                    <a:cubicBezTo>
                      <a:pt x="44" y="57"/>
                      <a:pt x="46" y="44"/>
                      <a:pt x="50" y="28"/>
                    </a:cubicBezTo>
                    <a:cubicBezTo>
                      <a:pt x="52" y="17"/>
                      <a:pt x="49" y="12"/>
                      <a:pt x="42" y="12"/>
                    </a:cubicBezTo>
                    <a:cubicBezTo>
                      <a:pt x="34" y="12"/>
                      <a:pt x="29" y="19"/>
                      <a:pt x="26" y="32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3" y="48"/>
                      <a:pt x="21" y="58"/>
                      <a:pt x="20" y="67"/>
                    </a:cubicBezTo>
                    <a:cubicBezTo>
                      <a:pt x="18" y="67"/>
                      <a:pt x="15" y="66"/>
                      <a:pt x="10" y="66"/>
                    </a:cubicBezTo>
                    <a:cubicBezTo>
                      <a:pt x="6" y="66"/>
                      <a:pt x="3" y="67"/>
                      <a:pt x="0" y="67"/>
                    </a:cubicBezTo>
                    <a:cubicBezTo>
                      <a:pt x="3" y="58"/>
                      <a:pt x="5" y="48"/>
                      <a:pt x="7" y="37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10" y="21"/>
                      <a:pt x="12" y="11"/>
                      <a:pt x="13" y="2"/>
                    </a:cubicBezTo>
                    <a:cubicBezTo>
                      <a:pt x="16" y="2"/>
                      <a:pt x="19" y="3"/>
                      <a:pt x="22" y="3"/>
                    </a:cubicBezTo>
                    <a:cubicBezTo>
                      <a:pt x="25" y="3"/>
                      <a:pt x="29" y="2"/>
                      <a:pt x="32" y="2"/>
                    </a:cubicBez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3" name="Freeform 51"/>
              <p:cNvSpPr>
                <a:spLocks noChangeAspect="1"/>
              </p:cNvSpPr>
              <p:nvPr/>
            </p:nvSpPr>
            <p:spPr bwMode="black">
              <a:xfrm>
                <a:off x="3603" y="1907"/>
                <a:ext cx="257" cy="341"/>
              </a:xfrm>
              <a:custGeom>
                <a:avLst/>
                <a:gdLst>
                  <a:gd name="T0" fmla="*/ 12 w 70"/>
                  <a:gd name="T1" fmla="*/ 37 h 93"/>
                  <a:gd name="T2" fmla="*/ 18 w 70"/>
                  <a:gd name="T3" fmla="*/ 0 h 93"/>
                  <a:gd name="T4" fmla="*/ 42 w 70"/>
                  <a:gd name="T5" fmla="*/ 1 h 93"/>
                  <a:gd name="T6" fmla="*/ 70 w 70"/>
                  <a:gd name="T7" fmla="*/ 0 h 93"/>
                  <a:gd name="T8" fmla="*/ 68 w 70"/>
                  <a:gd name="T9" fmla="*/ 6 h 93"/>
                  <a:gd name="T10" fmla="*/ 68 w 70"/>
                  <a:gd name="T11" fmla="*/ 12 h 93"/>
                  <a:gd name="T12" fmla="*/ 38 w 70"/>
                  <a:gd name="T13" fmla="*/ 10 h 93"/>
                  <a:gd name="T14" fmla="*/ 31 w 70"/>
                  <a:gd name="T15" fmla="*/ 40 h 93"/>
                  <a:gd name="T16" fmla="*/ 62 w 70"/>
                  <a:gd name="T17" fmla="*/ 39 h 93"/>
                  <a:gd name="T18" fmla="*/ 60 w 70"/>
                  <a:gd name="T19" fmla="*/ 45 h 93"/>
                  <a:gd name="T20" fmla="*/ 60 w 70"/>
                  <a:gd name="T21" fmla="*/ 50 h 93"/>
                  <a:gd name="T22" fmla="*/ 29 w 70"/>
                  <a:gd name="T23" fmla="*/ 49 h 93"/>
                  <a:gd name="T24" fmla="*/ 26 w 70"/>
                  <a:gd name="T25" fmla="*/ 66 h 93"/>
                  <a:gd name="T26" fmla="*/ 23 w 70"/>
                  <a:gd name="T27" fmla="*/ 83 h 93"/>
                  <a:gd name="T28" fmla="*/ 54 w 70"/>
                  <a:gd name="T29" fmla="*/ 81 h 93"/>
                  <a:gd name="T30" fmla="*/ 52 w 70"/>
                  <a:gd name="T31" fmla="*/ 87 h 93"/>
                  <a:gd name="T32" fmla="*/ 52 w 70"/>
                  <a:gd name="T33" fmla="*/ 93 h 93"/>
                  <a:gd name="T34" fmla="*/ 28 w 70"/>
                  <a:gd name="T35" fmla="*/ 92 h 93"/>
                  <a:gd name="T36" fmla="*/ 0 w 70"/>
                  <a:gd name="T37" fmla="*/ 93 h 93"/>
                  <a:gd name="T38" fmla="*/ 8 w 70"/>
                  <a:gd name="T39" fmla="*/ 56 h 93"/>
                  <a:gd name="T40" fmla="*/ 12 w 70"/>
                  <a:gd name="T41" fmla="*/ 3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93">
                    <a:moveTo>
                      <a:pt x="12" y="37"/>
                    </a:moveTo>
                    <a:cubicBezTo>
                      <a:pt x="15" y="22"/>
                      <a:pt x="16" y="12"/>
                      <a:pt x="18" y="0"/>
                    </a:cubicBezTo>
                    <a:cubicBezTo>
                      <a:pt x="26" y="0"/>
                      <a:pt x="34" y="1"/>
                      <a:pt x="42" y="1"/>
                    </a:cubicBezTo>
                    <a:cubicBezTo>
                      <a:pt x="55" y="1"/>
                      <a:pt x="66" y="1"/>
                      <a:pt x="70" y="0"/>
                    </a:cubicBezTo>
                    <a:cubicBezTo>
                      <a:pt x="69" y="2"/>
                      <a:pt x="69" y="3"/>
                      <a:pt x="68" y="6"/>
                    </a:cubicBezTo>
                    <a:cubicBezTo>
                      <a:pt x="68" y="9"/>
                      <a:pt x="68" y="10"/>
                      <a:pt x="68" y="12"/>
                    </a:cubicBezTo>
                    <a:cubicBezTo>
                      <a:pt x="58" y="11"/>
                      <a:pt x="42" y="10"/>
                      <a:pt x="38" y="10"/>
                    </a:cubicBezTo>
                    <a:cubicBezTo>
                      <a:pt x="35" y="20"/>
                      <a:pt x="33" y="30"/>
                      <a:pt x="31" y="40"/>
                    </a:cubicBezTo>
                    <a:cubicBezTo>
                      <a:pt x="43" y="39"/>
                      <a:pt x="52" y="39"/>
                      <a:pt x="62" y="39"/>
                    </a:cubicBezTo>
                    <a:cubicBezTo>
                      <a:pt x="61" y="42"/>
                      <a:pt x="60" y="43"/>
                      <a:pt x="60" y="45"/>
                    </a:cubicBezTo>
                    <a:cubicBezTo>
                      <a:pt x="60" y="46"/>
                      <a:pt x="60" y="47"/>
                      <a:pt x="60" y="50"/>
                    </a:cubicBezTo>
                    <a:cubicBezTo>
                      <a:pt x="50" y="49"/>
                      <a:pt x="40" y="49"/>
                      <a:pt x="29" y="49"/>
                    </a:cubicBezTo>
                    <a:cubicBezTo>
                      <a:pt x="28" y="55"/>
                      <a:pt x="27" y="60"/>
                      <a:pt x="26" y="66"/>
                    </a:cubicBezTo>
                    <a:cubicBezTo>
                      <a:pt x="25" y="72"/>
                      <a:pt x="24" y="78"/>
                      <a:pt x="23" y="83"/>
                    </a:cubicBezTo>
                    <a:cubicBezTo>
                      <a:pt x="33" y="83"/>
                      <a:pt x="44" y="82"/>
                      <a:pt x="54" y="81"/>
                    </a:cubicBezTo>
                    <a:cubicBezTo>
                      <a:pt x="54" y="83"/>
                      <a:pt x="53" y="84"/>
                      <a:pt x="52" y="87"/>
                    </a:cubicBezTo>
                    <a:cubicBezTo>
                      <a:pt x="52" y="90"/>
                      <a:pt x="52" y="91"/>
                      <a:pt x="52" y="93"/>
                    </a:cubicBezTo>
                    <a:cubicBezTo>
                      <a:pt x="47" y="93"/>
                      <a:pt x="41" y="92"/>
                      <a:pt x="28" y="92"/>
                    </a:cubicBezTo>
                    <a:cubicBezTo>
                      <a:pt x="7" y="92"/>
                      <a:pt x="3" y="93"/>
                      <a:pt x="0" y="93"/>
                    </a:cubicBezTo>
                    <a:cubicBezTo>
                      <a:pt x="3" y="81"/>
                      <a:pt x="5" y="71"/>
                      <a:pt x="8" y="56"/>
                    </a:cubicBez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4" name="Freeform 52"/>
              <p:cNvSpPr>
                <a:spLocks noChangeAspect="1"/>
              </p:cNvSpPr>
              <p:nvPr/>
            </p:nvSpPr>
            <p:spPr bwMode="black">
              <a:xfrm>
                <a:off x="3874" y="2010"/>
                <a:ext cx="231" cy="238"/>
              </a:xfrm>
              <a:custGeom>
                <a:avLst/>
                <a:gdLst>
                  <a:gd name="T0" fmla="*/ 27 w 63"/>
                  <a:gd name="T1" fmla="*/ 47 h 65"/>
                  <a:gd name="T2" fmla="*/ 52 w 63"/>
                  <a:gd name="T3" fmla="*/ 0 h 65"/>
                  <a:gd name="T4" fmla="*/ 58 w 63"/>
                  <a:gd name="T5" fmla="*/ 1 h 65"/>
                  <a:gd name="T6" fmla="*/ 63 w 63"/>
                  <a:gd name="T7" fmla="*/ 0 h 65"/>
                  <a:gd name="T8" fmla="*/ 25 w 63"/>
                  <a:gd name="T9" fmla="*/ 65 h 65"/>
                  <a:gd name="T10" fmla="*/ 18 w 63"/>
                  <a:gd name="T11" fmla="*/ 64 h 65"/>
                  <a:gd name="T12" fmla="*/ 11 w 63"/>
                  <a:gd name="T13" fmla="*/ 65 h 65"/>
                  <a:gd name="T14" fmla="*/ 0 w 63"/>
                  <a:gd name="T15" fmla="*/ 0 h 65"/>
                  <a:gd name="T16" fmla="*/ 11 w 63"/>
                  <a:gd name="T17" fmla="*/ 1 h 65"/>
                  <a:gd name="T18" fmla="*/ 21 w 63"/>
                  <a:gd name="T19" fmla="*/ 0 h 65"/>
                  <a:gd name="T20" fmla="*/ 27 w 63"/>
                  <a:gd name="T21" fmla="*/ 4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65">
                    <a:moveTo>
                      <a:pt x="27" y="47"/>
                    </a:moveTo>
                    <a:cubicBezTo>
                      <a:pt x="36" y="31"/>
                      <a:pt x="44" y="16"/>
                      <a:pt x="52" y="0"/>
                    </a:cubicBezTo>
                    <a:cubicBezTo>
                      <a:pt x="54" y="0"/>
                      <a:pt x="56" y="1"/>
                      <a:pt x="58" y="1"/>
                    </a:cubicBezTo>
                    <a:cubicBezTo>
                      <a:pt x="59" y="1"/>
                      <a:pt x="61" y="0"/>
                      <a:pt x="63" y="0"/>
                    </a:cubicBezTo>
                    <a:cubicBezTo>
                      <a:pt x="55" y="14"/>
                      <a:pt x="39" y="37"/>
                      <a:pt x="25" y="65"/>
                    </a:cubicBezTo>
                    <a:cubicBezTo>
                      <a:pt x="23" y="65"/>
                      <a:pt x="21" y="64"/>
                      <a:pt x="18" y="64"/>
                    </a:cubicBezTo>
                    <a:cubicBezTo>
                      <a:pt x="16" y="64"/>
                      <a:pt x="13" y="65"/>
                      <a:pt x="11" y="65"/>
                    </a:cubicBezTo>
                    <a:cubicBezTo>
                      <a:pt x="8" y="44"/>
                      <a:pt x="3" y="13"/>
                      <a:pt x="0" y="0"/>
                    </a:cubicBezTo>
                    <a:cubicBezTo>
                      <a:pt x="4" y="0"/>
                      <a:pt x="7" y="1"/>
                      <a:pt x="11" y="1"/>
                    </a:cubicBezTo>
                    <a:cubicBezTo>
                      <a:pt x="14" y="1"/>
                      <a:pt x="17" y="0"/>
                      <a:pt x="21" y="0"/>
                    </a:cubicBezTo>
                    <a:cubicBezTo>
                      <a:pt x="23" y="16"/>
                      <a:pt x="24" y="31"/>
                      <a:pt x="27" y="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5" name="Freeform 53"/>
              <p:cNvSpPr>
                <a:spLocks noChangeAspect="1" noEditPoints="1"/>
              </p:cNvSpPr>
              <p:nvPr/>
            </p:nvSpPr>
            <p:spPr bwMode="black">
              <a:xfrm>
                <a:off x="4086" y="2002"/>
                <a:ext cx="250" cy="252"/>
              </a:xfrm>
              <a:custGeom>
                <a:avLst/>
                <a:gdLst>
                  <a:gd name="T0" fmla="*/ 26 w 68"/>
                  <a:gd name="T1" fmla="*/ 28 h 69"/>
                  <a:gd name="T2" fmla="*/ 41 w 68"/>
                  <a:gd name="T3" fmla="*/ 6 h 69"/>
                  <a:gd name="T4" fmla="*/ 47 w 68"/>
                  <a:gd name="T5" fmla="*/ 28 h 69"/>
                  <a:gd name="T6" fmla="*/ 26 w 68"/>
                  <a:gd name="T7" fmla="*/ 28 h 69"/>
                  <a:gd name="T8" fmla="*/ 63 w 68"/>
                  <a:gd name="T9" fmla="*/ 34 h 69"/>
                  <a:gd name="T10" fmla="*/ 64 w 68"/>
                  <a:gd name="T11" fmla="*/ 30 h 69"/>
                  <a:gd name="T12" fmla="*/ 43 w 68"/>
                  <a:gd name="T13" fmla="*/ 0 h 69"/>
                  <a:gd name="T14" fmla="*/ 5 w 68"/>
                  <a:gd name="T15" fmla="*/ 35 h 69"/>
                  <a:gd name="T16" fmla="*/ 31 w 68"/>
                  <a:gd name="T17" fmla="*/ 69 h 69"/>
                  <a:gd name="T18" fmla="*/ 52 w 68"/>
                  <a:gd name="T19" fmla="*/ 63 h 69"/>
                  <a:gd name="T20" fmla="*/ 57 w 68"/>
                  <a:gd name="T21" fmla="*/ 55 h 69"/>
                  <a:gd name="T22" fmla="*/ 55 w 68"/>
                  <a:gd name="T23" fmla="*/ 54 h 69"/>
                  <a:gd name="T24" fmla="*/ 38 w 68"/>
                  <a:gd name="T25" fmla="*/ 60 h 69"/>
                  <a:gd name="T26" fmla="*/ 25 w 68"/>
                  <a:gd name="T27" fmla="*/ 34 h 69"/>
                  <a:gd name="T28" fmla="*/ 63 w 68"/>
                  <a:gd name="T2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9">
                    <a:moveTo>
                      <a:pt x="26" y="28"/>
                    </a:moveTo>
                    <a:cubicBezTo>
                      <a:pt x="28" y="18"/>
                      <a:pt x="33" y="6"/>
                      <a:pt x="41" y="6"/>
                    </a:cubicBezTo>
                    <a:cubicBezTo>
                      <a:pt x="48" y="6"/>
                      <a:pt x="49" y="15"/>
                      <a:pt x="47" y="28"/>
                    </a:cubicBezTo>
                    <a:lnTo>
                      <a:pt x="26" y="28"/>
                    </a:lnTo>
                    <a:close/>
                    <a:moveTo>
                      <a:pt x="63" y="34"/>
                    </a:moveTo>
                    <a:cubicBezTo>
                      <a:pt x="64" y="34"/>
                      <a:pt x="64" y="32"/>
                      <a:pt x="64" y="30"/>
                    </a:cubicBezTo>
                    <a:cubicBezTo>
                      <a:pt x="68" y="11"/>
                      <a:pt x="60" y="0"/>
                      <a:pt x="43" y="0"/>
                    </a:cubicBezTo>
                    <a:cubicBezTo>
                      <a:pt x="25" y="0"/>
                      <a:pt x="9" y="11"/>
                      <a:pt x="5" y="35"/>
                    </a:cubicBezTo>
                    <a:cubicBezTo>
                      <a:pt x="0" y="58"/>
                      <a:pt x="13" y="69"/>
                      <a:pt x="31" y="69"/>
                    </a:cubicBezTo>
                    <a:cubicBezTo>
                      <a:pt x="41" y="69"/>
                      <a:pt x="47" y="66"/>
                      <a:pt x="52" y="63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0" y="58"/>
                      <a:pt x="44" y="60"/>
                      <a:pt x="38" y="60"/>
                    </a:cubicBezTo>
                    <a:cubicBezTo>
                      <a:pt x="25" y="60"/>
                      <a:pt x="22" y="49"/>
                      <a:pt x="25" y="34"/>
                    </a:cubicBezTo>
                    <a:lnTo>
                      <a:pt x="6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6" name="Freeform 54"/>
              <p:cNvSpPr>
                <a:spLocks noChangeAspect="1"/>
              </p:cNvSpPr>
              <p:nvPr/>
            </p:nvSpPr>
            <p:spPr bwMode="black">
              <a:xfrm>
                <a:off x="4346" y="2007"/>
                <a:ext cx="197" cy="241"/>
              </a:xfrm>
              <a:custGeom>
                <a:avLst/>
                <a:gdLst>
                  <a:gd name="T0" fmla="*/ 28 w 54"/>
                  <a:gd name="T1" fmla="*/ 17 h 66"/>
                  <a:gd name="T2" fmla="*/ 28 w 54"/>
                  <a:gd name="T3" fmla="*/ 18 h 66"/>
                  <a:gd name="T4" fmla="*/ 52 w 54"/>
                  <a:gd name="T5" fmla="*/ 0 h 66"/>
                  <a:gd name="T6" fmla="*/ 54 w 54"/>
                  <a:gd name="T7" fmla="*/ 0 h 66"/>
                  <a:gd name="T8" fmla="*/ 51 w 54"/>
                  <a:gd name="T9" fmla="*/ 9 h 66"/>
                  <a:gd name="T10" fmla="*/ 50 w 54"/>
                  <a:gd name="T11" fmla="*/ 18 h 66"/>
                  <a:gd name="T12" fmla="*/ 48 w 54"/>
                  <a:gd name="T13" fmla="*/ 19 h 66"/>
                  <a:gd name="T14" fmla="*/ 42 w 54"/>
                  <a:gd name="T15" fmla="*/ 17 h 66"/>
                  <a:gd name="T16" fmla="*/ 26 w 54"/>
                  <a:gd name="T17" fmla="*/ 31 h 66"/>
                  <a:gd name="T18" fmla="*/ 25 w 54"/>
                  <a:gd name="T19" fmla="*/ 36 h 66"/>
                  <a:gd name="T20" fmla="*/ 21 w 54"/>
                  <a:gd name="T21" fmla="*/ 66 h 66"/>
                  <a:gd name="T22" fmla="*/ 11 w 54"/>
                  <a:gd name="T23" fmla="*/ 65 h 66"/>
                  <a:gd name="T24" fmla="*/ 0 w 54"/>
                  <a:gd name="T25" fmla="*/ 66 h 66"/>
                  <a:gd name="T26" fmla="*/ 7 w 54"/>
                  <a:gd name="T27" fmla="*/ 36 h 66"/>
                  <a:gd name="T28" fmla="*/ 8 w 54"/>
                  <a:gd name="T29" fmla="*/ 31 h 66"/>
                  <a:gd name="T30" fmla="*/ 13 w 54"/>
                  <a:gd name="T31" fmla="*/ 1 h 66"/>
                  <a:gd name="T32" fmla="*/ 22 w 54"/>
                  <a:gd name="T33" fmla="*/ 2 h 66"/>
                  <a:gd name="T34" fmla="*/ 32 w 54"/>
                  <a:gd name="T35" fmla="*/ 1 h 66"/>
                  <a:gd name="T36" fmla="*/ 28 w 54"/>
                  <a:gd name="T37" fmla="*/ 1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66">
                    <a:moveTo>
                      <a:pt x="28" y="17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35" y="5"/>
                      <a:pt x="43" y="0"/>
                      <a:pt x="52" y="0"/>
                    </a:cubicBezTo>
                    <a:cubicBezTo>
                      <a:pt x="53" y="0"/>
                      <a:pt x="53" y="0"/>
                      <a:pt x="54" y="0"/>
                    </a:cubicBezTo>
                    <a:cubicBezTo>
                      <a:pt x="53" y="2"/>
                      <a:pt x="52" y="5"/>
                      <a:pt x="51" y="9"/>
                    </a:cubicBezTo>
                    <a:cubicBezTo>
                      <a:pt x="51" y="12"/>
                      <a:pt x="50" y="15"/>
                      <a:pt x="50" y="18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7" y="18"/>
                      <a:pt x="45" y="17"/>
                      <a:pt x="42" y="17"/>
                    </a:cubicBezTo>
                    <a:cubicBezTo>
                      <a:pt x="34" y="17"/>
                      <a:pt x="28" y="24"/>
                      <a:pt x="26" y="31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3" y="47"/>
                      <a:pt x="22" y="57"/>
                      <a:pt x="21" y="66"/>
                    </a:cubicBezTo>
                    <a:cubicBezTo>
                      <a:pt x="18" y="66"/>
                      <a:pt x="15" y="65"/>
                      <a:pt x="11" y="65"/>
                    </a:cubicBezTo>
                    <a:cubicBezTo>
                      <a:pt x="6" y="65"/>
                      <a:pt x="3" y="66"/>
                      <a:pt x="0" y="66"/>
                    </a:cubicBezTo>
                    <a:cubicBezTo>
                      <a:pt x="3" y="57"/>
                      <a:pt x="5" y="47"/>
                      <a:pt x="7" y="36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10" y="20"/>
                      <a:pt x="12" y="10"/>
                      <a:pt x="13" y="1"/>
                    </a:cubicBezTo>
                    <a:cubicBezTo>
                      <a:pt x="16" y="1"/>
                      <a:pt x="19" y="2"/>
                      <a:pt x="22" y="2"/>
                    </a:cubicBezTo>
                    <a:cubicBezTo>
                      <a:pt x="25" y="2"/>
                      <a:pt x="28" y="1"/>
                      <a:pt x="32" y="1"/>
                    </a:cubicBezTo>
                    <a:lnTo>
                      <a:pt x="2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7" name="Freeform 55"/>
              <p:cNvSpPr>
                <a:spLocks noChangeAspect="1"/>
              </p:cNvSpPr>
              <p:nvPr/>
            </p:nvSpPr>
            <p:spPr bwMode="black">
              <a:xfrm>
                <a:off x="4532" y="2010"/>
                <a:ext cx="272" cy="365"/>
              </a:xfrm>
              <a:custGeom>
                <a:avLst/>
                <a:gdLst>
                  <a:gd name="T0" fmla="*/ 61 w 74"/>
                  <a:gd name="T1" fmla="*/ 0 h 100"/>
                  <a:gd name="T2" fmla="*/ 67 w 74"/>
                  <a:gd name="T3" fmla="*/ 1 h 100"/>
                  <a:gd name="T4" fmla="*/ 74 w 74"/>
                  <a:gd name="T5" fmla="*/ 0 h 100"/>
                  <a:gd name="T6" fmla="*/ 13 w 74"/>
                  <a:gd name="T7" fmla="*/ 100 h 100"/>
                  <a:gd name="T8" fmla="*/ 6 w 74"/>
                  <a:gd name="T9" fmla="*/ 100 h 100"/>
                  <a:gd name="T10" fmla="*/ 0 w 74"/>
                  <a:gd name="T11" fmla="*/ 100 h 100"/>
                  <a:gd name="T12" fmla="*/ 24 w 74"/>
                  <a:gd name="T13" fmla="*/ 65 h 100"/>
                  <a:gd name="T14" fmla="*/ 10 w 74"/>
                  <a:gd name="T15" fmla="*/ 0 h 100"/>
                  <a:gd name="T16" fmla="*/ 20 w 74"/>
                  <a:gd name="T17" fmla="*/ 1 h 100"/>
                  <a:gd name="T18" fmla="*/ 30 w 74"/>
                  <a:gd name="T19" fmla="*/ 0 h 100"/>
                  <a:gd name="T20" fmla="*/ 38 w 74"/>
                  <a:gd name="T21" fmla="*/ 42 h 100"/>
                  <a:gd name="T22" fmla="*/ 61 w 74"/>
                  <a:gd name="T2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100">
                    <a:moveTo>
                      <a:pt x="61" y="0"/>
                    </a:moveTo>
                    <a:cubicBezTo>
                      <a:pt x="63" y="0"/>
                      <a:pt x="65" y="1"/>
                      <a:pt x="67" y="1"/>
                    </a:cubicBezTo>
                    <a:cubicBezTo>
                      <a:pt x="68" y="1"/>
                      <a:pt x="72" y="0"/>
                      <a:pt x="74" y="0"/>
                    </a:cubicBezTo>
                    <a:cubicBezTo>
                      <a:pt x="70" y="7"/>
                      <a:pt x="32" y="67"/>
                      <a:pt x="13" y="100"/>
                    </a:cubicBezTo>
                    <a:cubicBezTo>
                      <a:pt x="11" y="100"/>
                      <a:pt x="8" y="100"/>
                      <a:pt x="6" y="100"/>
                    </a:cubicBezTo>
                    <a:cubicBezTo>
                      <a:pt x="4" y="100"/>
                      <a:pt x="2" y="100"/>
                      <a:pt x="0" y="100"/>
                    </a:cubicBezTo>
                    <a:cubicBezTo>
                      <a:pt x="8" y="89"/>
                      <a:pt x="16" y="77"/>
                      <a:pt x="24" y="65"/>
                    </a:cubicBezTo>
                    <a:cubicBezTo>
                      <a:pt x="20" y="44"/>
                      <a:pt x="12" y="11"/>
                      <a:pt x="10" y="0"/>
                    </a:cubicBezTo>
                    <a:cubicBezTo>
                      <a:pt x="13" y="0"/>
                      <a:pt x="17" y="1"/>
                      <a:pt x="20" y="1"/>
                    </a:cubicBezTo>
                    <a:cubicBezTo>
                      <a:pt x="23" y="1"/>
                      <a:pt x="27" y="0"/>
                      <a:pt x="30" y="0"/>
                    </a:cubicBezTo>
                    <a:cubicBezTo>
                      <a:pt x="32" y="14"/>
                      <a:pt x="35" y="28"/>
                      <a:pt x="38" y="42"/>
                    </a:cubicBezTo>
                    <a:cubicBezTo>
                      <a:pt x="48" y="26"/>
                      <a:pt x="54" y="15"/>
                      <a:pt x="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8" name="Freeform 56"/>
              <p:cNvSpPr>
                <a:spLocks noChangeAspect="1"/>
              </p:cNvSpPr>
              <p:nvPr/>
            </p:nvSpPr>
            <p:spPr bwMode="black">
              <a:xfrm>
                <a:off x="4811" y="1921"/>
                <a:ext cx="157" cy="333"/>
              </a:xfrm>
              <a:custGeom>
                <a:avLst/>
                <a:gdLst>
                  <a:gd name="T0" fmla="*/ 43 w 43"/>
                  <a:gd name="T1" fmla="*/ 25 h 91"/>
                  <a:gd name="T2" fmla="*/ 41 w 43"/>
                  <a:gd name="T3" fmla="*/ 28 h 91"/>
                  <a:gd name="T4" fmla="*/ 41 w 43"/>
                  <a:gd name="T5" fmla="*/ 32 h 91"/>
                  <a:gd name="T6" fmla="*/ 29 w 43"/>
                  <a:gd name="T7" fmla="*/ 31 h 91"/>
                  <a:gd name="T8" fmla="*/ 23 w 43"/>
                  <a:gd name="T9" fmla="*/ 61 h 91"/>
                  <a:gd name="T10" fmla="*/ 26 w 43"/>
                  <a:gd name="T11" fmla="*/ 83 h 91"/>
                  <a:gd name="T12" fmla="*/ 32 w 43"/>
                  <a:gd name="T13" fmla="*/ 82 h 91"/>
                  <a:gd name="T14" fmla="*/ 31 w 43"/>
                  <a:gd name="T15" fmla="*/ 87 h 91"/>
                  <a:gd name="T16" fmla="*/ 16 w 43"/>
                  <a:gd name="T17" fmla="*/ 91 h 91"/>
                  <a:gd name="T18" fmla="*/ 3 w 43"/>
                  <a:gd name="T19" fmla="*/ 70 h 91"/>
                  <a:gd name="T20" fmla="*/ 11 w 43"/>
                  <a:gd name="T21" fmla="*/ 31 h 91"/>
                  <a:gd name="T22" fmla="*/ 2 w 43"/>
                  <a:gd name="T23" fmla="*/ 32 h 91"/>
                  <a:gd name="T24" fmla="*/ 3 w 43"/>
                  <a:gd name="T25" fmla="*/ 28 h 91"/>
                  <a:gd name="T26" fmla="*/ 3 w 43"/>
                  <a:gd name="T27" fmla="*/ 25 h 91"/>
                  <a:gd name="T28" fmla="*/ 13 w 43"/>
                  <a:gd name="T29" fmla="*/ 25 h 91"/>
                  <a:gd name="T30" fmla="*/ 15 w 43"/>
                  <a:gd name="T31" fmla="*/ 8 h 91"/>
                  <a:gd name="T32" fmla="*/ 35 w 43"/>
                  <a:gd name="T33" fmla="*/ 0 h 91"/>
                  <a:gd name="T34" fmla="*/ 37 w 43"/>
                  <a:gd name="T35" fmla="*/ 1 h 91"/>
                  <a:gd name="T36" fmla="*/ 31 w 43"/>
                  <a:gd name="T37" fmla="*/ 25 h 91"/>
                  <a:gd name="T38" fmla="*/ 43 w 43"/>
                  <a:gd name="T39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" h="91">
                    <a:moveTo>
                      <a:pt x="43" y="25"/>
                    </a:moveTo>
                    <a:cubicBezTo>
                      <a:pt x="42" y="26"/>
                      <a:pt x="42" y="27"/>
                      <a:pt x="41" y="28"/>
                    </a:cubicBezTo>
                    <a:cubicBezTo>
                      <a:pt x="41" y="29"/>
                      <a:pt x="41" y="31"/>
                      <a:pt x="41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39"/>
                      <a:pt x="24" y="54"/>
                      <a:pt x="23" y="61"/>
                    </a:cubicBezTo>
                    <a:cubicBezTo>
                      <a:pt x="19" y="80"/>
                      <a:pt x="20" y="83"/>
                      <a:pt x="26" y="83"/>
                    </a:cubicBezTo>
                    <a:cubicBezTo>
                      <a:pt x="29" y="83"/>
                      <a:pt x="31" y="83"/>
                      <a:pt x="32" y="82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27" y="89"/>
                      <a:pt x="21" y="91"/>
                      <a:pt x="16" y="91"/>
                    </a:cubicBezTo>
                    <a:cubicBezTo>
                      <a:pt x="5" y="91"/>
                      <a:pt x="0" y="84"/>
                      <a:pt x="3" y="70"/>
                    </a:cubicBezTo>
                    <a:cubicBezTo>
                      <a:pt x="5" y="60"/>
                      <a:pt x="9" y="43"/>
                      <a:pt x="11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3" y="29"/>
                      <a:pt x="3" y="28"/>
                    </a:cubicBezTo>
                    <a:cubicBezTo>
                      <a:pt x="3" y="27"/>
                      <a:pt x="3" y="26"/>
                      <a:pt x="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19"/>
                      <a:pt x="14" y="15"/>
                      <a:pt x="15" y="8"/>
                    </a:cubicBezTo>
                    <a:cubicBezTo>
                      <a:pt x="22" y="6"/>
                      <a:pt x="29" y="3"/>
                      <a:pt x="35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5" y="7"/>
                      <a:pt x="32" y="17"/>
                      <a:pt x="31" y="25"/>
                    </a:cubicBezTo>
                    <a:lnTo>
                      <a:pt x="43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9" name="Freeform 57"/>
              <p:cNvSpPr>
                <a:spLocks noChangeAspect="1"/>
              </p:cNvSpPr>
              <p:nvPr/>
            </p:nvSpPr>
            <p:spPr bwMode="black">
              <a:xfrm>
                <a:off x="4980" y="1875"/>
                <a:ext cx="259" cy="373"/>
              </a:xfrm>
              <a:custGeom>
                <a:avLst/>
                <a:gdLst>
                  <a:gd name="T0" fmla="*/ 11 w 71"/>
                  <a:gd name="T1" fmla="*/ 47 h 102"/>
                  <a:gd name="T2" fmla="*/ 19 w 71"/>
                  <a:gd name="T3" fmla="*/ 0 h 102"/>
                  <a:gd name="T4" fmla="*/ 29 w 71"/>
                  <a:gd name="T5" fmla="*/ 1 h 102"/>
                  <a:gd name="T6" fmla="*/ 39 w 71"/>
                  <a:gd name="T7" fmla="*/ 0 h 102"/>
                  <a:gd name="T8" fmla="*/ 29 w 71"/>
                  <a:gd name="T9" fmla="*/ 47 h 102"/>
                  <a:gd name="T10" fmla="*/ 30 w 71"/>
                  <a:gd name="T11" fmla="*/ 47 h 102"/>
                  <a:gd name="T12" fmla="*/ 52 w 71"/>
                  <a:gd name="T13" fmla="*/ 35 h 102"/>
                  <a:gd name="T14" fmla="*/ 68 w 71"/>
                  <a:gd name="T15" fmla="*/ 60 h 102"/>
                  <a:gd name="T16" fmla="*/ 63 w 71"/>
                  <a:gd name="T17" fmla="*/ 83 h 102"/>
                  <a:gd name="T18" fmla="*/ 60 w 71"/>
                  <a:gd name="T19" fmla="*/ 102 h 102"/>
                  <a:gd name="T20" fmla="*/ 50 w 71"/>
                  <a:gd name="T21" fmla="*/ 101 h 102"/>
                  <a:gd name="T22" fmla="*/ 40 w 71"/>
                  <a:gd name="T23" fmla="*/ 102 h 102"/>
                  <a:gd name="T24" fmla="*/ 49 w 71"/>
                  <a:gd name="T25" fmla="*/ 63 h 102"/>
                  <a:gd name="T26" fmla="*/ 41 w 71"/>
                  <a:gd name="T27" fmla="*/ 47 h 102"/>
                  <a:gd name="T28" fmla="*/ 25 w 71"/>
                  <a:gd name="T29" fmla="*/ 67 h 102"/>
                  <a:gd name="T30" fmla="*/ 24 w 71"/>
                  <a:gd name="T31" fmla="*/ 72 h 102"/>
                  <a:gd name="T32" fmla="*/ 20 w 71"/>
                  <a:gd name="T33" fmla="*/ 102 h 102"/>
                  <a:gd name="T34" fmla="*/ 10 w 71"/>
                  <a:gd name="T35" fmla="*/ 101 h 102"/>
                  <a:gd name="T36" fmla="*/ 0 w 71"/>
                  <a:gd name="T37" fmla="*/ 102 h 102"/>
                  <a:gd name="T38" fmla="*/ 10 w 71"/>
                  <a:gd name="T39" fmla="*/ 55 h 102"/>
                  <a:gd name="T40" fmla="*/ 11 w 71"/>
                  <a:gd name="T41" fmla="*/ 4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102">
                    <a:moveTo>
                      <a:pt x="11" y="47"/>
                    </a:moveTo>
                    <a:cubicBezTo>
                      <a:pt x="15" y="29"/>
                      <a:pt x="17" y="15"/>
                      <a:pt x="19" y="0"/>
                    </a:cubicBezTo>
                    <a:cubicBezTo>
                      <a:pt x="22" y="1"/>
                      <a:pt x="25" y="1"/>
                      <a:pt x="29" y="1"/>
                    </a:cubicBezTo>
                    <a:cubicBezTo>
                      <a:pt x="33" y="1"/>
                      <a:pt x="37" y="1"/>
                      <a:pt x="39" y="0"/>
                    </a:cubicBezTo>
                    <a:cubicBezTo>
                      <a:pt x="36" y="15"/>
                      <a:pt x="33" y="29"/>
                      <a:pt x="29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6" y="40"/>
                      <a:pt x="43" y="35"/>
                      <a:pt x="52" y="35"/>
                    </a:cubicBezTo>
                    <a:cubicBezTo>
                      <a:pt x="65" y="35"/>
                      <a:pt x="71" y="43"/>
                      <a:pt x="68" y="60"/>
                    </a:cubicBezTo>
                    <a:cubicBezTo>
                      <a:pt x="66" y="69"/>
                      <a:pt x="65" y="76"/>
                      <a:pt x="63" y="83"/>
                    </a:cubicBezTo>
                    <a:cubicBezTo>
                      <a:pt x="62" y="88"/>
                      <a:pt x="61" y="95"/>
                      <a:pt x="60" y="102"/>
                    </a:cubicBezTo>
                    <a:cubicBezTo>
                      <a:pt x="58" y="102"/>
                      <a:pt x="54" y="101"/>
                      <a:pt x="50" y="101"/>
                    </a:cubicBezTo>
                    <a:cubicBezTo>
                      <a:pt x="46" y="101"/>
                      <a:pt x="42" y="102"/>
                      <a:pt x="40" y="102"/>
                    </a:cubicBezTo>
                    <a:cubicBezTo>
                      <a:pt x="43" y="92"/>
                      <a:pt x="46" y="79"/>
                      <a:pt x="49" y="63"/>
                    </a:cubicBezTo>
                    <a:cubicBezTo>
                      <a:pt x="51" y="52"/>
                      <a:pt x="48" y="47"/>
                      <a:pt x="41" y="47"/>
                    </a:cubicBezTo>
                    <a:cubicBezTo>
                      <a:pt x="33" y="47"/>
                      <a:pt x="28" y="54"/>
                      <a:pt x="25" y="67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3" y="77"/>
                      <a:pt x="21" y="93"/>
                      <a:pt x="20" y="102"/>
                    </a:cubicBezTo>
                    <a:cubicBezTo>
                      <a:pt x="17" y="102"/>
                      <a:pt x="14" y="101"/>
                      <a:pt x="10" y="101"/>
                    </a:cubicBezTo>
                    <a:cubicBezTo>
                      <a:pt x="6" y="101"/>
                      <a:pt x="2" y="102"/>
                      <a:pt x="0" y="102"/>
                    </a:cubicBezTo>
                    <a:cubicBezTo>
                      <a:pt x="3" y="87"/>
                      <a:pt x="6" y="73"/>
                      <a:pt x="10" y="55"/>
                    </a:cubicBezTo>
                    <a:lnTo>
                      <a:pt x="11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0" name="Freeform 58"/>
              <p:cNvSpPr>
                <a:spLocks noChangeAspect="1" noEditPoints="1"/>
              </p:cNvSpPr>
              <p:nvPr/>
            </p:nvSpPr>
            <p:spPr bwMode="black">
              <a:xfrm>
                <a:off x="5265" y="1878"/>
                <a:ext cx="143" cy="370"/>
              </a:xfrm>
              <a:custGeom>
                <a:avLst/>
                <a:gdLst>
                  <a:gd name="T0" fmla="*/ 8 w 39"/>
                  <a:gd name="T1" fmla="*/ 66 h 101"/>
                  <a:gd name="T2" fmla="*/ 12 w 39"/>
                  <a:gd name="T3" fmla="*/ 36 h 101"/>
                  <a:gd name="T4" fmla="*/ 22 w 39"/>
                  <a:gd name="T5" fmla="*/ 37 h 101"/>
                  <a:gd name="T6" fmla="*/ 33 w 39"/>
                  <a:gd name="T7" fmla="*/ 36 h 101"/>
                  <a:gd name="T8" fmla="*/ 26 w 39"/>
                  <a:gd name="T9" fmla="*/ 66 h 101"/>
                  <a:gd name="T10" fmla="*/ 25 w 39"/>
                  <a:gd name="T11" fmla="*/ 71 h 101"/>
                  <a:gd name="T12" fmla="*/ 20 w 39"/>
                  <a:gd name="T13" fmla="*/ 101 h 101"/>
                  <a:gd name="T14" fmla="*/ 10 w 39"/>
                  <a:gd name="T15" fmla="*/ 100 h 101"/>
                  <a:gd name="T16" fmla="*/ 0 w 39"/>
                  <a:gd name="T17" fmla="*/ 101 h 101"/>
                  <a:gd name="T18" fmla="*/ 7 w 39"/>
                  <a:gd name="T19" fmla="*/ 71 h 101"/>
                  <a:gd name="T20" fmla="*/ 8 w 39"/>
                  <a:gd name="T21" fmla="*/ 66 h 101"/>
                  <a:gd name="T22" fmla="*/ 30 w 39"/>
                  <a:gd name="T23" fmla="*/ 0 h 101"/>
                  <a:gd name="T24" fmla="*/ 38 w 39"/>
                  <a:gd name="T25" fmla="*/ 11 h 101"/>
                  <a:gd name="T26" fmla="*/ 25 w 39"/>
                  <a:gd name="T27" fmla="*/ 21 h 101"/>
                  <a:gd name="T28" fmla="*/ 17 w 39"/>
                  <a:gd name="T29" fmla="*/ 11 h 101"/>
                  <a:gd name="T30" fmla="*/ 30 w 39"/>
                  <a:gd name="T3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101">
                    <a:moveTo>
                      <a:pt x="8" y="66"/>
                    </a:moveTo>
                    <a:cubicBezTo>
                      <a:pt x="10" y="55"/>
                      <a:pt x="11" y="45"/>
                      <a:pt x="12" y="36"/>
                    </a:cubicBezTo>
                    <a:cubicBezTo>
                      <a:pt x="15" y="36"/>
                      <a:pt x="18" y="37"/>
                      <a:pt x="22" y="37"/>
                    </a:cubicBezTo>
                    <a:cubicBezTo>
                      <a:pt x="27" y="37"/>
                      <a:pt x="30" y="36"/>
                      <a:pt x="33" y="36"/>
                    </a:cubicBezTo>
                    <a:cubicBezTo>
                      <a:pt x="30" y="45"/>
                      <a:pt x="28" y="55"/>
                      <a:pt x="26" y="66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82"/>
                      <a:pt x="21" y="92"/>
                      <a:pt x="20" y="101"/>
                    </a:cubicBezTo>
                    <a:cubicBezTo>
                      <a:pt x="18" y="101"/>
                      <a:pt x="14" y="100"/>
                      <a:pt x="10" y="100"/>
                    </a:cubicBezTo>
                    <a:cubicBezTo>
                      <a:pt x="6" y="100"/>
                      <a:pt x="2" y="101"/>
                      <a:pt x="0" y="101"/>
                    </a:cubicBezTo>
                    <a:cubicBezTo>
                      <a:pt x="2" y="92"/>
                      <a:pt x="5" y="82"/>
                      <a:pt x="7" y="71"/>
                    </a:cubicBezTo>
                    <a:lnTo>
                      <a:pt x="8" y="66"/>
                    </a:lnTo>
                    <a:close/>
                    <a:moveTo>
                      <a:pt x="30" y="0"/>
                    </a:moveTo>
                    <a:cubicBezTo>
                      <a:pt x="35" y="0"/>
                      <a:pt x="39" y="5"/>
                      <a:pt x="38" y="11"/>
                    </a:cubicBezTo>
                    <a:cubicBezTo>
                      <a:pt x="37" y="16"/>
                      <a:pt x="31" y="21"/>
                      <a:pt x="25" y="21"/>
                    </a:cubicBezTo>
                    <a:cubicBezTo>
                      <a:pt x="19" y="21"/>
                      <a:pt x="16" y="16"/>
                      <a:pt x="17" y="11"/>
                    </a:cubicBezTo>
                    <a:cubicBezTo>
                      <a:pt x="18" y="5"/>
                      <a:pt x="24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1" name="Freeform 59"/>
              <p:cNvSpPr>
                <a:spLocks noChangeAspect="1"/>
              </p:cNvSpPr>
              <p:nvPr/>
            </p:nvSpPr>
            <p:spPr bwMode="black">
              <a:xfrm>
                <a:off x="5411" y="2002"/>
                <a:ext cx="263" cy="246"/>
              </a:xfrm>
              <a:custGeom>
                <a:avLst/>
                <a:gdLst>
                  <a:gd name="T0" fmla="*/ 29 w 72"/>
                  <a:gd name="T1" fmla="*/ 12 h 67"/>
                  <a:gd name="T2" fmla="*/ 30 w 72"/>
                  <a:gd name="T3" fmla="*/ 12 h 67"/>
                  <a:gd name="T4" fmla="*/ 52 w 72"/>
                  <a:gd name="T5" fmla="*/ 0 h 67"/>
                  <a:gd name="T6" fmla="*/ 68 w 72"/>
                  <a:gd name="T7" fmla="*/ 25 h 67"/>
                  <a:gd name="T8" fmla="*/ 63 w 72"/>
                  <a:gd name="T9" fmla="*/ 48 h 67"/>
                  <a:gd name="T10" fmla="*/ 60 w 72"/>
                  <a:gd name="T11" fmla="*/ 67 h 67"/>
                  <a:gd name="T12" fmla="*/ 50 w 72"/>
                  <a:gd name="T13" fmla="*/ 66 h 67"/>
                  <a:gd name="T14" fmla="*/ 40 w 72"/>
                  <a:gd name="T15" fmla="*/ 67 h 67"/>
                  <a:gd name="T16" fmla="*/ 49 w 72"/>
                  <a:gd name="T17" fmla="*/ 28 h 67"/>
                  <a:gd name="T18" fmla="*/ 41 w 72"/>
                  <a:gd name="T19" fmla="*/ 12 h 67"/>
                  <a:gd name="T20" fmla="*/ 26 w 72"/>
                  <a:gd name="T21" fmla="*/ 32 h 67"/>
                  <a:gd name="T22" fmla="*/ 25 w 72"/>
                  <a:gd name="T23" fmla="*/ 37 h 67"/>
                  <a:gd name="T24" fmla="*/ 20 w 72"/>
                  <a:gd name="T25" fmla="*/ 67 h 67"/>
                  <a:gd name="T26" fmla="*/ 10 w 72"/>
                  <a:gd name="T27" fmla="*/ 66 h 67"/>
                  <a:gd name="T28" fmla="*/ 0 w 72"/>
                  <a:gd name="T29" fmla="*/ 67 h 67"/>
                  <a:gd name="T30" fmla="*/ 7 w 72"/>
                  <a:gd name="T31" fmla="*/ 37 h 67"/>
                  <a:gd name="T32" fmla="*/ 8 w 72"/>
                  <a:gd name="T33" fmla="*/ 32 h 67"/>
                  <a:gd name="T34" fmla="*/ 12 w 72"/>
                  <a:gd name="T35" fmla="*/ 2 h 67"/>
                  <a:gd name="T36" fmla="*/ 22 w 72"/>
                  <a:gd name="T37" fmla="*/ 3 h 67"/>
                  <a:gd name="T38" fmla="*/ 32 w 72"/>
                  <a:gd name="T39" fmla="*/ 2 h 67"/>
                  <a:gd name="T40" fmla="*/ 29 w 72"/>
                  <a:gd name="T41" fmla="*/ 1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67">
                    <a:moveTo>
                      <a:pt x="29" y="12"/>
                    </a:moveTo>
                    <a:cubicBezTo>
                      <a:pt x="30" y="12"/>
                      <a:pt x="30" y="12"/>
                      <a:pt x="30" y="12"/>
                    </a:cubicBezTo>
                    <a:cubicBezTo>
                      <a:pt x="36" y="5"/>
                      <a:pt x="44" y="0"/>
                      <a:pt x="52" y="0"/>
                    </a:cubicBezTo>
                    <a:cubicBezTo>
                      <a:pt x="66" y="0"/>
                      <a:pt x="72" y="8"/>
                      <a:pt x="68" y="25"/>
                    </a:cubicBezTo>
                    <a:cubicBezTo>
                      <a:pt x="67" y="34"/>
                      <a:pt x="65" y="41"/>
                      <a:pt x="63" y="48"/>
                    </a:cubicBezTo>
                    <a:cubicBezTo>
                      <a:pt x="62" y="53"/>
                      <a:pt x="61" y="60"/>
                      <a:pt x="60" y="67"/>
                    </a:cubicBezTo>
                    <a:cubicBezTo>
                      <a:pt x="58" y="67"/>
                      <a:pt x="54" y="66"/>
                      <a:pt x="50" y="66"/>
                    </a:cubicBezTo>
                    <a:cubicBezTo>
                      <a:pt x="46" y="66"/>
                      <a:pt x="42" y="67"/>
                      <a:pt x="40" y="67"/>
                    </a:cubicBezTo>
                    <a:cubicBezTo>
                      <a:pt x="43" y="57"/>
                      <a:pt x="46" y="44"/>
                      <a:pt x="49" y="28"/>
                    </a:cubicBezTo>
                    <a:cubicBezTo>
                      <a:pt x="51" y="17"/>
                      <a:pt x="48" y="12"/>
                      <a:pt x="41" y="12"/>
                    </a:cubicBezTo>
                    <a:cubicBezTo>
                      <a:pt x="33" y="12"/>
                      <a:pt x="28" y="19"/>
                      <a:pt x="26" y="32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3" y="48"/>
                      <a:pt x="21" y="58"/>
                      <a:pt x="20" y="67"/>
                    </a:cubicBezTo>
                    <a:cubicBezTo>
                      <a:pt x="18" y="67"/>
                      <a:pt x="14" y="66"/>
                      <a:pt x="10" y="66"/>
                    </a:cubicBezTo>
                    <a:cubicBezTo>
                      <a:pt x="6" y="66"/>
                      <a:pt x="2" y="67"/>
                      <a:pt x="0" y="67"/>
                    </a:cubicBezTo>
                    <a:cubicBezTo>
                      <a:pt x="2" y="58"/>
                      <a:pt x="5" y="48"/>
                      <a:pt x="7" y="37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10" y="21"/>
                      <a:pt x="11" y="11"/>
                      <a:pt x="12" y="2"/>
                    </a:cubicBezTo>
                    <a:cubicBezTo>
                      <a:pt x="16" y="2"/>
                      <a:pt x="19" y="3"/>
                      <a:pt x="22" y="3"/>
                    </a:cubicBezTo>
                    <a:cubicBezTo>
                      <a:pt x="25" y="3"/>
                      <a:pt x="28" y="2"/>
                      <a:pt x="32" y="2"/>
                    </a:cubicBez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2" name="Freeform 60"/>
              <p:cNvSpPr>
                <a:spLocks noChangeAspect="1" noEditPoints="1"/>
              </p:cNvSpPr>
              <p:nvPr/>
            </p:nvSpPr>
            <p:spPr bwMode="black">
              <a:xfrm>
                <a:off x="5660" y="2002"/>
                <a:ext cx="288" cy="378"/>
              </a:xfrm>
              <a:custGeom>
                <a:avLst/>
                <a:gdLst>
                  <a:gd name="T0" fmla="*/ 49 w 79"/>
                  <a:gd name="T1" fmla="*/ 81 h 103"/>
                  <a:gd name="T2" fmla="*/ 29 w 79"/>
                  <a:gd name="T3" fmla="*/ 97 h 103"/>
                  <a:gd name="T4" fmla="*/ 15 w 79"/>
                  <a:gd name="T5" fmla="*/ 82 h 103"/>
                  <a:gd name="T6" fmla="*/ 22 w 79"/>
                  <a:gd name="T7" fmla="*/ 70 h 103"/>
                  <a:gd name="T8" fmla="*/ 32 w 79"/>
                  <a:gd name="T9" fmla="*/ 69 h 103"/>
                  <a:gd name="T10" fmla="*/ 49 w 79"/>
                  <a:gd name="T11" fmla="*/ 81 h 103"/>
                  <a:gd name="T12" fmla="*/ 78 w 79"/>
                  <a:gd name="T13" fmla="*/ 7 h 103"/>
                  <a:gd name="T14" fmla="*/ 78 w 79"/>
                  <a:gd name="T15" fmla="*/ 4 h 103"/>
                  <a:gd name="T16" fmla="*/ 79 w 79"/>
                  <a:gd name="T17" fmla="*/ 1 h 103"/>
                  <a:gd name="T18" fmla="*/ 65 w 79"/>
                  <a:gd name="T19" fmla="*/ 1 h 103"/>
                  <a:gd name="T20" fmla="*/ 58 w 79"/>
                  <a:gd name="T21" fmla="*/ 1 h 103"/>
                  <a:gd name="T22" fmla="*/ 48 w 79"/>
                  <a:gd name="T23" fmla="*/ 0 h 103"/>
                  <a:gd name="T24" fmla="*/ 15 w 79"/>
                  <a:gd name="T25" fmla="*/ 22 h 103"/>
                  <a:gd name="T26" fmla="*/ 17 w 79"/>
                  <a:gd name="T27" fmla="*/ 36 h 103"/>
                  <a:gd name="T28" fmla="*/ 28 w 79"/>
                  <a:gd name="T29" fmla="*/ 43 h 103"/>
                  <a:gd name="T30" fmla="*/ 28 w 79"/>
                  <a:gd name="T31" fmla="*/ 43 h 103"/>
                  <a:gd name="T32" fmla="*/ 13 w 79"/>
                  <a:gd name="T33" fmla="*/ 58 h 103"/>
                  <a:gd name="T34" fmla="*/ 18 w 79"/>
                  <a:gd name="T35" fmla="*/ 68 h 103"/>
                  <a:gd name="T36" fmla="*/ 18 w 79"/>
                  <a:gd name="T37" fmla="*/ 68 h 103"/>
                  <a:gd name="T38" fmla="*/ 2 w 79"/>
                  <a:gd name="T39" fmla="*/ 85 h 103"/>
                  <a:gd name="T40" fmla="*/ 25 w 79"/>
                  <a:gd name="T41" fmla="*/ 103 h 103"/>
                  <a:gd name="T42" fmla="*/ 66 w 79"/>
                  <a:gd name="T43" fmla="*/ 74 h 103"/>
                  <a:gd name="T44" fmla="*/ 48 w 79"/>
                  <a:gd name="T45" fmla="*/ 56 h 103"/>
                  <a:gd name="T46" fmla="*/ 38 w 79"/>
                  <a:gd name="T47" fmla="*/ 56 h 103"/>
                  <a:gd name="T48" fmla="*/ 29 w 79"/>
                  <a:gd name="T49" fmla="*/ 49 h 103"/>
                  <a:gd name="T50" fmla="*/ 34 w 79"/>
                  <a:gd name="T51" fmla="*/ 44 h 103"/>
                  <a:gd name="T52" fmla="*/ 40 w 79"/>
                  <a:gd name="T53" fmla="*/ 44 h 103"/>
                  <a:gd name="T54" fmla="*/ 70 w 79"/>
                  <a:gd name="T55" fmla="*/ 22 h 103"/>
                  <a:gd name="T56" fmla="*/ 66 w 79"/>
                  <a:gd name="T57" fmla="*/ 7 h 103"/>
                  <a:gd name="T58" fmla="*/ 66 w 79"/>
                  <a:gd name="T59" fmla="*/ 7 h 103"/>
                  <a:gd name="T60" fmla="*/ 78 w 79"/>
                  <a:gd name="T61" fmla="*/ 7 h 103"/>
                  <a:gd name="T62" fmla="*/ 46 w 79"/>
                  <a:gd name="T63" fmla="*/ 6 h 103"/>
                  <a:gd name="T64" fmla="*/ 51 w 79"/>
                  <a:gd name="T65" fmla="*/ 22 h 103"/>
                  <a:gd name="T66" fmla="*/ 39 w 79"/>
                  <a:gd name="T67" fmla="*/ 39 h 103"/>
                  <a:gd name="T68" fmla="*/ 34 w 79"/>
                  <a:gd name="T69" fmla="*/ 23 h 103"/>
                  <a:gd name="T70" fmla="*/ 46 w 79"/>
                  <a:gd name="T71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9" h="103">
                    <a:moveTo>
                      <a:pt x="49" y="81"/>
                    </a:moveTo>
                    <a:cubicBezTo>
                      <a:pt x="48" y="90"/>
                      <a:pt x="40" y="97"/>
                      <a:pt x="29" y="97"/>
                    </a:cubicBezTo>
                    <a:cubicBezTo>
                      <a:pt x="20" y="97"/>
                      <a:pt x="13" y="92"/>
                      <a:pt x="15" y="82"/>
                    </a:cubicBezTo>
                    <a:cubicBezTo>
                      <a:pt x="16" y="76"/>
                      <a:pt x="20" y="71"/>
                      <a:pt x="22" y="70"/>
                    </a:cubicBezTo>
                    <a:cubicBezTo>
                      <a:pt x="25" y="69"/>
                      <a:pt x="28" y="69"/>
                      <a:pt x="32" y="69"/>
                    </a:cubicBezTo>
                    <a:cubicBezTo>
                      <a:pt x="44" y="69"/>
                      <a:pt x="51" y="71"/>
                      <a:pt x="49" y="81"/>
                    </a:cubicBezTo>
                    <a:close/>
                    <a:moveTo>
                      <a:pt x="78" y="7"/>
                    </a:moveTo>
                    <a:cubicBezTo>
                      <a:pt x="78" y="6"/>
                      <a:pt x="78" y="5"/>
                      <a:pt x="78" y="4"/>
                    </a:cubicBezTo>
                    <a:cubicBezTo>
                      <a:pt x="79" y="3"/>
                      <a:pt x="79" y="2"/>
                      <a:pt x="79" y="1"/>
                    </a:cubicBezTo>
                    <a:cubicBezTo>
                      <a:pt x="75" y="1"/>
                      <a:pt x="70" y="1"/>
                      <a:pt x="65" y="1"/>
                    </a:cubicBezTo>
                    <a:cubicBezTo>
                      <a:pt x="62" y="1"/>
                      <a:pt x="60" y="1"/>
                      <a:pt x="58" y="1"/>
                    </a:cubicBezTo>
                    <a:cubicBezTo>
                      <a:pt x="54" y="1"/>
                      <a:pt x="51" y="0"/>
                      <a:pt x="48" y="0"/>
                    </a:cubicBezTo>
                    <a:cubicBezTo>
                      <a:pt x="31" y="0"/>
                      <a:pt x="18" y="8"/>
                      <a:pt x="15" y="22"/>
                    </a:cubicBezTo>
                    <a:cubicBezTo>
                      <a:pt x="14" y="28"/>
                      <a:pt x="15" y="32"/>
                      <a:pt x="17" y="36"/>
                    </a:cubicBezTo>
                    <a:cubicBezTo>
                      <a:pt x="19" y="39"/>
                      <a:pt x="23" y="42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0" y="45"/>
                      <a:pt x="14" y="52"/>
                      <a:pt x="13" y="58"/>
                    </a:cubicBezTo>
                    <a:cubicBezTo>
                      <a:pt x="12" y="63"/>
                      <a:pt x="14" y="66"/>
                      <a:pt x="18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0" y="71"/>
                      <a:pt x="4" y="76"/>
                      <a:pt x="2" y="85"/>
                    </a:cubicBezTo>
                    <a:cubicBezTo>
                      <a:pt x="0" y="95"/>
                      <a:pt x="9" y="103"/>
                      <a:pt x="25" y="103"/>
                    </a:cubicBezTo>
                    <a:cubicBezTo>
                      <a:pt x="41" y="103"/>
                      <a:pt x="62" y="95"/>
                      <a:pt x="66" y="74"/>
                    </a:cubicBezTo>
                    <a:cubicBezTo>
                      <a:pt x="69" y="62"/>
                      <a:pt x="63" y="56"/>
                      <a:pt x="48" y="56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1" y="56"/>
                      <a:pt x="28" y="53"/>
                      <a:pt x="29" y="49"/>
                    </a:cubicBezTo>
                    <a:cubicBezTo>
                      <a:pt x="29" y="46"/>
                      <a:pt x="32" y="44"/>
                      <a:pt x="34" y="44"/>
                    </a:cubicBezTo>
                    <a:cubicBezTo>
                      <a:pt x="36" y="44"/>
                      <a:pt x="38" y="44"/>
                      <a:pt x="40" y="44"/>
                    </a:cubicBezTo>
                    <a:cubicBezTo>
                      <a:pt x="55" y="44"/>
                      <a:pt x="68" y="35"/>
                      <a:pt x="70" y="22"/>
                    </a:cubicBezTo>
                    <a:cubicBezTo>
                      <a:pt x="72" y="15"/>
                      <a:pt x="70" y="10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lnTo>
                      <a:pt x="78" y="7"/>
                    </a:lnTo>
                    <a:close/>
                    <a:moveTo>
                      <a:pt x="46" y="6"/>
                    </a:moveTo>
                    <a:cubicBezTo>
                      <a:pt x="51" y="6"/>
                      <a:pt x="54" y="10"/>
                      <a:pt x="51" y="22"/>
                    </a:cubicBezTo>
                    <a:cubicBezTo>
                      <a:pt x="49" y="34"/>
                      <a:pt x="45" y="39"/>
                      <a:pt x="39" y="39"/>
                    </a:cubicBezTo>
                    <a:cubicBezTo>
                      <a:pt x="35" y="39"/>
                      <a:pt x="31" y="35"/>
                      <a:pt x="34" y="23"/>
                    </a:cubicBezTo>
                    <a:cubicBezTo>
                      <a:pt x="36" y="12"/>
                      <a:pt x="40" y="6"/>
                      <a:pt x="46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3" name="Freeform 61"/>
              <p:cNvSpPr>
                <a:spLocks noChangeAspect="1"/>
              </p:cNvSpPr>
              <p:nvPr/>
            </p:nvSpPr>
            <p:spPr bwMode="black">
              <a:xfrm>
                <a:off x="6088" y="1907"/>
                <a:ext cx="475" cy="341"/>
              </a:xfrm>
              <a:custGeom>
                <a:avLst/>
                <a:gdLst>
                  <a:gd name="T0" fmla="*/ 59 w 130"/>
                  <a:gd name="T1" fmla="*/ 27 h 93"/>
                  <a:gd name="T2" fmla="*/ 23 w 130"/>
                  <a:gd name="T3" fmla="*/ 93 h 93"/>
                  <a:gd name="T4" fmla="*/ 16 w 130"/>
                  <a:gd name="T5" fmla="*/ 92 h 93"/>
                  <a:gd name="T6" fmla="*/ 9 w 130"/>
                  <a:gd name="T7" fmla="*/ 93 h 93"/>
                  <a:gd name="T8" fmla="*/ 0 w 130"/>
                  <a:gd name="T9" fmla="*/ 0 h 93"/>
                  <a:gd name="T10" fmla="*/ 11 w 130"/>
                  <a:gd name="T11" fmla="*/ 1 h 93"/>
                  <a:gd name="T12" fmla="*/ 22 w 130"/>
                  <a:gd name="T13" fmla="*/ 0 h 93"/>
                  <a:gd name="T14" fmla="*/ 26 w 130"/>
                  <a:gd name="T15" fmla="*/ 68 h 93"/>
                  <a:gd name="T16" fmla="*/ 27 w 130"/>
                  <a:gd name="T17" fmla="*/ 68 h 93"/>
                  <a:gd name="T18" fmla="*/ 63 w 130"/>
                  <a:gd name="T19" fmla="*/ 0 h 93"/>
                  <a:gd name="T20" fmla="*/ 70 w 130"/>
                  <a:gd name="T21" fmla="*/ 1 h 93"/>
                  <a:gd name="T22" fmla="*/ 77 w 130"/>
                  <a:gd name="T23" fmla="*/ 0 h 93"/>
                  <a:gd name="T24" fmla="*/ 85 w 130"/>
                  <a:gd name="T25" fmla="*/ 68 h 93"/>
                  <a:gd name="T26" fmla="*/ 85 w 130"/>
                  <a:gd name="T27" fmla="*/ 68 h 93"/>
                  <a:gd name="T28" fmla="*/ 118 w 130"/>
                  <a:gd name="T29" fmla="*/ 0 h 93"/>
                  <a:gd name="T30" fmla="*/ 123 w 130"/>
                  <a:gd name="T31" fmla="*/ 1 h 93"/>
                  <a:gd name="T32" fmla="*/ 130 w 130"/>
                  <a:gd name="T33" fmla="*/ 0 h 93"/>
                  <a:gd name="T34" fmla="*/ 81 w 130"/>
                  <a:gd name="T35" fmla="*/ 93 h 93"/>
                  <a:gd name="T36" fmla="*/ 74 w 130"/>
                  <a:gd name="T37" fmla="*/ 92 h 93"/>
                  <a:gd name="T38" fmla="*/ 67 w 130"/>
                  <a:gd name="T39" fmla="*/ 93 h 93"/>
                  <a:gd name="T40" fmla="*/ 59 w 130"/>
                  <a:gd name="T41" fmla="*/ 2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93">
                    <a:moveTo>
                      <a:pt x="59" y="27"/>
                    </a:moveTo>
                    <a:cubicBezTo>
                      <a:pt x="49" y="45"/>
                      <a:pt x="32" y="74"/>
                      <a:pt x="23" y="93"/>
                    </a:cubicBezTo>
                    <a:cubicBezTo>
                      <a:pt x="20" y="93"/>
                      <a:pt x="18" y="92"/>
                      <a:pt x="16" y="92"/>
                    </a:cubicBezTo>
                    <a:cubicBezTo>
                      <a:pt x="14" y="92"/>
                      <a:pt x="11" y="93"/>
                      <a:pt x="9" y="93"/>
                    </a:cubicBezTo>
                    <a:cubicBezTo>
                      <a:pt x="8" y="69"/>
                      <a:pt x="1" y="6"/>
                      <a:pt x="0" y="0"/>
                    </a:cubicBezTo>
                    <a:cubicBezTo>
                      <a:pt x="4" y="1"/>
                      <a:pt x="7" y="1"/>
                      <a:pt x="11" y="1"/>
                    </a:cubicBezTo>
                    <a:cubicBezTo>
                      <a:pt x="15" y="1"/>
                      <a:pt x="18" y="1"/>
                      <a:pt x="22" y="0"/>
                    </a:cubicBezTo>
                    <a:cubicBezTo>
                      <a:pt x="23" y="23"/>
                      <a:pt x="25" y="49"/>
                      <a:pt x="26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39" y="46"/>
                      <a:pt x="57" y="13"/>
                      <a:pt x="63" y="0"/>
                    </a:cubicBezTo>
                    <a:cubicBezTo>
                      <a:pt x="65" y="1"/>
                      <a:pt x="67" y="1"/>
                      <a:pt x="70" y="1"/>
                    </a:cubicBezTo>
                    <a:cubicBezTo>
                      <a:pt x="72" y="1"/>
                      <a:pt x="74" y="1"/>
                      <a:pt x="77" y="0"/>
                    </a:cubicBezTo>
                    <a:cubicBezTo>
                      <a:pt x="77" y="12"/>
                      <a:pt x="83" y="50"/>
                      <a:pt x="85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96" y="46"/>
                      <a:pt x="113" y="11"/>
                      <a:pt x="118" y="0"/>
                    </a:cubicBezTo>
                    <a:cubicBezTo>
                      <a:pt x="120" y="1"/>
                      <a:pt x="122" y="1"/>
                      <a:pt x="123" y="1"/>
                    </a:cubicBezTo>
                    <a:cubicBezTo>
                      <a:pt x="125" y="1"/>
                      <a:pt x="128" y="1"/>
                      <a:pt x="130" y="0"/>
                    </a:cubicBezTo>
                    <a:cubicBezTo>
                      <a:pt x="124" y="11"/>
                      <a:pt x="95" y="63"/>
                      <a:pt x="81" y="93"/>
                    </a:cubicBezTo>
                    <a:cubicBezTo>
                      <a:pt x="79" y="93"/>
                      <a:pt x="77" y="92"/>
                      <a:pt x="74" y="92"/>
                    </a:cubicBezTo>
                    <a:cubicBezTo>
                      <a:pt x="72" y="92"/>
                      <a:pt x="70" y="93"/>
                      <a:pt x="67" y="93"/>
                    </a:cubicBezTo>
                    <a:cubicBezTo>
                      <a:pt x="66" y="71"/>
                      <a:pt x="63" y="49"/>
                      <a:pt x="59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4" name="Freeform 62"/>
              <p:cNvSpPr>
                <a:spLocks noChangeAspect="1" noEditPoints="1"/>
              </p:cNvSpPr>
              <p:nvPr/>
            </p:nvSpPr>
            <p:spPr bwMode="black">
              <a:xfrm>
                <a:off x="6494" y="2002"/>
                <a:ext cx="249" cy="252"/>
              </a:xfrm>
              <a:custGeom>
                <a:avLst/>
                <a:gdLst>
                  <a:gd name="T0" fmla="*/ 26 w 68"/>
                  <a:gd name="T1" fmla="*/ 28 h 69"/>
                  <a:gd name="T2" fmla="*/ 41 w 68"/>
                  <a:gd name="T3" fmla="*/ 6 h 69"/>
                  <a:gd name="T4" fmla="*/ 46 w 68"/>
                  <a:gd name="T5" fmla="*/ 28 h 69"/>
                  <a:gd name="T6" fmla="*/ 26 w 68"/>
                  <a:gd name="T7" fmla="*/ 28 h 69"/>
                  <a:gd name="T8" fmla="*/ 63 w 68"/>
                  <a:gd name="T9" fmla="*/ 34 h 69"/>
                  <a:gd name="T10" fmla="*/ 64 w 68"/>
                  <a:gd name="T11" fmla="*/ 30 h 69"/>
                  <a:gd name="T12" fmla="*/ 42 w 68"/>
                  <a:gd name="T13" fmla="*/ 0 h 69"/>
                  <a:gd name="T14" fmla="*/ 4 w 68"/>
                  <a:gd name="T15" fmla="*/ 35 h 69"/>
                  <a:gd name="T16" fmla="*/ 31 w 68"/>
                  <a:gd name="T17" fmla="*/ 69 h 69"/>
                  <a:gd name="T18" fmla="*/ 52 w 68"/>
                  <a:gd name="T19" fmla="*/ 63 h 69"/>
                  <a:gd name="T20" fmla="*/ 57 w 68"/>
                  <a:gd name="T21" fmla="*/ 55 h 69"/>
                  <a:gd name="T22" fmla="*/ 55 w 68"/>
                  <a:gd name="T23" fmla="*/ 54 h 69"/>
                  <a:gd name="T24" fmla="*/ 37 w 68"/>
                  <a:gd name="T25" fmla="*/ 60 h 69"/>
                  <a:gd name="T26" fmla="*/ 24 w 68"/>
                  <a:gd name="T27" fmla="*/ 34 h 69"/>
                  <a:gd name="T28" fmla="*/ 63 w 68"/>
                  <a:gd name="T2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9">
                    <a:moveTo>
                      <a:pt x="26" y="28"/>
                    </a:moveTo>
                    <a:cubicBezTo>
                      <a:pt x="28" y="18"/>
                      <a:pt x="33" y="6"/>
                      <a:pt x="41" y="6"/>
                    </a:cubicBezTo>
                    <a:cubicBezTo>
                      <a:pt x="48" y="6"/>
                      <a:pt x="49" y="15"/>
                      <a:pt x="46" y="28"/>
                    </a:cubicBezTo>
                    <a:lnTo>
                      <a:pt x="26" y="28"/>
                    </a:lnTo>
                    <a:close/>
                    <a:moveTo>
                      <a:pt x="63" y="34"/>
                    </a:moveTo>
                    <a:cubicBezTo>
                      <a:pt x="63" y="34"/>
                      <a:pt x="64" y="32"/>
                      <a:pt x="64" y="30"/>
                    </a:cubicBezTo>
                    <a:cubicBezTo>
                      <a:pt x="68" y="11"/>
                      <a:pt x="60" y="0"/>
                      <a:pt x="42" y="0"/>
                    </a:cubicBezTo>
                    <a:cubicBezTo>
                      <a:pt x="24" y="0"/>
                      <a:pt x="9" y="11"/>
                      <a:pt x="4" y="35"/>
                    </a:cubicBezTo>
                    <a:cubicBezTo>
                      <a:pt x="0" y="58"/>
                      <a:pt x="13" y="69"/>
                      <a:pt x="31" y="69"/>
                    </a:cubicBezTo>
                    <a:cubicBezTo>
                      <a:pt x="41" y="69"/>
                      <a:pt x="47" y="66"/>
                      <a:pt x="52" y="63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0" y="58"/>
                      <a:pt x="44" y="60"/>
                      <a:pt x="37" y="60"/>
                    </a:cubicBezTo>
                    <a:cubicBezTo>
                      <a:pt x="25" y="60"/>
                      <a:pt x="22" y="49"/>
                      <a:pt x="24" y="34"/>
                    </a:cubicBezTo>
                    <a:lnTo>
                      <a:pt x="6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5" name="Freeform 63"/>
              <p:cNvSpPr>
                <a:spLocks noChangeAspect="1" noEditPoints="1"/>
              </p:cNvSpPr>
              <p:nvPr/>
            </p:nvSpPr>
            <p:spPr bwMode="black">
              <a:xfrm>
                <a:off x="6875" y="1907"/>
                <a:ext cx="376" cy="341"/>
              </a:xfrm>
              <a:custGeom>
                <a:avLst/>
                <a:gdLst>
                  <a:gd name="T0" fmla="*/ 32 w 103"/>
                  <a:gd name="T1" fmla="*/ 35 h 93"/>
                  <a:gd name="T2" fmla="*/ 37 w 103"/>
                  <a:gd name="T3" fmla="*/ 9 h 93"/>
                  <a:gd name="T4" fmla="*/ 52 w 103"/>
                  <a:gd name="T5" fmla="*/ 8 h 93"/>
                  <a:gd name="T6" fmla="*/ 75 w 103"/>
                  <a:gd name="T7" fmla="*/ 44 h 93"/>
                  <a:gd name="T8" fmla="*/ 34 w 103"/>
                  <a:gd name="T9" fmla="*/ 85 h 93"/>
                  <a:gd name="T10" fmla="*/ 23 w 103"/>
                  <a:gd name="T11" fmla="*/ 85 h 93"/>
                  <a:gd name="T12" fmla="*/ 28 w 103"/>
                  <a:gd name="T13" fmla="*/ 59 h 93"/>
                  <a:gd name="T14" fmla="*/ 32 w 103"/>
                  <a:gd name="T15" fmla="*/ 35 h 93"/>
                  <a:gd name="T16" fmla="*/ 8 w 103"/>
                  <a:gd name="T17" fmla="*/ 56 h 93"/>
                  <a:gd name="T18" fmla="*/ 0 w 103"/>
                  <a:gd name="T19" fmla="*/ 93 h 93"/>
                  <a:gd name="T20" fmla="*/ 11 w 103"/>
                  <a:gd name="T21" fmla="*/ 92 h 93"/>
                  <a:gd name="T22" fmla="*/ 41 w 103"/>
                  <a:gd name="T23" fmla="*/ 93 h 93"/>
                  <a:gd name="T24" fmla="*/ 97 w 103"/>
                  <a:gd name="T25" fmla="*/ 44 h 93"/>
                  <a:gd name="T26" fmla="*/ 53 w 103"/>
                  <a:gd name="T27" fmla="*/ 0 h 93"/>
                  <a:gd name="T28" fmla="*/ 29 w 103"/>
                  <a:gd name="T29" fmla="*/ 1 h 93"/>
                  <a:gd name="T30" fmla="*/ 18 w 103"/>
                  <a:gd name="T31" fmla="*/ 0 h 93"/>
                  <a:gd name="T32" fmla="*/ 12 w 103"/>
                  <a:gd name="T33" fmla="*/ 37 h 93"/>
                  <a:gd name="T34" fmla="*/ 8 w 103"/>
                  <a:gd name="T35" fmla="*/ 5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93">
                    <a:moveTo>
                      <a:pt x="32" y="35"/>
                    </a:moveTo>
                    <a:cubicBezTo>
                      <a:pt x="34" y="28"/>
                      <a:pt x="37" y="11"/>
                      <a:pt x="37" y="9"/>
                    </a:cubicBezTo>
                    <a:cubicBezTo>
                      <a:pt x="42" y="8"/>
                      <a:pt x="45" y="8"/>
                      <a:pt x="52" y="8"/>
                    </a:cubicBezTo>
                    <a:cubicBezTo>
                      <a:pt x="70" y="8"/>
                      <a:pt x="80" y="22"/>
                      <a:pt x="75" y="44"/>
                    </a:cubicBezTo>
                    <a:cubicBezTo>
                      <a:pt x="70" y="72"/>
                      <a:pt x="55" y="85"/>
                      <a:pt x="34" y="85"/>
                    </a:cubicBezTo>
                    <a:cubicBezTo>
                      <a:pt x="29" y="85"/>
                      <a:pt x="25" y="85"/>
                      <a:pt x="23" y="85"/>
                    </a:cubicBezTo>
                    <a:cubicBezTo>
                      <a:pt x="23" y="82"/>
                      <a:pt x="26" y="66"/>
                      <a:pt x="28" y="59"/>
                    </a:cubicBezTo>
                    <a:lnTo>
                      <a:pt x="32" y="35"/>
                    </a:lnTo>
                    <a:close/>
                    <a:moveTo>
                      <a:pt x="8" y="56"/>
                    </a:moveTo>
                    <a:cubicBezTo>
                      <a:pt x="5" y="71"/>
                      <a:pt x="3" y="81"/>
                      <a:pt x="0" y="93"/>
                    </a:cubicBezTo>
                    <a:cubicBezTo>
                      <a:pt x="3" y="93"/>
                      <a:pt x="7" y="92"/>
                      <a:pt x="11" y="92"/>
                    </a:cubicBezTo>
                    <a:cubicBezTo>
                      <a:pt x="18" y="92"/>
                      <a:pt x="27" y="93"/>
                      <a:pt x="41" y="93"/>
                    </a:cubicBezTo>
                    <a:cubicBezTo>
                      <a:pt x="66" y="93"/>
                      <a:pt x="91" y="74"/>
                      <a:pt x="97" y="44"/>
                    </a:cubicBezTo>
                    <a:cubicBezTo>
                      <a:pt x="103" y="10"/>
                      <a:pt x="84" y="0"/>
                      <a:pt x="53" y="0"/>
                    </a:cubicBezTo>
                    <a:cubicBezTo>
                      <a:pt x="41" y="0"/>
                      <a:pt x="35" y="1"/>
                      <a:pt x="29" y="1"/>
                    </a:cubicBezTo>
                    <a:cubicBezTo>
                      <a:pt x="24" y="1"/>
                      <a:pt x="21" y="0"/>
                      <a:pt x="18" y="0"/>
                    </a:cubicBezTo>
                    <a:cubicBezTo>
                      <a:pt x="16" y="12"/>
                      <a:pt x="15" y="22"/>
                      <a:pt x="12" y="37"/>
                    </a:cubicBezTo>
                    <a:lnTo>
                      <a:pt x="8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6" name="Freeform 64"/>
              <p:cNvSpPr>
                <a:spLocks noChangeAspect="1" noEditPoints="1"/>
              </p:cNvSpPr>
              <p:nvPr/>
            </p:nvSpPr>
            <p:spPr bwMode="black">
              <a:xfrm>
                <a:off x="7230" y="2002"/>
                <a:ext cx="274" cy="252"/>
              </a:xfrm>
              <a:custGeom>
                <a:avLst/>
                <a:gdLst>
                  <a:gd name="T0" fmla="*/ 52 w 75"/>
                  <a:gd name="T1" fmla="*/ 31 h 69"/>
                  <a:gd name="T2" fmla="*/ 33 w 75"/>
                  <a:gd name="T3" fmla="*/ 63 h 69"/>
                  <a:gd name="T4" fmla="*/ 25 w 75"/>
                  <a:gd name="T5" fmla="*/ 36 h 69"/>
                  <a:gd name="T6" fmla="*/ 44 w 75"/>
                  <a:gd name="T7" fmla="*/ 6 h 69"/>
                  <a:gd name="T8" fmla="*/ 52 w 75"/>
                  <a:gd name="T9" fmla="*/ 31 h 69"/>
                  <a:gd name="T10" fmla="*/ 5 w 75"/>
                  <a:gd name="T11" fmla="*/ 36 h 69"/>
                  <a:gd name="T12" fmla="*/ 32 w 75"/>
                  <a:gd name="T13" fmla="*/ 69 h 69"/>
                  <a:gd name="T14" fmla="*/ 72 w 75"/>
                  <a:gd name="T15" fmla="*/ 33 h 69"/>
                  <a:gd name="T16" fmla="*/ 45 w 75"/>
                  <a:gd name="T17" fmla="*/ 0 h 69"/>
                  <a:gd name="T18" fmla="*/ 5 w 75"/>
                  <a:gd name="T19" fmla="*/ 3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" h="69">
                    <a:moveTo>
                      <a:pt x="52" y="31"/>
                    </a:moveTo>
                    <a:cubicBezTo>
                      <a:pt x="48" y="52"/>
                      <a:pt x="41" y="63"/>
                      <a:pt x="33" y="63"/>
                    </a:cubicBezTo>
                    <a:cubicBezTo>
                      <a:pt x="23" y="63"/>
                      <a:pt x="22" y="51"/>
                      <a:pt x="25" y="36"/>
                    </a:cubicBezTo>
                    <a:cubicBezTo>
                      <a:pt x="29" y="16"/>
                      <a:pt x="36" y="6"/>
                      <a:pt x="44" y="6"/>
                    </a:cubicBezTo>
                    <a:cubicBezTo>
                      <a:pt x="53" y="6"/>
                      <a:pt x="55" y="16"/>
                      <a:pt x="52" y="31"/>
                    </a:cubicBezTo>
                    <a:close/>
                    <a:moveTo>
                      <a:pt x="5" y="36"/>
                    </a:moveTo>
                    <a:cubicBezTo>
                      <a:pt x="0" y="60"/>
                      <a:pt x="16" y="69"/>
                      <a:pt x="32" y="69"/>
                    </a:cubicBezTo>
                    <a:cubicBezTo>
                      <a:pt x="51" y="69"/>
                      <a:pt x="67" y="55"/>
                      <a:pt x="72" y="33"/>
                    </a:cubicBezTo>
                    <a:cubicBezTo>
                      <a:pt x="75" y="13"/>
                      <a:pt x="66" y="0"/>
                      <a:pt x="45" y="0"/>
                    </a:cubicBezTo>
                    <a:cubicBezTo>
                      <a:pt x="28" y="0"/>
                      <a:pt x="10" y="12"/>
                      <a:pt x="5" y="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6682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" name="Rectangle 102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68450" y="9637713"/>
            <a:ext cx="661988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GB"/>
              <a:t>Page </a:t>
            </a:r>
            <a:fld id="{0F867FDE-12F2-4787-AA77-0530E849831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295" name="Rectangle 103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379663" y="9637713"/>
            <a:ext cx="25193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GB"/>
              <a:t>Proposal to [Client]</a:t>
            </a:r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8250" name="Rectangle 5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2400" y="9637713"/>
            <a:ext cx="12890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fld id="{D5E96205-A859-472D-97C1-A74800FB327F}" type="datetime1">
              <a:rPr lang="en-GB"/>
              <a:pPr/>
              <a:t>23/10/2018</a:t>
            </a:fld>
            <a:endParaRPr lang="en-GB"/>
          </a:p>
        </p:txBody>
      </p:sp>
      <p:grpSp>
        <p:nvGrpSpPr>
          <p:cNvPr id="8252" name="Group 60"/>
          <p:cNvGrpSpPr>
            <a:grpSpLocks/>
          </p:cNvGrpSpPr>
          <p:nvPr/>
        </p:nvGrpSpPr>
        <p:grpSpPr bwMode="auto">
          <a:xfrm>
            <a:off x="5240338" y="9478963"/>
            <a:ext cx="1431925" cy="322262"/>
            <a:chOff x="3301" y="5971"/>
            <a:chExt cx="902" cy="203"/>
          </a:xfrm>
        </p:grpSpPr>
        <p:sp>
          <p:nvSpPr>
            <p:cNvPr id="8253" name="Freeform 61"/>
            <p:cNvSpPr>
              <a:spLocks noChangeAspect="1"/>
            </p:cNvSpPr>
            <p:nvPr/>
          </p:nvSpPr>
          <p:spPr bwMode="black">
            <a:xfrm>
              <a:off x="3359" y="5971"/>
              <a:ext cx="30" cy="69"/>
            </a:xfrm>
            <a:custGeom>
              <a:avLst/>
              <a:gdLst>
                <a:gd name="T0" fmla="*/ 158 w 158"/>
                <a:gd name="T1" fmla="*/ 0 h 359"/>
                <a:gd name="T2" fmla="*/ 87 w 158"/>
                <a:gd name="T3" fmla="*/ 359 h 359"/>
                <a:gd name="T4" fmla="*/ 0 w 158"/>
                <a:gd name="T5" fmla="*/ 359 h 359"/>
                <a:gd name="T6" fmla="*/ 68 w 158"/>
                <a:gd name="T7" fmla="*/ 0 h 359"/>
                <a:gd name="T8" fmla="*/ 158 w 158"/>
                <a:gd name="T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359">
                  <a:moveTo>
                    <a:pt x="158" y="0"/>
                  </a:moveTo>
                  <a:lnTo>
                    <a:pt x="87" y="359"/>
                  </a:lnTo>
                  <a:lnTo>
                    <a:pt x="0" y="359"/>
                  </a:lnTo>
                  <a:lnTo>
                    <a:pt x="6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54" name="Freeform 62"/>
            <p:cNvSpPr>
              <a:spLocks noChangeAspect="1"/>
            </p:cNvSpPr>
            <p:nvPr/>
          </p:nvSpPr>
          <p:spPr bwMode="black">
            <a:xfrm>
              <a:off x="3316" y="5971"/>
              <a:ext cx="48" cy="17"/>
            </a:xfrm>
            <a:custGeom>
              <a:avLst/>
              <a:gdLst>
                <a:gd name="T0" fmla="*/ 248 w 248"/>
                <a:gd name="T1" fmla="*/ 0 h 88"/>
                <a:gd name="T2" fmla="*/ 229 w 248"/>
                <a:gd name="T3" fmla="*/ 88 h 88"/>
                <a:gd name="T4" fmla="*/ 0 w 248"/>
                <a:gd name="T5" fmla="*/ 88 h 88"/>
                <a:gd name="T6" fmla="*/ 18 w 248"/>
                <a:gd name="T7" fmla="*/ 0 h 88"/>
                <a:gd name="T8" fmla="*/ 248 w 248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88">
                  <a:moveTo>
                    <a:pt x="248" y="0"/>
                  </a:moveTo>
                  <a:lnTo>
                    <a:pt x="229" y="88"/>
                  </a:lnTo>
                  <a:lnTo>
                    <a:pt x="0" y="88"/>
                  </a:lnTo>
                  <a:lnTo>
                    <a:pt x="18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55" name="Freeform 63"/>
            <p:cNvSpPr>
              <a:spLocks noChangeAspect="1"/>
            </p:cNvSpPr>
            <p:nvPr/>
          </p:nvSpPr>
          <p:spPr bwMode="black">
            <a:xfrm>
              <a:off x="3301" y="5971"/>
              <a:ext cx="114" cy="95"/>
            </a:xfrm>
            <a:custGeom>
              <a:avLst/>
              <a:gdLst>
                <a:gd name="T0" fmla="*/ 590 w 590"/>
                <a:gd name="T1" fmla="*/ 0 h 492"/>
                <a:gd name="T2" fmla="*/ 493 w 590"/>
                <a:gd name="T3" fmla="*/ 492 h 492"/>
                <a:gd name="T4" fmla="*/ 0 w 590"/>
                <a:gd name="T5" fmla="*/ 492 h 492"/>
                <a:gd name="T6" fmla="*/ 16 w 590"/>
                <a:gd name="T7" fmla="*/ 404 h 492"/>
                <a:gd name="T8" fmla="*/ 425 w 590"/>
                <a:gd name="T9" fmla="*/ 404 h 492"/>
                <a:gd name="T10" fmla="*/ 505 w 590"/>
                <a:gd name="T11" fmla="*/ 0 h 492"/>
                <a:gd name="T12" fmla="*/ 590 w 590"/>
                <a:gd name="T13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0" h="492">
                  <a:moveTo>
                    <a:pt x="590" y="0"/>
                  </a:moveTo>
                  <a:lnTo>
                    <a:pt x="493" y="492"/>
                  </a:lnTo>
                  <a:lnTo>
                    <a:pt x="0" y="492"/>
                  </a:lnTo>
                  <a:lnTo>
                    <a:pt x="16" y="404"/>
                  </a:lnTo>
                  <a:lnTo>
                    <a:pt x="425" y="404"/>
                  </a:lnTo>
                  <a:lnTo>
                    <a:pt x="505" y="0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56" name="Freeform 64"/>
            <p:cNvSpPr>
              <a:spLocks noChangeAspect="1"/>
            </p:cNvSpPr>
            <p:nvPr/>
          </p:nvSpPr>
          <p:spPr bwMode="black">
            <a:xfrm>
              <a:off x="3311" y="5997"/>
              <a:ext cx="48" cy="17"/>
            </a:xfrm>
            <a:custGeom>
              <a:avLst/>
              <a:gdLst>
                <a:gd name="T0" fmla="*/ 248 w 248"/>
                <a:gd name="T1" fmla="*/ 0 h 90"/>
                <a:gd name="T2" fmla="*/ 229 w 248"/>
                <a:gd name="T3" fmla="*/ 90 h 90"/>
                <a:gd name="T4" fmla="*/ 0 w 248"/>
                <a:gd name="T5" fmla="*/ 90 h 90"/>
                <a:gd name="T6" fmla="*/ 16 w 248"/>
                <a:gd name="T7" fmla="*/ 0 h 90"/>
                <a:gd name="T8" fmla="*/ 248 w 248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90">
                  <a:moveTo>
                    <a:pt x="248" y="0"/>
                  </a:moveTo>
                  <a:lnTo>
                    <a:pt x="229" y="90"/>
                  </a:lnTo>
                  <a:lnTo>
                    <a:pt x="0" y="90"/>
                  </a:lnTo>
                  <a:lnTo>
                    <a:pt x="16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57" name="Freeform 65"/>
            <p:cNvSpPr>
              <a:spLocks noChangeAspect="1"/>
            </p:cNvSpPr>
            <p:nvPr/>
          </p:nvSpPr>
          <p:spPr bwMode="black">
            <a:xfrm>
              <a:off x="3306" y="6023"/>
              <a:ext cx="48" cy="17"/>
            </a:xfrm>
            <a:custGeom>
              <a:avLst/>
              <a:gdLst>
                <a:gd name="T0" fmla="*/ 248 w 248"/>
                <a:gd name="T1" fmla="*/ 0 h 89"/>
                <a:gd name="T2" fmla="*/ 229 w 248"/>
                <a:gd name="T3" fmla="*/ 89 h 89"/>
                <a:gd name="T4" fmla="*/ 0 w 248"/>
                <a:gd name="T5" fmla="*/ 89 h 89"/>
                <a:gd name="T6" fmla="*/ 16 w 248"/>
                <a:gd name="T7" fmla="*/ 0 h 89"/>
                <a:gd name="T8" fmla="*/ 248 w 24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89">
                  <a:moveTo>
                    <a:pt x="248" y="0"/>
                  </a:moveTo>
                  <a:lnTo>
                    <a:pt x="229" y="89"/>
                  </a:lnTo>
                  <a:lnTo>
                    <a:pt x="0" y="89"/>
                  </a:lnTo>
                  <a:lnTo>
                    <a:pt x="16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58" name="Freeform 66"/>
            <p:cNvSpPr>
              <a:spLocks noChangeAspect="1"/>
            </p:cNvSpPr>
            <p:nvPr/>
          </p:nvSpPr>
          <p:spPr bwMode="black">
            <a:xfrm>
              <a:off x="4130" y="5994"/>
              <a:ext cx="73" cy="74"/>
            </a:xfrm>
            <a:custGeom>
              <a:avLst/>
              <a:gdLst>
                <a:gd name="T0" fmla="*/ 108 w 161"/>
                <a:gd name="T1" fmla="*/ 0 h 162"/>
                <a:gd name="T2" fmla="*/ 33 w 161"/>
                <a:gd name="T3" fmla="*/ 28 h 162"/>
                <a:gd name="T4" fmla="*/ 0 w 161"/>
                <a:gd name="T5" fmla="*/ 101 h 162"/>
                <a:gd name="T6" fmla="*/ 24 w 161"/>
                <a:gd name="T7" fmla="*/ 147 h 162"/>
                <a:gd name="T8" fmla="*/ 75 w 161"/>
                <a:gd name="T9" fmla="*/ 162 h 162"/>
                <a:gd name="T10" fmla="*/ 137 w 161"/>
                <a:gd name="T11" fmla="*/ 150 h 162"/>
                <a:gd name="T12" fmla="*/ 149 w 161"/>
                <a:gd name="T13" fmla="*/ 90 h 162"/>
                <a:gd name="T14" fmla="*/ 134 w 161"/>
                <a:gd name="T15" fmla="*/ 91 h 162"/>
                <a:gd name="T16" fmla="*/ 117 w 161"/>
                <a:gd name="T17" fmla="*/ 89 h 162"/>
                <a:gd name="T18" fmla="*/ 107 w 161"/>
                <a:gd name="T19" fmla="*/ 140 h 162"/>
                <a:gd name="T20" fmla="*/ 75 w 161"/>
                <a:gd name="T21" fmla="*/ 148 h 162"/>
                <a:gd name="T22" fmla="*/ 46 w 161"/>
                <a:gd name="T23" fmla="*/ 135 h 162"/>
                <a:gd name="T24" fmla="*/ 37 w 161"/>
                <a:gd name="T25" fmla="*/ 104 h 162"/>
                <a:gd name="T26" fmla="*/ 55 w 161"/>
                <a:gd name="T27" fmla="*/ 43 h 162"/>
                <a:gd name="T28" fmla="*/ 108 w 161"/>
                <a:gd name="T29" fmla="*/ 13 h 162"/>
                <a:gd name="T30" fmla="*/ 131 w 161"/>
                <a:gd name="T31" fmla="*/ 19 h 162"/>
                <a:gd name="T32" fmla="*/ 148 w 161"/>
                <a:gd name="T33" fmla="*/ 36 h 162"/>
                <a:gd name="T34" fmla="*/ 151 w 161"/>
                <a:gd name="T35" fmla="*/ 36 h 162"/>
                <a:gd name="T36" fmla="*/ 161 w 161"/>
                <a:gd name="T37" fmla="*/ 14 h 162"/>
                <a:gd name="T38" fmla="*/ 108 w 161"/>
                <a:gd name="T3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1" h="162">
                  <a:moveTo>
                    <a:pt x="108" y="0"/>
                  </a:moveTo>
                  <a:cubicBezTo>
                    <a:pt x="79" y="0"/>
                    <a:pt x="53" y="9"/>
                    <a:pt x="33" y="28"/>
                  </a:cubicBezTo>
                  <a:cubicBezTo>
                    <a:pt x="11" y="47"/>
                    <a:pt x="0" y="71"/>
                    <a:pt x="0" y="101"/>
                  </a:cubicBezTo>
                  <a:cubicBezTo>
                    <a:pt x="0" y="120"/>
                    <a:pt x="8" y="136"/>
                    <a:pt x="24" y="147"/>
                  </a:cubicBezTo>
                  <a:cubicBezTo>
                    <a:pt x="38" y="157"/>
                    <a:pt x="55" y="162"/>
                    <a:pt x="75" y="162"/>
                  </a:cubicBezTo>
                  <a:cubicBezTo>
                    <a:pt x="92" y="162"/>
                    <a:pt x="113" y="158"/>
                    <a:pt x="137" y="150"/>
                  </a:cubicBezTo>
                  <a:cubicBezTo>
                    <a:pt x="149" y="90"/>
                    <a:pt x="149" y="90"/>
                    <a:pt x="149" y="90"/>
                  </a:cubicBezTo>
                  <a:cubicBezTo>
                    <a:pt x="144" y="91"/>
                    <a:pt x="139" y="91"/>
                    <a:pt x="134" y="91"/>
                  </a:cubicBezTo>
                  <a:cubicBezTo>
                    <a:pt x="128" y="91"/>
                    <a:pt x="122" y="90"/>
                    <a:pt x="117" y="89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3" y="145"/>
                    <a:pt x="93" y="148"/>
                    <a:pt x="75" y="148"/>
                  </a:cubicBezTo>
                  <a:cubicBezTo>
                    <a:pt x="63" y="148"/>
                    <a:pt x="53" y="143"/>
                    <a:pt x="46" y="135"/>
                  </a:cubicBezTo>
                  <a:cubicBezTo>
                    <a:pt x="40" y="127"/>
                    <a:pt x="37" y="117"/>
                    <a:pt x="37" y="104"/>
                  </a:cubicBezTo>
                  <a:cubicBezTo>
                    <a:pt x="37" y="81"/>
                    <a:pt x="43" y="61"/>
                    <a:pt x="55" y="43"/>
                  </a:cubicBezTo>
                  <a:cubicBezTo>
                    <a:pt x="69" y="23"/>
                    <a:pt x="86" y="13"/>
                    <a:pt x="108" y="13"/>
                  </a:cubicBezTo>
                  <a:cubicBezTo>
                    <a:pt x="116" y="13"/>
                    <a:pt x="123" y="15"/>
                    <a:pt x="131" y="19"/>
                  </a:cubicBezTo>
                  <a:cubicBezTo>
                    <a:pt x="140" y="24"/>
                    <a:pt x="146" y="29"/>
                    <a:pt x="148" y="36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61" y="14"/>
                    <a:pt x="161" y="14"/>
                    <a:pt x="161" y="14"/>
                  </a:cubicBezTo>
                  <a:cubicBezTo>
                    <a:pt x="148" y="5"/>
                    <a:pt x="131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59" name="Freeform 67"/>
            <p:cNvSpPr>
              <a:spLocks noChangeAspect="1"/>
            </p:cNvSpPr>
            <p:nvPr/>
          </p:nvSpPr>
          <p:spPr bwMode="black">
            <a:xfrm>
              <a:off x="4052" y="5996"/>
              <a:ext cx="75" cy="70"/>
            </a:xfrm>
            <a:custGeom>
              <a:avLst/>
              <a:gdLst>
                <a:gd name="T0" fmla="*/ 157 w 166"/>
                <a:gd name="T1" fmla="*/ 1 h 154"/>
                <a:gd name="T2" fmla="*/ 149 w 166"/>
                <a:gd name="T3" fmla="*/ 0 h 154"/>
                <a:gd name="T4" fmla="*/ 128 w 166"/>
                <a:gd name="T5" fmla="*/ 104 h 154"/>
                <a:gd name="T6" fmla="*/ 52 w 166"/>
                <a:gd name="T7" fmla="*/ 0 h 154"/>
                <a:gd name="T8" fmla="*/ 31 w 166"/>
                <a:gd name="T9" fmla="*/ 0 h 154"/>
                <a:gd name="T10" fmla="*/ 0 w 166"/>
                <a:gd name="T11" fmla="*/ 154 h 154"/>
                <a:gd name="T12" fmla="*/ 18 w 166"/>
                <a:gd name="T13" fmla="*/ 154 h 154"/>
                <a:gd name="T14" fmla="*/ 40 w 166"/>
                <a:gd name="T15" fmla="*/ 44 h 154"/>
                <a:gd name="T16" fmla="*/ 119 w 166"/>
                <a:gd name="T17" fmla="*/ 154 h 154"/>
                <a:gd name="T18" fmla="*/ 136 w 166"/>
                <a:gd name="T19" fmla="*/ 154 h 154"/>
                <a:gd name="T20" fmla="*/ 166 w 166"/>
                <a:gd name="T21" fmla="*/ 0 h 154"/>
                <a:gd name="T22" fmla="*/ 157 w 166"/>
                <a:gd name="T23" fmla="*/ 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54">
                  <a:moveTo>
                    <a:pt x="157" y="1"/>
                  </a:moveTo>
                  <a:cubicBezTo>
                    <a:pt x="157" y="1"/>
                    <a:pt x="154" y="0"/>
                    <a:pt x="149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2" y="0"/>
                    <a:pt x="159" y="1"/>
                    <a:pt x="1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0" name="Freeform 68"/>
            <p:cNvSpPr>
              <a:spLocks noChangeAspect="1"/>
            </p:cNvSpPr>
            <p:nvPr/>
          </p:nvSpPr>
          <p:spPr bwMode="black">
            <a:xfrm>
              <a:off x="3983" y="5996"/>
              <a:ext cx="70" cy="72"/>
            </a:xfrm>
            <a:custGeom>
              <a:avLst/>
              <a:gdLst>
                <a:gd name="T0" fmla="*/ 146 w 155"/>
                <a:gd name="T1" fmla="*/ 2 h 158"/>
                <a:gd name="T2" fmla="*/ 137 w 155"/>
                <a:gd name="T3" fmla="*/ 0 h 158"/>
                <a:gd name="T4" fmla="*/ 117 w 155"/>
                <a:gd name="T5" fmla="*/ 101 h 158"/>
                <a:gd name="T6" fmla="*/ 99 w 155"/>
                <a:gd name="T7" fmla="*/ 132 h 158"/>
                <a:gd name="T8" fmla="*/ 67 w 155"/>
                <a:gd name="T9" fmla="*/ 144 h 158"/>
                <a:gd name="T10" fmla="*/ 42 w 155"/>
                <a:gd name="T11" fmla="*/ 135 h 158"/>
                <a:gd name="T12" fmla="*/ 33 w 155"/>
                <a:gd name="T13" fmla="*/ 111 h 158"/>
                <a:gd name="T14" fmla="*/ 33 w 155"/>
                <a:gd name="T15" fmla="*/ 102 h 158"/>
                <a:gd name="T16" fmla="*/ 53 w 155"/>
                <a:gd name="T17" fmla="*/ 1 h 158"/>
                <a:gd name="T18" fmla="*/ 40 w 155"/>
                <a:gd name="T19" fmla="*/ 2 h 158"/>
                <a:gd name="T20" fmla="*/ 20 w 155"/>
                <a:gd name="T21" fmla="*/ 1 h 158"/>
                <a:gd name="T22" fmla="*/ 1 w 155"/>
                <a:gd name="T23" fmla="*/ 102 h 158"/>
                <a:gd name="T24" fmla="*/ 0 w 155"/>
                <a:gd name="T25" fmla="*/ 114 h 158"/>
                <a:gd name="T26" fmla="*/ 19 w 155"/>
                <a:gd name="T27" fmla="*/ 149 h 158"/>
                <a:gd name="T28" fmla="*/ 59 w 155"/>
                <a:gd name="T29" fmla="*/ 158 h 158"/>
                <a:gd name="T30" fmla="*/ 108 w 155"/>
                <a:gd name="T31" fmla="*/ 143 h 158"/>
                <a:gd name="T32" fmla="*/ 134 w 155"/>
                <a:gd name="T33" fmla="*/ 101 h 158"/>
                <a:gd name="T34" fmla="*/ 155 w 155"/>
                <a:gd name="T35" fmla="*/ 0 h 158"/>
                <a:gd name="T36" fmla="*/ 146 w 155"/>
                <a:gd name="T37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58">
                  <a:moveTo>
                    <a:pt x="146" y="2"/>
                  </a:moveTo>
                  <a:cubicBezTo>
                    <a:pt x="143" y="2"/>
                    <a:pt x="140" y="1"/>
                    <a:pt x="137" y="0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4" y="113"/>
                    <a:pt x="109" y="123"/>
                    <a:pt x="99" y="132"/>
                  </a:cubicBezTo>
                  <a:cubicBezTo>
                    <a:pt x="90" y="140"/>
                    <a:pt x="79" y="144"/>
                    <a:pt x="67" y="144"/>
                  </a:cubicBezTo>
                  <a:cubicBezTo>
                    <a:pt x="57" y="144"/>
                    <a:pt x="48" y="141"/>
                    <a:pt x="42" y="135"/>
                  </a:cubicBezTo>
                  <a:cubicBezTo>
                    <a:pt x="36" y="129"/>
                    <a:pt x="33" y="121"/>
                    <a:pt x="33" y="111"/>
                  </a:cubicBezTo>
                  <a:cubicBezTo>
                    <a:pt x="33" y="107"/>
                    <a:pt x="33" y="105"/>
                    <a:pt x="33" y="102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1" y="2"/>
                    <a:pt x="46" y="2"/>
                    <a:pt x="40" y="2"/>
                  </a:cubicBezTo>
                  <a:cubicBezTo>
                    <a:pt x="30" y="2"/>
                    <a:pt x="23" y="2"/>
                    <a:pt x="20" y="1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0" y="106"/>
                    <a:pt x="0" y="110"/>
                    <a:pt x="0" y="114"/>
                  </a:cubicBezTo>
                  <a:cubicBezTo>
                    <a:pt x="0" y="130"/>
                    <a:pt x="6" y="141"/>
                    <a:pt x="19" y="149"/>
                  </a:cubicBezTo>
                  <a:cubicBezTo>
                    <a:pt x="29" y="155"/>
                    <a:pt x="43" y="158"/>
                    <a:pt x="59" y="158"/>
                  </a:cubicBezTo>
                  <a:cubicBezTo>
                    <a:pt x="78" y="158"/>
                    <a:pt x="94" y="153"/>
                    <a:pt x="108" y="143"/>
                  </a:cubicBezTo>
                  <a:cubicBezTo>
                    <a:pt x="121" y="133"/>
                    <a:pt x="130" y="119"/>
                    <a:pt x="134" y="10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2" y="1"/>
                    <a:pt x="149" y="2"/>
                    <a:pt x="146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1" name="Freeform 69"/>
            <p:cNvSpPr>
              <a:spLocks noChangeAspect="1" noEditPoints="1"/>
            </p:cNvSpPr>
            <p:nvPr/>
          </p:nvSpPr>
          <p:spPr bwMode="black">
            <a:xfrm>
              <a:off x="3897" y="5994"/>
              <a:ext cx="80" cy="74"/>
            </a:xfrm>
            <a:custGeom>
              <a:avLst/>
              <a:gdLst>
                <a:gd name="T0" fmla="*/ 121 w 174"/>
                <a:gd name="T1" fmla="*/ 118 h 162"/>
                <a:gd name="T2" fmla="*/ 72 w 174"/>
                <a:gd name="T3" fmla="*/ 150 h 162"/>
                <a:gd name="T4" fmla="*/ 34 w 174"/>
                <a:gd name="T5" fmla="*/ 107 h 162"/>
                <a:gd name="T6" fmla="*/ 52 w 174"/>
                <a:gd name="T7" fmla="*/ 47 h 162"/>
                <a:gd name="T8" fmla="*/ 101 w 174"/>
                <a:gd name="T9" fmla="*/ 14 h 162"/>
                <a:gd name="T10" fmla="*/ 129 w 174"/>
                <a:gd name="T11" fmla="*/ 28 h 162"/>
                <a:gd name="T12" fmla="*/ 138 w 174"/>
                <a:gd name="T13" fmla="*/ 59 h 162"/>
                <a:gd name="T14" fmla="*/ 121 w 174"/>
                <a:gd name="T15" fmla="*/ 118 h 162"/>
                <a:gd name="T16" fmla="*/ 154 w 174"/>
                <a:gd name="T17" fmla="*/ 15 h 162"/>
                <a:gd name="T18" fmla="*/ 104 w 174"/>
                <a:gd name="T19" fmla="*/ 0 h 162"/>
                <a:gd name="T20" fmla="*/ 32 w 174"/>
                <a:gd name="T21" fmla="*/ 28 h 162"/>
                <a:gd name="T22" fmla="*/ 0 w 174"/>
                <a:gd name="T23" fmla="*/ 99 h 162"/>
                <a:gd name="T24" fmla="*/ 19 w 174"/>
                <a:gd name="T25" fmla="*/ 146 h 162"/>
                <a:gd name="T26" fmla="*/ 68 w 174"/>
                <a:gd name="T27" fmla="*/ 162 h 162"/>
                <a:gd name="T28" fmla="*/ 142 w 174"/>
                <a:gd name="T29" fmla="*/ 133 h 162"/>
                <a:gd name="T30" fmla="*/ 174 w 174"/>
                <a:gd name="T31" fmla="*/ 62 h 162"/>
                <a:gd name="T32" fmla="*/ 154 w 174"/>
                <a:gd name="T33" fmla="*/ 1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4" h="162">
                  <a:moveTo>
                    <a:pt x="121" y="118"/>
                  </a:moveTo>
                  <a:cubicBezTo>
                    <a:pt x="107" y="139"/>
                    <a:pt x="91" y="150"/>
                    <a:pt x="72" y="150"/>
                  </a:cubicBezTo>
                  <a:cubicBezTo>
                    <a:pt x="47" y="150"/>
                    <a:pt x="34" y="135"/>
                    <a:pt x="34" y="107"/>
                  </a:cubicBezTo>
                  <a:cubicBezTo>
                    <a:pt x="34" y="87"/>
                    <a:pt x="40" y="67"/>
                    <a:pt x="52" y="47"/>
                  </a:cubicBezTo>
                  <a:cubicBezTo>
                    <a:pt x="65" y="25"/>
                    <a:pt x="82" y="14"/>
                    <a:pt x="101" y="14"/>
                  </a:cubicBezTo>
                  <a:cubicBezTo>
                    <a:pt x="113" y="14"/>
                    <a:pt x="122" y="19"/>
                    <a:pt x="129" y="28"/>
                  </a:cubicBezTo>
                  <a:cubicBezTo>
                    <a:pt x="135" y="37"/>
                    <a:pt x="138" y="47"/>
                    <a:pt x="138" y="59"/>
                  </a:cubicBezTo>
                  <a:cubicBezTo>
                    <a:pt x="138" y="80"/>
                    <a:pt x="132" y="100"/>
                    <a:pt x="121" y="118"/>
                  </a:cubicBezTo>
                  <a:close/>
                  <a:moveTo>
                    <a:pt x="154" y="15"/>
                  </a:moveTo>
                  <a:cubicBezTo>
                    <a:pt x="141" y="5"/>
                    <a:pt x="125" y="0"/>
                    <a:pt x="104" y="0"/>
                  </a:cubicBezTo>
                  <a:cubicBezTo>
                    <a:pt x="76" y="0"/>
                    <a:pt x="52" y="9"/>
                    <a:pt x="32" y="28"/>
                  </a:cubicBezTo>
                  <a:cubicBezTo>
                    <a:pt x="11" y="47"/>
                    <a:pt x="0" y="71"/>
                    <a:pt x="0" y="99"/>
                  </a:cubicBezTo>
                  <a:cubicBezTo>
                    <a:pt x="0" y="119"/>
                    <a:pt x="6" y="134"/>
                    <a:pt x="19" y="146"/>
                  </a:cubicBezTo>
                  <a:cubicBezTo>
                    <a:pt x="32" y="157"/>
                    <a:pt x="48" y="162"/>
                    <a:pt x="68" y="162"/>
                  </a:cubicBezTo>
                  <a:cubicBezTo>
                    <a:pt x="97" y="162"/>
                    <a:pt x="121" y="152"/>
                    <a:pt x="142" y="133"/>
                  </a:cubicBezTo>
                  <a:cubicBezTo>
                    <a:pt x="163" y="114"/>
                    <a:pt x="174" y="90"/>
                    <a:pt x="174" y="62"/>
                  </a:cubicBezTo>
                  <a:cubicBezTo>
                    <a:pt x="174" y="42"/>
                    <a:pt x="167" y="26"/>
                    <a:pt x="154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2" name="Freeform 70"/>
            <p:cNvSpPr>
              <a:spLocks noChangeAspect="1"/>
            </p:cNvSpPr>
            <p:nvPr/>
          </p:nvSpPr>
          <p:spPr bwMode="black">
            <a:xfrm>
              <a:off x="3842" y="5971"/>
              <a:ext cx="79" cy="95"/>
            </a:xfrm>
            <a:custGeom>
              <a:avLst/>
              <a:gdLst>
                <a:gd name="T0" fmla="*/ 159 w 175"/>
                <a:gd name="T1" fmla="*/ 2 h 208"/>
                <a:gd name="T2" fmla="*/ 146 w 175"/>
                <a:gd name="T3" fmla="*/ 0 h 208"/>
                <a:gd name="T4" fmla="*/ 81 w 175"/>
                <a:gd name="T5" fmla="*/ 94 h 208"/>
                <a:gd name="T6" fmla="*/ 54 w 175"/>
                <a:gd name="T7" fmla="*/ 0 h 208"/>
                <a:gd name="T8" fmla="*/ 30 w 175"/>
                <a:gd name="T9" fmla="*/ 3 h 208"/>
                <a:gd name="T10" fmla="*/ 0 w 175"/>
                <a:gd name="T11" fmla="*/ 0 h 208"/>
                <a:gd name="T12" fmla="*/ 42 w 175"/>
                <a:gd name="T13" fmla="*/ 119 h 208"/>
                <a:gd name="T14" fmla="*/ 25 w 175"/>
                <a:gd name="T15" fmla="*/ 208 h 208"/>
                <a:gd name="T16" fmla="*/ 70 w 175"/>
                <a:gd name="T17" fmla="*/ 208 h 208"/>
                <a:gd name="T18" fmla="*/ 88 w 175"/>
                <a:gd name="T19" fmla="*/ 115 h 208"/>
                <a:gd name="T20" fmla="*/ 175 w 175"/>
                <a:gd name="T21" fmla="*/ 0 h 208"/>
                <a:gd name="T22" fmla="*/ 159 w 175"/>
                <a:gd name="T23" fmla="*/ 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208">
                  <a:moveTo>
                    <a:pt x="159" y="2"/>
                  </a:moveTo>
                  <a:cubicBezTo>
                    <a:pt x="154" y="2"/>
                    <a:pt x="149" y="1"/>
                    <a:pt x="146" y="0"/>
                  </a:cubicBezTo>
                  <a:cubicBezTo>
                    <a:pt x="123" y="35"/>
                    <a:pt x="102" y="67"/>
                    <a:pt x="81" y="94"/>
                  </a:cubicBezTo>
                  <a:cubicBezTo>
                    <a:pt x="72" y="64"/>
                    <a:pt x="63" y="33"/>
                    <a:pt x="54" y="0"/>
                  </a:cubicBezTo>
                  <a:cubicBezTo>
                    <a:pt x="46" y="2"/>
                    <a:pt x="39" y="3"/>
                    <a:pt x="30" y="3"/>
                  </a:cubicBezTo>
                  <a:cubicBezTo>
                    <a:pt x="21" y="3"/>
                    <a:pt x="11" y="2"/>
                    <a:pt x="0" y="0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25" y="208"/>
                    <a:pt x="25" y="208"/>
                    <a:pt x="25" y="208"/>
                  </a:cubicBezTo>
                  <a:cubicBezTo>
                    <a:pt x="70" y="208"/>
                    <a:pt x="70" y="208"/>
                    <a:pt x="70" y="208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135" y="52"/>
                    <a:pt x="164" y="14"/>
                    <a:pt x="175" y="0"/>
                  </a:cubicBezTo>
                  <a:cubicBezTo>
                    <a:pt x="169" y="1"/>
                    <a:pt x="164" y="2"/>
                    <a:pt x="159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3" name="Freeform 71"/>
            <p:cNvSpPr>
              <a:spLocks noChangeAspect="1"/>
            </p:cNvSpPr>
            <p:nvPr/>
          </p:nvSpPr>
          <p:spPr bwMode="black">
            <a:xfrm>
              <a:off x="3688" y="5995"/>
              <a:ext cx="54" cy="71"/>
            </a:xfrm>
            <a:custGeom>
              <a:avLst/>
              <a:gdLst>
                <a:gd name="T0" fmla="*/ 3 w 118"/>
                <a:gd name="T1" fmla="*/ 0 h 155"/>
                <a:gd name="T2" fmla="*/ 0 w 118"/>
                <a:gd name="T3" fmla="*/ 19 h 155"/>
                <a:gd name="T4" fmla="*/ 42 w 118"/>
                <a:gd name="T5" fmla="*/ 16 h 155"/>
                <a:gd name="T6" fmla="*/ 15 w 118"/>
                <a:gd name="T7" fmla="*/ 155 h 155"/>
                <a:gd name="T8" fmla="*/ 48 w 118"/>
                <a:gd name="T9" fmla="*/ 155 h 155"/>
                <a:gd name="T10" fmla="*/ 75 w 118"/>
                <a:gd name="T11" fmla="*/ 16 h 155"/>
                <a:gd name="T12" fmla="*/ 115 w 118"/>
                <a:gd name="T13" fmla="*/ 19 h 155"/>
                <a:gd name="T14" fmla="*/ 118 w 118"/>
                <a:gd name="T15" fmla="*/ 0 h 155"/>
                <a:gd name="T16" fmla="*/ 3 w 118"/>
                <a:gd name="T1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55">
                  <a:moveTo>
                    <a:pt x="3" y="0"/>
                  </a:moveTo>
                  <a:cubicBezTo>
                    <a:pt x="4" y="7"/>
                    <a:pt x="3" y="13"/>
                    <a:pt x="0" y="19"/>
                  </a:cubicBezTo>
                  <a:cubicBezTo>
                    <a:pt x="13" y="17"/>
                    <a:pt x="27" y="17"/>
                    <a:pt x="42" y="16"/>
                  </a:cubicBezTo>
                  <a:cubicBezTo>
                    <a:pt x="15" y="155"/>
                    <a:pt x="15" y="155"/>
                    <a:pt x="15" y="155"/>
                  </a:cubicBezTo>
                  <a:cubicBezTo>
                    <a:pt x="48" y="155"/>
                    <a:pt x="48" y="155"/>
                    <a:pt x="48" y="155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94" y="17"/>
                    <a:pt x="107" y="18"/>
                    <a:pt x="115" y="19"/>
                  </a:cubicBezTo>
                  <a:cubicBezTo>
                    <a:pt x="114" y="12"/>
                    <a:pt x="115" y="6"/>
                    <a:pt x="118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4" name="Freeform 72"/>
            <p:cNvSpPr>
              <a:spLocks noChangeAspect="1"/>
            </p:cNvSpPr>
            <p:nvPr/>
          </p:nvSpPr>
          <p:spPr bwMode="black">
            <a:xfrm>
              <a:off x="3630" y="5994"/>
              <a:ext cx="52" cy="74"/>
            </a:xfrm>
            <a:custGeom>
              <a:avLst/>
              <a:gdLst>
                <a:gd name="T0" fmla="*/ 99 w 115"/>
                <a:gd name="T1" fmla="*/ 3 h 162"/>
                <a:gd name="T2" fmla="*/ 81 w 115"/>
                <a:gd name="T3" fmla="*/ 0 h 162"/>
                <a:gd name="T4" fmla="*/ 38 w 115"/>
                <a:gd name="T5" fmla="*/ 15 h 162"/>
                <a:gd name="T6" fmla="*/ 19 w 115"/>
                <a:gd name="T7" fmla="*/ 56 h 162"/>
                <a:gd name="T8" fmla="*/ 33 w 115"/>
                <a:gd name="T9" fmla="*/ 85 h 162"/>
                <a:gd name="T10" fmla="*/ 59 w 115"/>
                <a:gd name="T11" fmla="*/ 101 h 162"/>
                <a:gd name="T12" fmla="*/ 73 w 115"/>
                <a:gd name="T13" fmla="*/ 120 h 162"/>
                <a:gd name="T14" fmla="*/ 64 w 115"/>
                <a:gd name="T15" fmla="*/ 140 h 162"/>
                <a:gd name="T16" fmla="*/ 42 w 115"/>
                <a:gd name="T17" fmla="*/ 148 h 162"/>
                <a:gd name="T18" fmla="*/ 15 w 115"/>
                <a:gd name="T19" fmla="*/ 123 h 162"/>
                <a:gd name="T20" fmla="*/ 11 w 115"/>
                <a:gd name="T21" fmla="*/ 123 h 162"/>
                <a:gd name="T22" fmla="*/ 0 w 115"/>
                <a:gd name="T23" fmla="*/ 152 h 162"/>
                <a:gd name="T24" fmla="*/ 35 w 115"/>
                <a:gd name="T25" fmla="*/ 162 h 162"/>
                <a:gd name="T26" fmla="*/ 82 w 115"/>
                <a:gd name="T27" fmla="*/ 147 h 162"/>
                <a:gd name="T28" fmla="*/ 103 w 115"/>
                <a:gd name="T29" fmla="*/ 104 h 162"/>
                <a:gd name="T30" fmla="*/ 89 w 115"/>
                <a:gd name="T31" fmla="*/ 74 h 162"/>
                <a:gd name="T32" fmla="*/ 63 w 115"/>
                <a:gd name="T33" fmla="*/ 58 h 162"/>
                <a:gd name="T34" fmla="*/ 48 w 115"/>
                <a:gd name="T35" fmla="*/ 38 h 162"/>
                <a:gd name="T36" fmla="*/ 57 w 115"/>
                <a:gd name="T37" fmla="*/ 20 h 162"/>
                <a:gd name="T38" fmla="*/ 78 w 115"/>
                <a:gd name="T39" fmla="*/ 13 h 162"/>
                <a:gd name="T40" fmla="*/ 93 w 115"/>
                <a:gd name="T41" fmla="*/ 19 h 162"/>
                <a:gd name="T42" fmla="*/ 100 w 115"/>
                <a:gd name="T43" fmla="*/ 33 h 162"/>
                <a:gd name="T44" fmla="*/ 103 w 115"/>
                <a:gd name="T45" fmla="*/ 33 h 162"/>
                <a:gd name="T46" fmla="*/ 115 w 115"/>
                <a:gd name="T47" fmla="*/ 11 h 162"/>
                <a:gd name="T48" fmla="*/ 99 w 115"/>
                <a:gd name="T49" fmla="*/ 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162">
                  <a:moveTo>
                    <a:pt x="99" y="3"/>
                  </a:moveTo>
                  <a:cubicBezTo>
                    <a:pt x="92" y="1"/>
                    <a:pt x="86" y="0"/>
                    <a:pt x="81" y="0"/>
                  </a:cubicBezTo>
                  <a:cubicBezTo>
                    <a:pt x="65" y="0"/>
                    <a:pt x="51" y="5"/>
                    <a:pt x="38" y="15"/>
                  </a:cubicBezTo>
                  <a:cubicBezTo>
                    <a:pt x="26" y="26"/>
                    <a:pt x="19" y="40"/>
                    <a:pt x="19" y="56"/>
                  </a:cubicBezTo>
                  <a:cubicBezTo>
                    <a:pt x="19" y="67"/>
                    <a:pt x="24" y="77"/>
                    <a:pt x="33" y="85"/>
                  </a:cubicBezTo>
                  <a:cubicBezTo>
                    <a:pt x="42" y="90"/>
                    <a:pt x="51" y="96"/>
                    <a:pt x="59" y="101"/>
                  </a:cubicBezTo>
                  <a:cubicBezTo>
                    <a:pt x="69" y="107"/>
                    <a:pt x="73" y="113"/>
                    <a:pt x="73" y="120"/>
                  </a:cubicBezTo>
                  <a:cubicBezTo>
                    <a:pt x="73" y="128"/>
                    <a:pt x="70" y="135"/>
                    <a:pt x="64" y="140"/>
                  </a:cubicBezTo>
                  <a:cubicBezTo>
                    <a:pt x="58" y="146"/>
                    <a:pt x="50" y="148"/>
                    <a:pt x="42" y="148"/>
                  </a:cubicBezTo>
                  <a:cubicBezTo>
                    <a:pt x="23" y="148"/>
                    <a:pt x="14" y="140"/>
                    <a:pt x="15" y="123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6" y="159"/>
                    <a:pt x="18" y="162"/>
                    <a:pt x="35" y="162"/>
                  </a:cubicBezTo>
                  <a:cubicBezTo>
                    <a:pt x="53" y="162"/>
                    <a:pt x="69" y="157"/>
                    <a:pt x="82" y="147"/>
                  </a:cubicBezTo>
                  <a:cubicBezTo>
                    <a:pt x="96" y="135"/>
                    <a:pt x="103" y="121"/>
                    <a:pt x="103" y="104"/>
                  </a:cubicBezTo>
                  <a:cubicBezTo>
                    <a:pt x="103" y="92"/>
                    <a:pt x="98" y="82"/>
                    <a:pt x="89" y="74"/>
                  </a:cubicBezTo>
                  <a:cubicBezTo>
                    <a:pt x="80" y="69"/>
                    <a:pt x="71" y="63"/>
                    <a:pt x="63" y="58"/>
                  </a:cubicBezTo>
                  <a:cubicBezTo>
                    <a:pt x="53" y="52"/>
                    <a:pt x="48" y="45"/>
                    <a:pt x="48" y="38"/>
                  </a:cubicBezTo>
                  <a:cubicBezTo>
                    <a:pt x="48" y="31"/>
                    <a:pt x="51" y="25"/>
                    <a:pt x="57" y="20"/>
                  </a:cubicBezTo>
                  <a:cubicBezTo>
                    <a:pt x="63" y="15"/>
                    <a:pt x="70" y="13"/>
                    <a:pt x="78" y="13"/>
                  </a:cubicBezTo>
                  <a:cubicBezTo>
                    <a:pt x="83" y="13"/>
                    <a:pt x="88" y="15"/>
                    <a:pt x="93" y="19"/>
                  </a:cubicBezTo>
                  <a:cubicBezTo>
                    <a:pt x="98" y="22"/>
                    <a:pt x="100" y="27"/>
                    <a:pt x="100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3" y="8"/>
                    <a:pt x="108" y="5"/>
                    <a:pt x="99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5" name="Freeform 73"/>
            <p:cNvSpPr>
              <a:spLocks noChangeAspect="1"/>
            </p:cNvSpPr>
            <p:nvPr/>
          </p:nvSpPr>
          <p:spPr bwMode="black">
            <a:xfrm>
              <a:off x="3557" y="5996"/>
              <a:ext cx="76" cy="70"/>
            </a:xfrm>
            <a:custGeom>
              <a:avLst/>
              <a:gdLst>
                <a:gd name="T0" fmla="*/ 157 w 166"/>
                <a:gd name="T1" fmla="*/ 1 h 154"/>
                <a:gd name="T2" fmla="*/ 149 w 166"/>
                <a:gd name="T3" fmla="*/ 0 h 154"/>
                <a:gd name="T4" fmla="*/ 127 w 166"/>
                <a:gd name="T5" fmla="*/ 105 h 154"/>
                <a:gd name="T6" fmla="*/ 50 w 166"/>
                <a:gd name="T7" fmla="*/ 0 h 154"/>
                <a:gd name="T8" fmla="*/ 31 w 166"/>
                <a:gd name="T9" fmla="*/ 0 h 154"/>
                <a:gd name="T10" fmla="*/ 0 w 166"/>
                <a:gd name="T11" fmla="*/ 154 h 154"/>
                <a:gd name="T12" fmla="*/ 17 w 166"/>
                <a:gd name="T13" fmla="*/ 154 h 154"/>
                <a:gd name="T14" fmla="*/ 38 w 166"/>
                <a:gd name="T15" fmla="*/ 44 h 154"/>
                <a:gd name="T16" fmla="*/ 118 w 166"/>
                <a:gd name="T17" fmla="*/ 154 h 154"/>
                <a:gd name="T18" fmla="*/ 135 w 166"/>
                <a:gd name="T19" fmla="*/ 154 h 154"/>
                <a:gd name="T20" fmla="*/ 166 w 166"/>
                <a:gd name="T21" fmla="*/ 0 h 154"/>
                <a:gd name="T22" fmla="*/ 157 w 166"/>
                <a:gd name="T23" fmla="*/ 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54">
                  <a:moveTo>
                    <a:pt x="157" y="1"/>
                  </a:moveTo>
                  <a:cubicBezTo>
                    <a:pt x="154" y="1"/>
                    <a:pt x="151" y="1"/>
                    <a:pt x="149" y="0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118" y="154"/>
                    <a:pt x="118" y="154"/>
                    <a:pt x="118" y="154"/>
                  </a:cubicBezTo>
                  <a:cubicBezTo>
                    <a:pt x="135" y="154"/>
                    <a:pt x="135" y="154"/>
                    <a:pt x="135" y="154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3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6" name="Freeform 74"/>
            <p:cNvSpPr>
              <a:spLocks noChangeAspect="1"/>
            </p:cNvSpPr>
            <p:nvPr/>
          </p:nvSpPr>
          <p:spPr bwMode="black">
            <a:xfrm>
              <a:off x="3432" y="5971"/>
              <a:ext cx="72" cy="95"/>
            </a:xfrm>
            <a:custGeom>
              <a:avLst/>
              <a:gdLst>
                <a:gd name="T0" fmla="*/ 41 w 157"/>
                <a:gd name="T1" fmla="*/ 0 h 208"/>
                <a:gd name="T2" fmla="*/ 0 w 157"/>
                <a:gd name="T3" fmla="*/ 208 h 208"/>
                <a:gd name="T4" fmla="*/ 116 w 157"/>
                <a:gd name="T5" fmla="*/ 208 h 208"/>
                <a:gd name="T6" fmla="*/ 120 w 157"/>
                <a:gd name="T7" fmla="*/ 184 h 208"/>
                <a:gd name="T8" fmla="*/ 59 w 157"/>
                <a:gd name="T9" fmla="*/ 187 h 208"/>
                <a:gd name="T10" fmla="*/ 50 w 157"/>
                <a:gd name="T11" fmla="*/ 187 h 208"/>
                <a:gd name="T12" fmla="*/ 65 w 157"/>
                <a:gd name="T13" fmla="*/ 108 h 208"/>
                <a:gd name="T14" fmla="*/ 134 w 157"/>
                <a:gd name="T15" fmla="*/ 112 h 208"/>
                <a:gd name="T16" fmla="*/ 139 w 157"/>
                <a:gd name="T17" fmla="*/ 86 h 208"/>
                <a:gd name="T18" fmla="*/ 90 w 157"/>
                <a:gd name="T19" fmla="*/ 88 h 208"/>
                <a:gd name="T20" fmla="*/ 70 w 157"/>
                <a:gd name="T21" fmla="*/ 88 h 208"/>
                <a:gd name="T22" fmla="*/ 82 w 157"/>
                <a:gd name="T23" fmla="*/ 22 h 208"/>
                <a:gd name="T24" fmla="*/ 99 w 157"/>
                <a:gd name="T25" fmla="*/ 22 h 208"/>
                <a:gd name="T26" fmla="*/ 152 w 157"/>
                <a:gd name="T27" fmla="*/ 26 h 208"/>
                <a:gd name="T28" fmla="*/ 157 w 157"/>
                <a:gd name="T29" fmla="*/ 0 h 208"/>
                <a:gd name="T30" fmla="*/ 41 w 157"/>
                <a:gd name="T3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208">
                  <a:moveTo>
                    <a:pt x="41" y="0"/>
                  </a:moveTo>
                  <a:cubicBezTo>
                    <a:pt x="0" y="208"/>
                    <a:pt x="0" y="208"/>
                    <a:pt x="0" y="208"/>
                  </a:cubicBezTo>
                  <a:cubicBezTo>
                    <a:pt x="116" y="208"/>
                    <a:pt x="116" y="208"/>
                    <a:pt x="116" y="208"/>
                  </a:cubicBezTo>
                  <a:cubicBezTo>
                    <a:pt x="115" y="199"/>
                    <a:pt x="116" y="191"/>
                    <a:pt x="120" y="184"/>
                  </a:cubicBezTo>
                  <a:cubicBezTo>
                    <a:pt x="88" y="186"/>
                    <a:pt x="68" y="187"/>
                    <a:pt x="59" y="187"/>
                  </a:cubicBezTo>
                  <a:cubicBezTo>
                    <a:pt x="50" y="187"/>
                    <a:pt x="50" y="187"/>
                    <a:pt x="50" y="18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94" y="108"/>
                    <a:pt x="117" y="109"/>
                    <a:pt x="134" y="112"/>
                  </a:cubicBezTo>
                  <a:cubicBezTo>
                    <a:pt x="133" y="100"/>
                    <a:pt x="135" y="92"/>
                    <a:pt x="139" y="86"/>
                  </a:cubicBezTo>
                  <a:cubicBezTo>
                    <a:pt x="112" y="88"/>
                    <a:pt x="96" y="88"/>
                    <a:pt x="90" y="88"/>
                  </a:cubicBezTo>
                  <a:cubicBezTo>
                    <a:pt x="84" y="88"/>
                    <a:pt x="77" y="88"/>
                    <a:pt x="70" y="88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15" y="22"/>
                    <a:pt x="133" y="23"/>
                    <a:pt x="152" y="26"/>
                  </a:cubicBezTo>
                  <a:cubicBezTo>
                    <a:pt x="152" y="16"/>
                    <a:pt x="153" y="7"/>
                    <a:pt x="157" y="0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7" name="Freeform 75"/>
            <p:cNvSpPr>
              <a:spLocks noChangeAspect="1" noEditPoints="1"/>
            </p:cNvSpPr>
            <p:nvPr/>
          </p:nvSpPr>
          <p:spPr bwMode="black">
            <a:xfrm>
              <a:off x="3751" y="5992"/>
              <a:ext cx="75" cy="75"/>
            </a:xfrm>
            <a:custGeom>
              <a:avLst/>
              <a:gdLst>
                <a:gd name="T0" fmla="*/ 153 w 163"/>
                <a:gd name="T1" fmla="*/ 69 h 164"/>
                <a:gd name="T2" fmla="*/ 117 w 163"/>
                <a:gd name="T3" fmla="*/ 113 h 164"/>
                <a:gd name="T4" fmla="*/ 88 w 163"/>
                <a:gd name="T5" fmla="*/ 69 h 164"/>
                <a:gd name="T6" fmla="*/ 127 w 163"/>
                <a:gd name="T7" fmla="*/ 25 h 164"/>
                <a:gd name="T8" fmla="*/ 91 w 163"/>
                <a:gd name="T9" fmla="*/ 0 h 164"/>
                <a:gd name="T10" fmla="*/ 58 w 163"/>
                <a:gd name="T11" fmla="*/ 12 h 164"/>
                <a:gd name="T12" fmla="*/ 44 w 163"/>
                <a:gd name="T13" fmla="*/ 44 h 164"/>
                <a:gd name="T14" fmla="*/ 53 w 163"/>
                <a:gd name="T15" fmla="*/ 75 h 164"/>
                <a:gd name="T16" fmla="*/ 0 w 163"/>
                <a:gd name="T17" fmla="*/ 130 h 164"/>
                <a:gd name="T18" fmla="*/ 12 w 163"/>
                <a:gd name="T19" fmla="*/ 155 h 164"/>
                <a:gd name="T20" fmla="*/ 40 w 163"/>
                <a:gd name="T21" fmla="*/ 164 h 164"/>
                <a:gd name="T22" fmla="*/ 94 w 163"/>
                <a:gd name="T23" fmla="*/ 145 h 164"/>
                <a:gd name="T24" fmla="*/ 103 w 163"/>
                <a:gd name="T25" fmla="*/ 161 h 164"/>
                <a:gd name="T26" fmla="*/ 149 w 163"/>
                <a:gd name="T27" fmla="*/ 161 h 164"/>
                <a:gd name="T28" fmla="*/ 123 w 163"/>
                <a:gd name="T29" fmla="*/ 123 h 164"/>
                <a:gd name="T30" fmla="*/ 163 w 163"/>
                <a:gd name="T31" fmla="*/ 82 h 164"/>
                <a:gd name="T32" fmla="*/ 153 w 163"/>
                <a:gd name="T33" fmla="*/ 69 h 164"/>
                <a:gd name="T34" fmla="*/ 83 w 163"/>
                <a:gd name="T35" fmla="*/ 61 h 164"/>
                <a:gd name="T36" fmla="*/ 74 w 163"/>
                <a:gd name="T37" fmla="*/ 33 h 164"/>
                <a:gd name="T38" fmla="*/ 79 w 163"/>
                <a:gd name="T39" fmla="*/ 18 h 164"/>
                <a:gd name="T40" fmla="*/ 94 w 163"/>
                <a:gd name="T41" fmla="*/ 12 h 164"/>
                <a:gd name="T42" fmla="*/ 104 w 163"/>
                <a:gd name="T43" fmla="*/ 16 h 164"/>
                <a:gd name="T44" fmla="*/ 108 w 163"/>
                <a:gd name="T45" fmla="*/ 25 h 164"/>
                <a:gd name="T46" fmla="*/ 83 w 163"/>
                <a:gd name="T47" fmla="*/ 61 h 164"/>
                <a:gd name="T48" fmla="*/ 61 w 163"/>
                <a:gd name="T49" fmla="*/ 147 h 164"/>
                <a:gd name="T50" fmla="*/ 33 w 163"/>
                <a:gd name="T51" fmla="*/ 118 h 164"/>
                <a:gd name="T52" fmla="*/ 41 w 163"/>
                <a:gd name="T53" fmla="*/ 99 h 164"/>
                <a:gd name="T54" fmla="*/ 57 w 163"/>
                <a:gd name="T55" fmla="*/ 86 h 164"/>
                <a:gd name="T56" fmla="*/ 89 w 163"/>
                <a:gd name="T57" fmla="*/ 138 h 164"/>
                <a:gd name="T58" fmla="*/ 61 w 163"/>
                <a:gd name="T59" fmla="*/ 14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3" h="164">
                  <a:moveTo>
                    <a:pt x="153" y="69"/>
                  </a:moveTo>
                  <a:cubicBezTo>
                    <a:pt x="140" y="88"/>
                    <a:pt x="128" y="103"/>
                    <a:pt x="117" y="113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114" y="54"/>
                    <a:pt x="127" y="39"/>
                    <a:pt x="127" y="25"/>
                  </a:cubicBezTo>
                  <a:cubicBezTo>
                    <a:pt x="127" y="8"/>
                    <a:pt x="115" y="0"/>
                    <a:pt x="91" y="0"/>
                  </a:cubicBezTo>
                  <a:cubicBezTo>
                    <a:pt x="78" y="0"/>
                    <a:pt x="67" y="4"/>
                    <a:pt x="58" y="12"/>
                  </a:cubicBezTo>
                  <a:cubicBezTo>
                    <a:pt x="48" y="20"/>
                    <a:pt x="44" y="31"/>
                    <a:pt x="44" y="44"/>
                  </a:cubicBezTo>
                  <a:cubicBezTo>
                    <a:pt x="44" y="54"/>
                    <a:pt x="47" y="64"/>
                    <a:pt x="53" y="75"/>
                  </a:cubicBezTo>
                  <a:cubicBezTo>
                    <a:pt x="18" y="92"/>
                    <a:pt x="0" y="110"/>
                    <a:pt x="0" y="130"/>
                  </a:cubicBezTo>
                  <a:cubicBezTo>
                    <a:pt x="0" y="140"/>
                    <a:pt x="4" y="149"/>
                    <a:pt x="12" y="155"/>
                  </a:cubicBezTo>
                  <a:cubicBezTo>
                    <a:pt x="19" y="161"/>
                    <a:pt x="28" y="164"/>
                    <a:pt x="40" y="164"/>
                  </a:cubicBezTo>
                  <a:cubicBezTo>
                    <a:pt x="56" y="164"/>
                    <a:pt x="75" y="157"/>
                    <a:pt x="94" y="145"/>
                  </a:cubicBezTo>
                  <a:cubicBezTo>
                    <a:pt x="103" y="161"/>
                    <a:pt x="103" y="161"/>
                    <a:pt x="103" y="161"/>
                  </a:cubicBezTo>
                  <a:cubicBezTo>
                    <a:pt x="149" y="161"/>
                    <a:pt x="149" y="161"/>
                    <a:pt x="149" y="161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43" y="103"/>
                    <a:pt x="156" y="90"/>
                    <a:pt x="163" y="82"/>
                  </a:cubicBezTo>
                  <a:lnTo>
                    <a:pt x="153" y="69"/>
                  </a:lnTo>
                  <a:close/>
                  <a:moveTo>
                    <a:pt x="83" y="61"/>
                  </a:moveTo>
                  <a:cubicBezTo>
                    <a:pt x="77" y="49"/>
                    <a:pt x="74" y="40"/>
                    <a:pt x="74" y="33"/>
                  </a:cubicBezTo>
                  <a:cubicBezTo>
                    <a:pt x="74" y="27"/>
                    <a:pt x="76" y="22"/>
                    <a:pt x="79" y="18"/>
                  </a:cubicBezTo>
                  <a:cubicBezTo>
                    <a:pt x="83" y="14"/>
                    <a:pt x="88" y="12"/>
                    <a:pt x="94" y="12"/>
                  </a:cubicBezTo>
                  <a:cubicBezTo>
                    <a:pt x="97" y="12"/>
                    <a:pt x="101" y="13"/>
                    <a:pt x="104" y="16"/>
                  </a:cubicBezTo>
                  <a:cubicBezTo>
                    <a:pt x="106" y="19"/>
                    <a:pt x="108" y="22"/>
                    <a:pt x="108" y="25"/>
                  </a:cubicBezTo>
                  <a:cubicBezTo>
                    <a:pt x="108" y="38"/>
                    <a:pt x="100" y="50"/>
                    <a:pt x="83" y="61"/>
                  </a:cubicBezTo>
                  <a:close/>
                  <a:moveTo>
                    <a:pt x="61" y="147"/>
                  </a:moveTo>
                  <a:cubicBezTo>
                    <a:pt x="42" y="147"/>
                    <a:pt x="33" y="137"/>
                    <a:pt x="33" y="118"/>
                  </a:cubicBezTo>
                  <a:cubicBezTo>
                    <a:pt x="33" y="112"/>
                    <a:pt x="35" y="106"/>
                    <a:pt x="41" y="99"/>
                  </a:cubicBezTo>
                  <a:cubicBezTo>
                    <a:pt x="46" y="92"/>
                    <a:pt x="51" y="88"/>
                    <a:pt x="57" y="86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78" y="144"/>
                    <a:pt x="69" y="147"/>
                    <a:pt x="61" y="1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8" name="Freeform 76"/>
            <p:cNvSpPr>
              <a:spLocks noChangeAspect="1" noEditPoints="1"/>
            </p:cNvSpPr>
            <p:nvPr/>
          </p:nvSpPr>
          <p:spPr bwMode="black">
            <a:xfrm>
              <a:off x="3496" y="5996"/>
              <a:ext cx="58" cy="70"/>
            </a:xfrm>
            <a:custGeom>
              <a:avLst/>
              <a:gdLst>
                <a:gd name="T0" fmla="*/ 91 w 128"/>
                <a:gd name="T1" fmla="*/ 0 h 153"/>
                <a:gd name="T2" fmla="*/ 30 w 128"/>
                <a:gd name="T3" fmla="*/ 0 h 153"/>
                <a:gd name="T4" fmla="*/ 0 w 128"/>
                <a:gd name="T5" fmla="*/ 153 h 153"/>
                <a:gd name="T6" fmla="*/ 34 w 128"/>
                <a:gd name="T7" fmla="*/ 153 h 153"/>
                <a:gd name="T8" fmla="*/ 48 w 128"/>
                <a:gd name="T9" fmla="*/ 83 h 153"/>
                <a:gd name="T10" fmla="*/ 51 w 128"/>
                <a:gd name="T11" fmla="*/ 83 h 153"/>
                <a:gd name="T12" fmla="*/ 78 w 128"/>
                <a:gd name="T13" fmla="*/ 153 h 153"/>
                <a:gd name="T14" fmla="*/ 118 w 128"/>
                <a:gd name="T15" fmla="*/ 153 h 153"/>
                <a:gd name="T16" fmla="*/ 84 w 128"/>
                <a:gd name="T17" fmla="*/ 78 h 153"/>
                <a:gd name="T18" fmla="*/ 115 w 128"/>
                <a:gd name="T19" fmla="*/ 62 h 153"/>
                <a:gd name="T20" fmla="*/ 128 w 128"/>
                <a:gd name="T21" fmla="*/ 31 h 153"/>
                <a:gd name="T22" fmla="*/ 91 w 128"/>
                <a:gd name="T23" fmla="*/ 0 h 153"/>
                <a:gd name="T24" fmla="*/ 85 w 128"/>
                <a:gd name="T25" fmla="*/ 62 h 153"/>
                <a:gd name="T26" fmla="*/ 58 w 128"/>
                <a:gd name="T27" fmla="*/ 74 h 153"/>
                <a:gd name="T28" fmla="*/ 51 w 128"/>
                <a:gd name="T29" fmla="*/ 74 h 153"/>
                <a:gd name="T30" fmla="*/ 62 w 128"/>
                <a:gd name="T31" fmla="*/ 14 h 153"/>
                <a:gd name="T32" fmla="*/ 77 w 128"/>
                <a:gd name="T33" fmla="*/ 15 h 153"/>
                <a:gd name="T34" fmla="*/ 94 w 128"/>
                <a:gd name="T35" fmla="*/ 32 h 153"/>
                <a:gd name="T36" fmla="*/ 85 w 128"/>
                <a:gd name="T37" fmla="*/ 6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153">
                  <a:moveTo>
                    <a:pt x="91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118" y="153"/>
                    <a:pt x="118" y="153"/>
                    <a:pt x="118" y="153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99" y="73"/>
                    <a:pt x="109" y="67"/>
                    <a:pt x="115" y="62"/>
                  </a:cubicBezTo>
                  <a:cubicBezTo>
                    <a:pt x="124" y="54"/>
                    <a:pt x="128" y="44"/>
                    <a:pt x="128" y="31"/>
                  </a:cubicBezTo>
                  <a:cubicBezTo>
                    <a:pt x="128" y="10"/>
                    <a:pt x="116" y="0"/>
                    <a:pt x="91" y="0"/>
                  </a:cubicBezTo>
                  <a:close/>
                  <a:moveTo>
                    <a:pt x="85" y="62"/>
                  </a:moveTo>
                  <a:cubicBezTo>
                    <a:pt x="79" y="70"/>
                    <a:pt x="70" y="74"/>
                    <a:pt x="58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88" y="15"/>
                    <a:pt x="94" y="20"/>
                    <a:pt x="94" y="32"/>
                  </a:cubicBezTo>
                  <a:cubicBezTo>
                    <a:pt x="94" y="44"/>
                    <a:pt x="91" y="54"/>
                    <a:pt x="85" y="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grpSp>
          <p:nvGrpSpPr>
            <p:cNvPr id="8269" name="Group 77"/>
            <p:cNvGrpSpPr>
              <a:grpSpLocks noChangeAspect="1"/>
            </p:cNvGrpSpPr>
            <p:nvPr/>
          </p:nvGrpSpPr>
          <p:grpSpPr bwMode="auto">
            <a:xfrm>
              <a:off x="3413" y="6111"/>
              <a:ext cx="772" cy="63"/>
              <a:chOff x="1313" y="1875"/>
              <a:chExt cx="6191" cy="505"/>
            </a:xfrm>
          </p:grpSpPr>
          <p:sp>
            <p:nvSpPr>
              <p:cNvPr id="8270" name="Freeform 78"/>
              <p:cNvSpPr>
                <a:spLocks noChangeAspect="1" noEditPoints="1"/>
              </p:cNvSpPr>
              <p:nvPr/>
            </p:nvSpPr>
            <p:spPr bwMode="black">
              <a:xfrm>
                <a:off x="1313" y="1900"/>
                <a:ext cx="425" cy="446"/>
              </a:xfrm>
              <a:custGeom>
                <a:avLst/>
                <a:gdLst>
                  <a:gd name="T0" fmla="*/ 88 w 116"/>
                  <a:gd name="T1" fmla="*/ 46 h 122"/>
                  <a:gd name="T2" fmla="*/ 49 w 116"/>
                  <a:gd name="T3" fmla="*/ 88 h 122"/>
                  <a:gd name="T4" fmla="*/ 29 w 116"/>
                  <a:gd name="T5" fmla="*/ 50 h 122"/>
                  <a:gd name="T6" fmla="*/ 66 w 116"/>
                  <a:gd name="T7" fmla="*/ 8 h 122"/>
                  <a:gd name="T8" fmla="*/ 88 w 116"/>
                  <a:gd name="T9" fmla="*/ 46 h 122"/>
                  <a:gd name="T10" fmla="*/ 68 w 116"/>
                  <a:gd name="T11" fmla="*/ 0 h 122"/>
                  <a:gd name="T12" fmla="*/ 7 w 116"/>
                  <a:gd name="T13" fmla="*/ 49 h 122"/>
                  <a:gd name="T14" fmla="*/ 47 w 116"/>
                  <a:gd name="T15" fmla="*/ 97 h 122"/>
                  <a:gd name="T16" fmla="*/ 77 w 116"/>
                  <a:gd name="T17" fmla="*/ 122 h 122"/>
                  <a:gd name="T18" fmla="*/ 97 w 116"/>
                  <a:gd name="T19" fmla="*/ 115 h 122"/>
                  <a:gd name="T20" fmla="*/ 66 w 116"/>
                  <a:gd name="T21" fmla="*/ 94 h 122"/>
                  <a:gd name="T22" fmla="*/ 109 w 116"/>
                  <a:gd name="T23" fmla="*/ 48 h 122"/>
                  <a:gd name="T24" fmla="*/ 68 w 116"/>
                  <a:gd name="T2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122">
                    <a:moveTo>
                      <a:pt x="88" y="46"/>
                    </a:moveTo>
                    <a:cubicBezTo>
                      <a:pt x="82" y="75"/>
                      <a:pt x="65" y="88"/>
                      <a:pt x="49" y="88"/>
                    </a:cubicBezTo>
                    <a:cubicBezTo>
                      <a:pt x="34" y="88"/>
                      <a:pt x="23" y="78"/>
                      <a:pt x="29" y="50"/>
                    </a:cubicBezTo>
                    <a:cubicBezTo>
                      <a:pt x="33" y="27"/>
                      <a:pt x="47" y="8"/>
                      <a:pt x="66" y="8"/>
                    </a:cubicBezTo>
                    <a:cubicBezTo>
                      <a:pt x="83" y="8"/>
                      <a:pt x="92" y="22"/>
                      <a:pt x="88" y="46"/>
                    </a:cubicBezTo>
                    <a:close/>
                    <a:moveTo>
                      <a:pt x="68" y="0"/>
                    </a:moveTo>
                    <a:cubicBezTo>
                      <a:pt x="37" y="0"/>
                      <a:pt x="12" y="22"/>
                      <a:pt x="7" y="49"/>
                    </a:cubicBezTo>
                    <a:cubicBezTo>
                      <a:pt x="0" y="82"/>
                      <a:pt x="20" y="97"/>
                      <a:pt x="47" y="97"/>
                    </a:cubicBezTo>
                    <a:cubicBezTo>
                      <a:pt x="62" y="109"/>
                      <a:pt x="67" y="113"/>
                      <a:pt x="77" y="122"/>
                    </a:cubicBezTo>
                    <a:cubicBezTo>
                      <a:pt x="85" y="119"/>
                      <a:pt x="91" y="116"/>
                      <a:pt x="97" y="115"/>
                    </a:cubicBezTo>
                    <a:cubicBezTo>
                      <a:pt x="90" y="111"/>
                      <a:pt x="78" y="102"/>
                      <a:pt x="66" y="94"/>
                    </a:cubicBezTo>
                    <a:cubicBezTo>
                      <a:pt x="89" y="87"/>
                      <a:pt x="105" y="70"/>
                      <a:pt x="109" y="48"/>
                    </a:cubicBezTo>
                    <a:cubicBezTo>
                      <a:pt x="116" y="16"/>
                      <a:pt x="96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1" name="Freeform 79"/>
              <p:cNvSpPr>
                <a:spLocks noChangeAspect="1"/>
              </p:cNvSpPr>
              <p:nvPr/>
            </p:nvSpPr>
            <p:spPr bwMode="black">
              <a:xfrm>
                <a:off x="1733" y="2010"/>
                <a:ext cx="263" cy="244"/>
              </a:xfrm>
              <a:custGeom>
                <a:avLst/>
                <a:gdLst>
                  <a:gd name="T0" fmla="*/ 43 w 72"/>
                  <a:gd name="T1" fmla="*/ 55 h 67"/>
                  <a:gd name="T2" fmla="*/ 43 w 72"/>
                  <a:gd name="T3" fmla="*/ 55 h 67"/>
                  <a:gd name="T4" fmla="*/ 20 w 72"/>
                  <a:gd name="T5" fmla="*/ 67 h 67"/>
                  <a:gd name="T6" fmla="*/ 4 w 72"/>
                  <a:gd name="T7" fmla="*/ 42 h 67"/>
                  <a:gd name="T8" fmla="*/ 9 w 72"/>
                  <a:gd name="T9" fmla="*/ 19 h 67"/>
                  <a:gd name="T10" fmla="*/ 12 w 72"/>
                  <a:gd name="T11" fmla="*/ 0 h 67"/>
                  <a:gd name="T12" fmla="*/ 22 w 72"/>
                  <a:gd name="T13" fmla="*/ 1 h 67"/>
                  <a:gd name="T14" fmla="*/ 32 w 72"/>
                  <a:gd name="T15" fmla="*/ 0 h 67"/>
                  <a:gd name="T16" fmla="*/ 23 w 72"/>
                  <a:gd name="T17" fmla="*/ 39 h 67"/>
                  <a:gd name="T18" fmla="*/ 31 w 72"/>
                  <a:gd name="T19" fmla="*/ 55 h 67"/>
                  <a:gd name="T20" fmla="*/ 46 w 72"/>
                  <a:gd name="T21" fmla="*/ 35 h 67"/>
                  <a:gd name="T22" fmla="*/ 47 w 72"/>
                  <a:gd name="T23" fmla="*/ 30 h 67"/>
                  <a:gd name="T24" fmla="*/ 52 w 72"/>
                  <a:gd name="T25" fmla="*/ 0 h 67"/>
                  <a:gd name="T26" fmla="*/ 62 w 72"/>
                  <a:gd name="T27" fmla="*/ 1 h 67"/>
                  <a:gd name="T28" fmla="*/ 72 w 72"/>
                  <a:gd name="T29" fmla="*/ 0 h 67"/>
                  <a:gd name="T30" fmla="*/ 65 w 72"/>
                  <a:gd name="T31" fmla="*/ 30 h 67"/>
                  <a:gd name="T32" fmla="*/ 64 w 72"/>
                  <a:gd name="T33" fmla="*/ 35 h 67"/>
                  <a:gd name="T34" fmla="*/ 60 w 72"/>
                  <a:gd name="T35" fmla="*/ 65 h 67"/>
                  <a:gd name="T36" fmla="*/ 50 w 72"/>
                  <a:gd name="T37" fmla="*/ 64 h 67"/>
                  <a:gd name="T38" fmla="*/ 40 w 72"/>
                  <a:gd name="T39" fmla="*/ 65 h 67"/>
                  <a:gd name="T40" fmla="*/ 43 w 72"/>
                  <a:gd name="T41" fmla="*/ 5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67"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36" y="62"/>
                      <a:pt x="28" y="67"/>
                      <a:pt x="20" y="67"/>
                    </a:cubicBezTo>
                    <a:cubicBezTo>
                      <a:pt x="6" y="67"/>
                      <a:pt x="0" y="59"/>
                      <a:pt x="4" y="42"/>
                    </a:cubicBezTo>
                    <a:cubicBezTo>
                      <a:pt x="6" y="33"/>
                      <a:pt x="7" y="26"/>
                      <a:pt x="9" y="19"/>
                    </a:cubicBezTo>
                    <a:cubicBezTo>
                      <a:pt x="10" y="14"/>
                      <a:pt x="11" y="7"/>
                      <a:pt x="12" y="0"/>
                    </a:cubicBezTo>
                    <a:cubicBezTo>
                      <a:pt x="14" y="0"/>
                      <a:pt x="18" y="1"/>
                      <a:pt x="22" y="1"/>
                    </a:cubicBezTo>
                    <a:cubicBezTo>
                      <a:pt x="26" y="1"/>
                      <a:pt x="30" y="0"/>
                      <a:pt x="32" y="0"/>
                    </a:cubicBezTo>
                    <a:cubicBezTo>
                      <a:pt x="29" y="10"/>
                      <a:pt x="26" y="23"/>
                      <a:pt x="23" y="39"/>
                    </a:cubicBezTo>
                    <a:cubicBezTo>
                      <a:pt x="21" y="50"/>
                      <a:pt x="24" y="55"/>
                      <a:pt x="31" y="55"/>
                    </a:cubicBezTo>
                    <a:cubicBezTo>
                      <a:pt x="39" y="55"/>
                      <a:pt x="44" y="48"/>
                      <a:pt x="46" y="35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50" y="19"/>
                      <a:pt x="51" y="9"/>
                      <a:pt x="52" y="0"/>
                    </a:cubicBezTo>
                    <a:cubicBezTo>
                      <a:pt x="54" y="0"/>
                      <a:pt x="58" y="1"/>
                      <a:pt x="62" y="1"/>
                    </a:cubicBezTo>
                    <a:cubicBezTo>
                      <a:pt x="66" y="1"/>
                      <a:pt x="70" y="0"/>
                      <a:pt x="72" y="0"/>
                    </a:cubicBezTo>
                    <a:cubicBezTo>
                      <a:pt x="70" y="9"/>
                      <a:pt x="68" y="19"/>
                      <a:pt x="65" y="30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2" y="46"/>
                      <a:pt x="61" y="56"/>
                      <a:pt x="60" y="65"/>
                    </a:cubicBezTo>
                    <a:cubicBezTo>
                      <a:pt x="57" y="65"/>
                      <a:pt x="54" y="64"/>
                      <a:pt x="50" y="64"/>
                    </a:cubicBezTo>
                    <a:cubicBezTo>
                      <a:pt x="47" y="64"/>
                      <a:pt x="44" y="65"/>
                      <a:pt x="40" y="65"/>
                    </a:cubicBezTo>
                    <a:lnTo>
                      <a:pt x="43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2" name="Freeform 80"/>
              <p:cNvSpPr>
                <a:spLocks noChangeAspect="1" noEditPoints="1"/>
              </p:cNvSpPr>
              <p:nvPr/>
            </p:nvSpPr>
            <p:spPr bwMode="black">
              <a:xfrm>
                <a:off x="2007" y="2002"/>
                <a:ext cx="239" cy="252"/>
              </a:xfrm>
              <a:custGeom>
                <a:avLst/>
                <a:gdLst>
                  <a:gd name="T0" fmla="*/ 39 w 65"/>
                  <a:gd name="T1" fmla="*/ 46 h 69"/>
                  <a:gd name="T2" fmla="*/ 26 w 65"/>
                  <a:gd name="T3" fmla="*/ 60 h 69"/>
                  <a:gd name="T4" fmla="*/ 21 w 65"/>
                  <a:gd name="T5" fmla="*/ 49 h 69"/>
                  <a:gd name="T6" fmla="*/ 42 w 65"/>
                  <a:gd name="T7" fmla="*/ 32 h 69"/>
                  <a:gd name="T8" fmla="*/ 39 w 65"/>
                  <a:gd name="T9" fmla="*/ 46 h 69"/>
                  <a:gd name="T10" fmla="*/ 14 w 65"/>
                  <a:gd name="T11" fmla="*/ 18 h 69"/>
                  <a:gd name="T12" fmla="*/ 15 w 65"/>
                  <a:gd name="T13" fmla="*/ 18 h 69"/>
                  <a:gd name="T14" fmla="*/ 33 w 65"/>
                  <a:gd name="T15" fmla="*/ 10 h 69"/>
                  <a:gd name="T16" fmla="*/ 43 w 65"/>
                  <a:gd name="T17" fmla="*/ 22 h 69"/>
                  <a:gd name="T18" fmla="*/ 25 w 65"/>
                  <a:gd name="T19" fmla="*/ 32 h 69"/>
                  <a:gd name="T20" fmla="*/ 2 w 65"/>
                  <a:gd name="T21" fmla="*/ 51 h 69"/>
                  <a:gd name="T22" fmla="*/ 17 w 65"/>
                  <a:gd name="T23" fmla="*/ 69 h 69"/>
                  <a:gd name="T24" fmla="*/ 37 w 65"/>
                  <a:gd name="T25" fmla="*/ 59 h 69"/>
                  <a:gd name="T26" fmla="*/ 48 w 65"/>
                  <a:gd name="T27" fmla="*/ 69 h 69"/>
                  <a:gd name="T28" fmla="*/ 61 w 65"/>
                  <a:gd name="T29" fmla="*/ 65 h 69"/>
                  <a:gd name="T30" fmla="*/ 61 w 65"/>
                  <a:gd name="T31" fmla="*/ 62 h 69"/>
                  <a:gd name="T32" fmla="*/ 55 w 65"/>
                  <a:gd name="T33" fmla="*/ 53 h 69"/>
                  <a:gd name="T34" fmla="*/ 61 w 65"/>
                  <a:gd name="T35" fmla="*/ 22 h 69"/>
                  <a:gd name="T36" fmla="*/ 41 w 65"/>
                  <a:gd name="T37" fmla="*/ 0 h 69"/>
                  <a:gd name="T38" fmla="*/ 14 w 65"/>
                  <a:gd name="T39" fmla="*/ 10 h 69"/>
                  <a:gd name="T40" fmla="*/ 14 w 65"/>
                  <a:gd name="T41" fmla="*/ 1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" h="69">
                    <a:moveTo>
                      <a:pt x="39" y="46"/>
                    </a:moveTo>
                    <a:cubicBezTo>
                      <a:pt x="37" y="55"/>
                      <a:pt x="32" y="60"/>
                      <a:pt x="26" y="60"/>
                    </a:cubicBezTo>
                    <a:cubicBezTo>
                      <a:pt x="22" y="60"/>
                      <a:pt x="19" y="56"/>
                      <a:pt x="21" y="49"/>
                    </a:cubicBezTo>
                    <a:cubicBezTo>
                      <a:pt x="23" y="36"/>
                      <a:pt x="33" y="36"/>
                      <a:pt x="42" y="32"/>
                    </a:cubicBezTo>
                    <a:cubicBezTo>
                      <a:pt x="41" y="35"/>
                      <a:pt x="40" y="38"/>
                      <a:pt x="39" y="46"/>
                    </a:cubicBezTo>
                    <a:close/>
                    <a:moveTo>
                      <a:pt x="14" y="18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19" y="14"/>
                      <a:pt x="27" y="10"/>
                      <a:pt x="33" y="10"/>
                    </a:cubicBezTo>
                    <a:cubicBezTo>
                      <a:pt x="41" y="10"/>
                      <a:pt x="45" y="16"/>
                      <a:pt x="43" y="22"/>
                    </a:cubicBezTo>
                    <a:cubicBezTo>
                      <a:pt x="43" y="27"/>
                      <a:pt x="41" y="28"/>
                      <a:pt x="25" y="32"/>
                    </a:cubicBezTo>
                    <a:cubicBezTo>
                      <a:pt x="13" y="34"/>
                      <a:pt x="4" y="39"/>
                      <a:pt x="2" y="51"/>
                    </a:cubicBezTo>
                    <a:cubicBezTo>
                      <a:pt x="0" y="60"/>
                      <a:pt x="4" y="69"/>
                      <a:pt x="17" y="69"/>
                    </a:cubicBezTo>
                    <a:cubicBezTo>
                      <a:pt x="26" y="69"/>
                      <a:pt x="31" y="65"/>
                      <a:pt x="37" y="59"/>
                    </a:cubicBezTo>
                    <a:cubicBezTo>
                      <a:pt x="38" y="65"/>
                      <a:pt x="41" y="69"/>
                      <a:pt x="48" y="69"/>
                    </a:cubicBezTo>
                    <a:cubicBezTo>
                      <a:pt x="52" y="69"/>
                      <a:pt x="55" y="68"/>
                      <a:pt x="61" y="65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56" y="62"/>
                      <a:pt x="54" y="61"/>
                      <a:pt x="55" y="53"/>
                    </a:cubicBezTo>
                    <a:cubicBezTo>
                      <a:pt x="57" y="43"/>
                      <a:pt x="59" y="34"/>
                      <a:pt x="61" y="22"/>
                    </a:cubicBezTo>
                    <a:cubicBezTo>
                      <a:pt x="65" y="6"/>
                      <a:pt x="55" y="0"/>
                      <a:pt x="41" y="0"/>
                    </a:cubicBezTo>
                    <a:cubicBezTo>
                      <a:pt x="33" y="0"/>
                      <a:pt x="23" y="4"/>
                      <a:pt x="14" y="10"/>
                    </a:cubicBez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3" name="Freeform 81"/>
              <p:cNvSpPr>
                <a:spLocks noChangeAspect="1"/>
              </p:cNvSpPr>
              <p:nvPr/>
            </p:nvSpPr>
            <p:spPr bwMode="black">
              <a:xfrm>
                <a:off x="2275" y="1875"/>
                <a:ext cx="146" cy="373"/>
              </a:xfrm>
              <a:custGeom>
                <a:avLst/>
                <a:gdLst>
                  <a:gd name="T0" fmla="*/ 12 w 40"/>
                  <a:gd name="T1" fmla="*/ 47 h 102"/>
                  <a:gd name="T2" fmla="*/ 20 w 40"/>
                  <a:gd name="T3" fmla="*/ 0 h 102"/>
                  <a:gd name="T4" fmla="*/ 30 w 40"/>
                  <a:gd name="T5" fmla="*/ 1 h 102"/>
                  <a:gd name="T6" fmla="*/ 40 w 40"/>
                  <a:gd name="T7" fmla="*/ 0 h 102"/>
                  <a:gd name="T8" fmla="*/ 30 w 40"/>
                  <a:gd name="T9" fmla="*/ 47 h 102"/>
                  <a:gd name="T10" fmla="*/ 28 w 40"/>
                  <a:gd name="T11" fmla="*/ 55 h 102"/>
                  <a:gd name="T12" fmla="*/ 20 w 40"/>
                  <a:gd name="T13" fmla="*/ 102 h 102"/>
                  <a:gd name="T14" fmla="*/ 10 w 40"/>
                  <a:gd name="T15" fmla="*/ 101 h 102"/>
                  <a:gd name="T16" fmla="*/ 0 w 40"/>
                  <a:gd name="T17" fmla="*/ 102 h 102"/>
                  <a:gd name="T18" fmla="*/ 10 w 40"/>
                  <a:gd name="T19" fmla="*/ 55 h 102"/>
                  <a:gd name="T20" fmla="*/ 12 w 40"/>
                  <a:gd name="T21" fmla="*/ 4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02">
                    <a:moveTo>
                      <a:pt x="12" y="47"/>
                    </a:moveTo>
                    <a:cubicBezTo>
                      <a:pt x="15" y="29"/>
                      <a:pt x="18" y="15"/>
                      <a:pt x="20" y="0"/>
                    </a:cubicBezTo>
                    <a:cubicBezTo>
                      <a:pt x="22" y="1"/>
                      <a:pt x="26" y="1"/>
                      <a:pt x="30" y="1"/>
                    </a:cubicBezTo>
                    <a:cubicBezTo>
                      <a:pt x="34" y="1"/>
                      <a:pt x="38" y="1"/>
                      <a:pt x="40" y="0"/>
                    </a:cubicBezTo>
                    <a:cubicBezTo>
                      <a:pt x="36" y="15"/>
                      <a:pt x="33" y="29"/>
                      <a:pt x="30" y="4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5" y="73"/>
                      <a:pt x="23" y="87"/>
                      <a:pt x="20" y="102"/>
                    </a:cubicBezTo>
                    <a:cubicBezTo>
                      <a:pt x="18" y="102"/>
                      <a:pt x="14" y="101"/>
                      <a:pt x="10" y="101"/>
                    </a:cubicBezTo>
                    <a:cubicBezTo>
                      <a:pt x="6" y="101"/>
                      <a:pt x="2" y="102"/>
                      <a:pt x="0" y="102"/>
                    </a:cubicBezTo>
                    <a:cubicBezTo>
                      <a:pt x="4" y="87"/>
                      <a:pt x="7" y="73"/>
                      <a:pt x="10" y="55"/>
                    </a:cubicBezTo>
                    <a:lnTo>
                      <a:pt x="12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4" name="Freeform 82"/>
              <p:cNvSpPr>
                <a:spLocks noChangeAspect="1" noEditPoints="1"/>
              </p:cNvSpPr>
              <p:nvPr/>
            </p:nvSpPr>
            <p:spPr bwMode="black">
              <a:xfrm>
                <a:off x="2418" y="1878"/>
                <a:ext cx="145" cy="370"/>
              </a:xfrm>
              <a:custGeom>
                <a:avLst/>
                <a:gdLst>
                  <a:gd name="T0" fmla="*/ 8 w 40"/>
                  <a:gd name="T1" fmla="*/ 66 h 101"/>
                  <a:gd name="T2" fmla="*/ 13 w 40"/>
                  <a:gd name="T3" fmla="*/ 36 h 101"/>
                  <a:gd name="T4" fmla="*/ 23 w 40"/>
                  <a:gd name="T5" fmla="*/ 37 h 101"/>
                  <a:gd name="T6" fmla="*/ 33 w 40"/>
                  <a:gd name="T7" fmla="*/ 36 h 101"/>
                  <a:gd name="T8" fmla="*/ 26 w 40"/>
                  <a:gd name="T9" fmla="*/ 66 h 101"/>
                  <a:gd name="T10" fmla="*/ 25 w 40"/>
                  <a:gd name="T11" fmla="*/ 71 h 101"/>
                  <a:gd name="T12" fmla="*/ 21 w 40"/>
                  <a:gd name="T13" fmla="*/ 101 h 101"/>
                  <a:gd name="T14" fmla="*/ 11 w 40"/>
                  <a:gd name="T15" fmla="*/ 100 h 101"/>
                  <a:gd name="T16" fmla="*/ 0 w 40"/>
                  <a:gd name="T17" fmla="*/ 101 h 101"/>
                  <a:gd name="T18" fmla="*/ 7 w 40"/>
                  <a:gd name="T19" fmla="*/ 71 h 101"/>
                  <a:gd name="T20" fmla="*/ 8 w 40"/>
                  <a:gd name="T21" fmla="*/ 66 h 101"/>
                  <a:gd name="T22" fmla="*/ 30 w 40"/>
                  <a:gd name="T23" fmla="*/ 0 h 101"/>
                  <a:gd name="T24" fmla="*/ 39 w 40"/>
                  <a:gd name="T25" fmla="*/ 11 h 101"/>
                  <a:gd name="T26" fmla="*/ 26 w 40"/>
                  <a:gd name="T27" fmla="*/ 21 h 101"/>
                  <a:gd name="T28" fmla="*/ 18 w 40"/>
                  <a:gd name="T29" fmla="*/ 11 h 101"/>
                  <a:gd name="T30" fmla="*/ 30 w 40"/>
                  <a:gd name="T3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101">
                    <a:moveTo>
                      <a:pt x="8" y="66"/>
                    </a:moveTo>
                    <a:cubicBezTo>
                      <a:pt x="11" y="55"/>
                      <a:pt x="12" y="45"/>
                      <a:pt x="13" y="36"/>
                    </a:cubicBezTo>
                    <a:cubicBezTo>
                      <a:pt x="15" y="36"/>
                      <a:pt x="19" y="37"/>
                      <a:pt x="23" y="37"/>
                    </a:cubicBezTo>
                    <a:cubicBezTo>
                      <a:pt x="27" y="37"/>
                      <a:pt x="31" y="36"/>
                      <a:pt x="33" y="36"/>
                    </a:cubicBezTo>
                    <a:cubicBezTo>
                      <a:pt x="31" y="45"/>
                      <a:pt x="29" y="55"/>
                      <a:pt x="26" y="66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82"/>
                      <a:pt x="22" y="92"/>
                      <a:pt x="21" y="101"/>
                    </a:cubicBezTo>
                    <a:cubicBezTo>
                      <a:pt x="18" y="101"/>
                      <a:pt x="15" y="100"/>
                      <a:pt x="11" y="100"/>
                    </a:cubicBezTo>
                    <a:cubicBezTo>
                      <a:pt x="7" y="100"/>
                      <a:pt x="3" y="101"/>
                      <a:pt x="0" y="101"/>
                    </a:cubicBezTo>
                    <a:cubicBezTo>
                      <a:pt x="3" y="92"/>
                      <a:pt x="5" y="82"/>
                      <a:pt x="7" y="71"/>
                    </a:cubicBezTo>
                    <a:lnTo>
                      <a:pt x="8" y="66"/>
                    </a:lnTo>
                    <a:close/>
                    <a:moveTo>
                      <a:pt x="30" y="0"/>
                    </a:moveTo>
                    <a:cubicBezTo>
                      <a:pt x="36" y="0"/>
                      <a:pt x="40" y="5"/>
                      <a:pt x="39" y="11"/>
                    </a:cubicBezTo>
                    <a:cubicBezTo>
                      <a:pt x="38" y="16"/>
                      <a:pt x="32" y="21"/>
                      <a:pt x="26" y="21"/>
                    </a:cubicBezTo>
                    <a:cubicBezTo>
                      <a:pt x="20" y="21"/>
                      <a:pt x="16" y="16"/>
                      <a:pt x="18" y="11"/>
                    </a:cubicBezTo>
                    <a:cubicBezTo>
                      <a:pt x="19" y="5"/>
                      <a:pt x="24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5" name="Freeform 83"/>
              <p:cNvSpPr>
                <a:spLocks noChangeAspect="1"/>
              </p:cNvSpPr>
              <p:nvPr/>
            </p:nvSpPr>
            <p:spPr bwMode="black">
              <a:xfrm>
                <a:off x="2579" y="1921"/>
                <a:ext cx="153" cy="333"/>
              </a:xfrm>
              <a:custGeom>
                <a:avLst/>
                <a:gdLst>
                  <a:gd name="T0" fmla="*/ 42 w 42"/>
                  <a:gd name="T1" fmla="*/ 25 h 91"/>
                  <a:gd name="T2" fmla="*/ 41 w 42"/>
                  <a:gd name="T3" fmla="*/ 28 h 91"/>
                  <a:gd name="T4" fmla="*/ 41 w 42"/>
                  <a:gd name="T5" fmla="*/ 32 h 91"/>
                  <a:gd name="T6" fmla="*/ 29 w 42"/>
                  <a:gd name="T7" fmla="*/ 31 h 91"/>
                  <a:gd name="T8" fmla="*/ 22 w 42"/>
                  <a:gd name="T9" fmla="*/ 61 h 91"/>
                  <a:gd name="T10" fmla="*/ 26 w 42"/>
                  <a:gd name="T11" fmla="*/ 83 h 91"/>
                  <a:gd name="T12" fmla="*/ 32 w 42"/>
                  <a:gd name="T13" fmla="*/ 82 h 91"/>
                  <a:gd name="T14" fmla="*/ 31 w 42"/>
                  <a:gd name="T15" fmla="*/ 87 h 91"/>
                  <a:gd name="T16" fmla="*/ 16 w 42"/>
                  <a:gd name="T17" fmla="*/ 91 h 91"/>
                  <a:gd name="T18" fmla="*/ 3 w 42"/>
                  <a:gd name="T19" fmla="*/ 70 h 91"/>
                  <a:gd name="T20" fmla="*/ 11 w 42"/>
                  <a:gd name="T21" fmla="*/ 31 h 91"/>
                  <a:gd name="T22" fmla="*/ 2 w 42"/>
                  <a:gd name="T23" fmla="*/ 32 h 91"/>
                  <a:gd name="T24" fmla="*/ 3 w 42"/>
                  <a:gd name="T25" fmla="*/ 28 h 91"/>
                  <a:gd name="T26" fmla="*/ 3 w 42"/>
                  <a:gd name="T27" fmla="*/ 25 h 91"/>
                  <a:gd name="T28" fmla="*/ 12 w 42"/>
                  <a:gd name="T29" fmla="*/ 25 h 91"/>
                  <a:gd name="T30" fmla="*/ 15 w 42"/>
                  <a:gd name="T31" fmla="*/ 8 h 91"/>
                  <a:gd name="T32" fmla="*/ 35 w 42"/>
                  <a:gd name="T33" fmla="*/ 0 h 91"/>
                  <a:gd name="T34" fmla="*/ 36 w 42"/>
                  <a:gd name="T35" fmla="*/ 1 h 91"/>
                  <a:gd name="T36" fmla="*/ 30 w 42"/>
                  <a:gd name="T37" fmla="*/ 25 h 91"/>
                  <a:gd name="T38" fmla="*/ 42 w 42"/>
                  <a:gd name="T39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91">
                    <a:moveTo>
                      <a:pt x="42" y="25"/>
                    </a:moveTo>
                    <a:cubicBezTo>
                      <a:pt x="42" y="26"/>
                      <a:pt x="41" y="27"/>
                      <a:pt x="41" y="28"/>
                    </a:cubicBezTo>
                    <a:cubicBezTo>
                      <a:pt x="41" y="29"/>
                      <a:pt x="41" y="31"/>
                      <a:pt x="41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39"/>
                      <a:pt x="24" y="54"/>
                      <a:pt x="22" y="61"/>
                    </a:cubicBezTo>
                    <a:cubicBezTo>
                      <a:pt x="19" y="80"/>
                      <a:pt x="20" y="83"/>
                      <a:pt x="26" y="83"/>
                    </a:cubicBezTo>
                    <a:cubicBezTo>
                      <a:pt x="29" y="83"/>
                      <a:pt x="30" y="83"/>
                      <a:pt x="32" y="82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27" y="89"/>
                      <a:pt x="21" y="91"/>
                      <a:pt x="16" y="91"/>
                    </a:cubicBezTo>
                    <a:cubicBezTo>
                      <a:pt x="5" y="91"/>
                      <a:pt x="0" y="84"/>
                      <a:pt x="3" y="70"/>
                    </a:cubicBezTo>
                    <a:cubicBezTo>
                      <a:pt x="5" y="60"/>
                      <a:pt x="9" y="43"/>
                      <a:pt x="11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3" y="29"/>
                      <a:pt x="3" y="28"/>
                    </a:cubicBezTo>
                    <a:cubicBezTo>
                      <a:pt x="3" y="27"/>
                      <a:pt x="3" y="26"/>
                      <a:pt x="3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3" y="19"/>
                      <a:pt x="14" y="15"/>
                      <a:pt x="15" y="8"/>
                    </a:cubicBezTo>
                    <a:cubicBezTo>
                      <a:pt x="22" y="6"/>
                      <a:pt x="28" y="3"/>
                      <a:pt x="35" y="0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4" y="7"/>
                      <a:pt x="32" y="17"/>
                      <a:pt x="30" y="25"/>
                    </a:cubicBezTo>
                    <a:lnTo>
                      <a:pt x="42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6" name="Freeform 84"/>
              <p:cNvSpPr>
                <a:spLocks noChangeAspect="1"/>
              </p:cNvSpPr>
              <p:nvPr/>
            </p:nvSpPr>
            <p:spPr bwMode="black">
              <a:xfrm>
                <a:off x="2721" y="2010"/>
                <a:ext cx="271" cy="365"/>
              </a:xfrm>
              <a:custGeom>
                <a:avLst/>
                <a:gdLst>
                  <a:gd name="T0" fmla="*/ 62 w 74"/>
                  <a:gd name="T1" fmla="*/ 0 h 100"/>
                  <a:gd name="T2" fmla="*/ 67 w 74"/>
                  <a:gd name="T3" fmla="*/ 1 h 100"/>
                  <a:gd name="T4" fmla="*/ 74 w 74"/>
                  <a:gd name="T5" fmla="*/ 0 h 100"/>
                  <a:gd name="T6" fmla="*/ 13 w 74"/>
                  <a:gd name="T7" fmla="*/ 100 h 100"/>
                  <a:gd name="T8" fmla="*/ 6 w 74"/>
                  <a:gd name="T9" fmla="*/ 100 h 100"/>
                  <a:gd name="T10" fmla="*/ 0 w 74"/>
                  <a:gd name="T11" fmla="*/ 100 h 100"/>
                  <a:gd name="T12" fmla="*/ 24 w 74"/>
                  <a:gd name="T13" fmla="*/ 65 h 100"/>
                  <a:gd name="T14" fmla="*/ 10 w 74"/>
                  <a:gd name="T15" fmla="*/ 0 h 100"/>
                  <a:gd name="T16" fmla="*/ 20 w 74"/>
                  <a:gd name="T17" fmla="*/ 1 h 100"/>
                  <a:gd name="T18" fmla="*/ 30 w 74"/>
                  <a:gd name="T19" fmla="*/ 0 h 100"/>
                  <a:gd name="T20" fmla="*/ 38 w 74"/>
                  <a:gd name="T21" fmla="*/ 42 h 100"/>
                  <a:gd name="T22" fmla="*/ 62 w 74"/>
                  <a:gd name="T2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100">
                    <a:moveTo>
                      <a:pt x="62" y="0"/>
                    </a:moveTo>
                    <a:cubicBezTo>
                      <a:pt x="63" y="0"/>
                      <a:pt x="65" y="1"/>
                      <a:pt x="67" y="1"/>
                    </a:cubicBezTo>
                    <a:cubicBezTo>
                      <a:pt x="69" y="1"/>
                      <a:pt x="72" y="0"/>
                      <a:pt x="74" y="0"/>
                    </a:cubicBezTo>
                    <a:cubicBezTo>
                      <a:pt x="70" y="7"/>
                      <a:pt x="32" y="67"/>
                      <a:pt x="13" y="100"/>
                    </a:cubicBezTo>
                    <a:cubicBezTo>
                      <a:pt x="11" y="100"/>
                      <a:pt x="8" y="100"/>
                      <a:pt x="6" y="100"/>
                    </a:cubicBezTo>
                    <a:cubicBezTo>
                      <a:pt x="4" y="100"/>
                      <a:pt x="2" y="100"/>
                      <a:pt x="0" y="100"/>
                    </a:cubicBezTo>
                    <a:cubicBezTo>
                      <a:pt x="9" y="89"/>
                      <a:pt x="17" y="77"/>
                      <a:pt x="24" y="65"/>
                    </a:cubicBezTo>
                    <a:cubicBezTo>
                      <a:pt x="20" y="44"/>
                      <a:pt x="12" y="11"/>
                      <a:pt x="10" y="0"/>
                    </a:cubicBezTo>
                    <a:cubicBezTo>
                      <a:pt x="13" y="0"/>
                      <a:pt x="17" y="1"/>
                      <a:pt x="20" y="1"/>
                    </a:cubicBezTo>
                    <a:cubicBezTo>
                      <a:pt x="23" y="1"/>
                      <a:pt x="27" y="0"/>
                      <a:pt x="30" y="0"/>
                    </a:cubicBezTo>
                    <a:cubicBezTo>
                      <a:pt x="33" y="14"/>
                      <a:pt x="35" y="28"/>
                      <a:pt x="38" y="42"/>
                    </a:cubicBezTo>
                    <a:cubicBezTo>
                      <a:pt x="48" y="26"/>
                      <a:pt x="54" y="15"/>
                      <a:pt x="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7" name="Freeform 85"/>
              <p:cNvSpPr>
                <a:spLocks noChangeAspect="1"/>
              </p:cNvSpPr>
              <p:nvPr/>
            </p:nvSpPr>
            <p:spPr bwMode="black">
              <a:xfrm>
                <a:off x="3068" y="1907"/>
                <a:ext cx="148" cy="341"/>
              </a:xfrm>
              <a:custGeom>
                <a:avLst/>
                <a:gdLst>
                  <a:gd name="T0" fmla="*/ 12 w 40"/>
                  <a:gd name="T1" fmla="*/ 37 h 93"/>
                  <a:gd name="T2" fmla="*/ 18 w 40"/>
                  <a:gd name="T3" fmla="*/ 0 h 93"/>
                  <a:gd name="T4" fmla="*/ 29 w 40"/>
                  <a:gd name="T5" fmla="*/ 1 h 93"/>
                  <a:gd name="T6" fmla="*/ 40 w 40"/>
                  <a:gd name="T7" fmla="*/ 0 h 93"/>
                  <a:gd name="T8" fmla="*/ 32 w 40"/>
                  <a:gd name="T9" fmla="*/ 37 h 93"/>
                  <a:gd name="T10" fmla="*/ 28 w 40"/>
                  <a:gd name="T11" fmla="*/ 56 h 93"/>
                  <a:gd name="T12" fmla="*/ 22 w 40"/>
                  <a:gd name="T13" fmla="*/ 93 h 93"/>
                  <a:gd name="T14" fmla="*/ 11 w 40"/>
                  <a:gd name="T15" fmla="*/ 92 h 93"/>
                  <a:gd name="T16" fmla="*/ 0 w 40"/>
                  <a:gd name="T17" fmla="*/ 93 h 93"/>
                  <a:gd name="T18" fmla="*/ 8 w 40"/>
                  <a:gd name="T19" fmla="*/ 56 h 93"/>
                  <a:gd name="T20" fmla="*/ 12 w 40"/>
                  <a:gd name="T21" fmla="*/ 3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93">
                    <a:moveTo>
                      <a:pt x="12" y="37"/>
                    </a:moveTo>
                    <a:cubicBezTo>
                      <a:pt x="15" y="22"/>
                      <a:pt x="17" y="12"/>
                      <a:pt x="18" y="0"/>
                    </a:cubicBezTo>
                    <a:cubicBezTo>
                      <a:pt x="21" y="0"/>
                      <a:pt x="25" y="1"/>
                      <a:pt x="29" y="1"/>
                    </a:cubicBezTo>
                    <a:cubicBezTo>
                      <a:pt x="33" y="1"/>
                      <a:pt x="37" y="0"/>
                      <a:pt x="40" y="0"/>
                    </a:cubicBezTo>
                    <a:cubicBezTo>
                      <a:pt x="37" y="12"/>
                      <a:pt x="35" y="22"/>
                      <a:pt x="32" y="37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5" y="71"/>
                      <a:pt x="24" y="81"/>
                      <a:pt x="22" y="93"/>
                    </a:cubicBezTo>
                    <a:cubicBezTo>
                      <a:pt x="19" y="93"/>
                      <a:pt x="16" y="92"/>
                      <a:pt x="11" y="92"/>
                    </a:cubicBezTo>
                    <a:cubicBezTo>
                      <a:pt x="7" y="92"/>
                      <a:pt x="3" y="93"/>
                      <a:pt x="0" y="93"/>
                    </a:cubicBezTo>
                    <a:cubicBezTo>
                      <a:pt x="3" y="81"/>
                      <a:pt x="5" y="71"/>
                      <a:pt x="8" y="56"/>
                    </a:cubicBez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8" name="Freeform 86"/>
              <p:cNvSpPr>
                <a:spLocks noChangeAspect="1"/>
              </p:cNvSpPr>
              <p:nvPr/>
            </p:nvSpPr>
            <p:spPr bwMode="black">
              <a:xfrm>
                <a:off x="3212" y="2002"/>
                <a:ext cx="264" cy="246"/>
              </a:xfrm>
              <a:custGeom>
                <a:avLst/>
                <a:gdLst>
                  <a:gd name="T0" fmla="*/ 30 w 72"/>
                  <a:gd name="T1" fmla="*/ 12 h 67"/>
                  <a:gd name="T2" fmla="*/ 30 w 72"/>
                  <a:gd name="T3" fmla="*/ 12 h 67"/>
                  <a:gd name="T4" fmla="*/ 53 w 72"/>
                  <a:gd name="T5" fmla="*/ 0 h 67"/>
                  <a:gd name="T6" fmla="*/ 69 w 72"/>
                  <a:gd name="T7" fmla="*/ 25 h 67"/>
                  <a:gd name="T8" fmla="*/ 64 w 72"/>
                  <a:gd name="T9" fmla="*/ 48 h 67"/>
                  <a:gd name="T10" fmla="*/ 61 w 72"/>
                  <a:gd name="T11" fmla="*/ 67 h 67"/>
                  <a:gd name="T12" fmla="*/ 51 w 72"/>
                  <a:gd name="T13" fmla="*/ 66 h 67"/>
                  <a:gd name="T14" fmla="*/ 41 w 72"/>
                  <a:gd name="T15" fmla="*/ 67 h 67"/>
                  <a:gd name="T16" fmla="*/ 50 w 72"/>
                  <a:gd name="T17" fmla="*/ 28 h 67"/>
                  <a:gd name="T18" fmla="*/ 42 w 72"/>
                  <a:gd name="T19" fmla="*/ 12 h 67"/>
                  <a:gd name="T20" fmla="*/ 26 w 72"/>
                  <a:gd name="T21" fmla="*/ 32 h 67"/>
                  <a:gd name="T22" fmla="*/ 25 w 72"/>
                  <a:gd name="T23" fmla="*/ 37 h 67"/>
                  <a:gd name="T24" fmla="*/ 20 w 72"/>
                  <a:gd name="T25" fmla="*/ 67 h 67"/>
                  <a:gd name="T26" fmla="*/ 10 w 72"/>
                  <a:gd name="T27" fmla="*/ 66 h 67"/>
                  <a:gd name="T28" fmla="*/ 0 w 72"/>
                  <a:gd name="T29" fmla="*/ 67 h 67"/>
                  <a:gd name="T30" fmla="*/ 7 w 72"/>
                  <a:gd name="T31" fmla="*/ 37 h 67"/>
                  <a:gd name="T32" fmla="*/ 8 w 72"/>
                  <a:gd name="T33" fmla="*/ 32 h 67"/>
                  <a:gd name="T34" fmla="*/ 13 w 72"/>
                  <a:gd name="T35" fmla="*/ 2 h 67"/>
                  <a:gd name="T36" fmla="*/ 22 w 72"/>
                  <a:gd name="T37" fmla="*/ 3 h 67"/>
                  <a:gd name="T38" fmla="*/ 32 w 72"/>
                  <a:gd name="T39" fmla="*/ 2 h 67"/>
                  <a:gd name="T40" fmla="*/ 30 w 72"/>
                  <a:gd name="T41" fmla="*/ 1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67">
                    <a:moveTo>
                      <a:pt x="30" y="12"/>
                    </a:moveTo>
                    <a:cubicBezTo>
                      <a:pt x="30" y="12"/>
                      <a:pt x="30" y="12"/>
                      <a:pt x="30" y="12"/>
                    </a:cubicBezTo>
                    <a:cubicBezTo>
                      <a:pt x="36" y="5"/>
                      <a:pt x="44" y="0"/>
                      <a:pt x="53" y="0"/>
                    </a:cubicBezTo>
                    <a:cubicBezTo>
                      <a:pt x="66" y="0"/>
                      <a:pt x="72" y="8"/>
                      <a:pt x="69" y="25"/>
                    </a:cubicBezTo>
                    <a:cubicBezTo>
                      <a:pt x="67" y="34"/>
                      <a:pt x="65" y="41"/>
                      <a:pt x="64" y="48"/>
                    </a:cubicBezTo>
                    <a:cubicBezTo>
                      <a:pt x="63" y="53"/>
                      <a:pt x="62" y="60"/>
                      <a:pt x="61" y="67"/>
                    </a:cubicBezTo>
                    <a:cubicBezTo>
                      <a:pt x="58" y="67"/>
                      <a:pt x="55" y="66"/>
                      <a:pt x="51" y="66"/>
                    </a:cubicBezTo>
                    <a:cubicBezTo>
                      <a:pt x="47" y="66"/>
                      <a:pt x="43" y="67"/>
                      <a:pt x="41" y="67"/>
                    </a:cubicBezTo>
                    <a:cubicBezTo>
                      <a:pt x="44" y="57"/>
                      <a:pt x="46" y="44"/>
                      <a:pt x="50" y="28"/>
                    </a:cubicBezTo>
                    <a:cubicBezTo>
                      <a:pt x="52" y="17"/>
                      <a:pt x="49" y="12"/>
                      <a:pt x="42" y="12"/>
                    </a:cubicBezTo>
                    <a:cubicBezTo>
                      <a:pt x="34" y="12"/>
                      <a:pt x="29" y="19"/>
                      <a:pt x="26" y="32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3" y="48"/>
                      <a:pt x="21" y="58"/>
                      <a:pt x="20" y="67"/>
                    </a:cubicBezTo>
                    <a:cubicBezTo>
                      <a:pt x="18" y="67"/>
                      <a:pt x="15" y="66"/>
                      <a:pt x="10" y="66"/>
                    </a:cubicBezTo>
                    <a:cubicBezTo>
                      <a:pt x="6" y="66"/>
                      <a:pt x="3" y="67"/>
                      <a:pt x="0" y="67"/>
                    </a:cubicBezTo>
                    <a:cubicBezTo>
                      <a:pt x="3" y="58"/>
                      <a:pt x="5" y="48"/>
                      <a:pt x="7" y="37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10" y="21"/>
                      <a:pt x="12" y="11"/>
                      <a:pt x="13" y="2"/>
                    </a:cubicBezTo>
                    <a:cubicBezTo>
                      <a:pt x="16" y="2"/>
                      <a:pt x="19" y="3"/>
                      <a:pt x="22" y="3"/>
                    </a:cubicBezTo>
                    <a:cubicBezTo>
                      <a:pt x="25" y="3"/>
                      <a:pt x="29" y="2"/>
                      <a:pt x="32" y="2"/>
                    </a:cubicBez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9" name="Freeform 87"/>
              <p:cNvSpPr>
                <a:spLocks noChangeAspect="1"/>
              </p:cNvSpPr>
              <p:nvPr/>
            </p:nvSpPr>
            <p:spPr bwMode="black">
              <a:xfrm>
                <a:off x="3603" y="1907"/>
                <a:ext cx="257" cy="341"/>
              </a:xfrm>
              <a:custGeom>
                <a:avLst/>
                <a:gdLst>
                  <a:gd name="T0" fmla="*/ 12 w 70"/>
                  <a:gd name="T1" fmla="*/ 37 h 93"/>
                  <a:gd name="T2" fmla="*/ 18 w 70"/>
                  <a:gd name="T3" fmla="*/ 0 h 93"/>
                  <a:gd name="T4" fmla="*/ 42 w 70"/>
                  <a:gd name="T5" fmla="*/ 1 h 93"/>
                  <a:gd name="T6" fmla="*/ 70 w 70"/>
                  <a:gd name="T7" fmla="*/ 0 h 93"/>
                  <a:gd name="T8" fmla="*/ 68 w 70"/>
                  <a:gd name="T9" fmla="*/ 6 h 93"/>
                  <a:gd name="T10" fmla="*/ 68 w 70"/>
                  <a:gd name="T11" fmla="*/ 12 h 93"/>
                  <a:gd name="T12" fmla="*/ 38 w 70"/>
                  <a:gd name="T13" fmla="*/ 10 h 93"/>
                  <a:gd name="T14" fmla="*/ 31 w 70"/>
                  <a:gd name="T15" fmla="*/ 40 h 93"/>
                  <a:gd name="T16" fmla="*/ 62 w 70"/>
                  <a:gd name="T17" fmla="*/ 39 h 93"/>
                  <a:gd name="T18" fmla="*/ 60 w 70"/>
                  <a:gd name="T19" fmla="*/ 45 h 93"/>
                  <a:gd name="T20" fmla="*/ 60 w 70"/>
                  <a:gd name="T21" fmla="*/ 50 h 93"/>
                  <a:gd name="T22" fmla="*/ 29 w 70"/>
                  <a:gd name="T23" fmla="*/ 49 h 93"/>
                  <a:gd name="T24" fmla="*/ 26 w 70"/>
                  <a:gd name="T25" fmla="*/ 66 h 93"/>
                  <a:gd name="T26" fmla="*/ 23 w 70"/>
                  <a:gd name="T27" fmla="*/ 83 h 93"/>
                  <a:gd name="T28" fmla="*/ 54 w 70"/>
                  <a:gd name="T29" fmla="*/ 81 h 93"/>
                  <a:gd name="T30" fmla="*/ 52 w 70"/>
                  <a:gd name="T31" fmla="*/ 87 h 93"/>
                  <a:gd name="T32" fmla="*/ 52 w 70"/>
                  <a:gd name="T33" fmla="*/ 93 h 93"/>
                  <a:gd name="T34" fmla="*/ 28 w 70"/>
                  <a:gd name="T35" fmla="*/ 92 h 93"/>
                  <a:gd name="T36" fmla="*/ 0 w 70"/>
                  <a:gd name="T37" fmla="*/ 93 h 93"/>
                  <a:gd name="T38" fmla="*/ 8 w 70"/>
                  <a:gd name="T39" fmla="*/ 56 h 93"/>
                  <a:gd name="T40" fmla="*/ 12 w 70"/>
                  <a:gd name="T41" fmla="*/ 3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93">
                    <a:moveTo>
                      <a:pt x="12" y="37"/>
                    </a:moveTo>
                    <a:cubicBezTo>
                      <a:pt x="15" y="22"/>
                      <a:pt x="16" y="12"/>
                      <a:pt x="18" y="0"/>
                    </a:cubicBezTo>
                    <a:cubicBezTo>
                      <a:pt x="26" y="0"/>
                      <a:pt x="34" y="1"/>
                      <a:pt x="42" y="1"/>
                    </a:cubicBezTo>
                    <a:cubicBezTo>
                      <a:pt x="55" y="1"/>
                      <a:pt x="66" y="1"/>
                      <a:pt x="70" y="0"/>
                    </a:cubicBezTo>
                    <a:cubicBezTo>
                      <a:pt x="69" y="2"/>
                      <a:pt x="69" y="3"/>
                      <a:pt x="68" y="6"/>
                    </a:cubicBezTo>
                    <a:cubicBezTo>
                      <a:pt x="68" y="9"/>
                      <a:pt x="68" y="10"/>
                      <a:pt x="68" y="12"/>
                    </a:cubicBezTo>
                    <a:cubicBezTo>
                      <a:pt x="58" y="11"/>
                      <a:pt x="42" y="10"/>
                      <a:pt x="38" y="10"/>
                    </a:cubicBezTo>
                    <a:cubicBezTo>
                      <a:pt x="35" y="20"/>
                      <a:pt x="33" y="30"/>
                      <a:pt x="31" y="40"/>
                    </a:cubicBezTo>
                    <a:cubicBezTo>
                      <a:pt x="43" y="39"/>
                      <a:pt x="52" y="39"/>
                      <a:pt x="62" y="39"/>
                    </a:cubicBezTo>
                    <a:cubicBezTo>
                      <a:pt x="61" y="42"/>
                      <a:pt x="60" y="43"/>
                      <a:pt x="60" y="45"/>
                    </a:cubicBezTo>
                    <a:cubicBezTo>
                      <a:pt x="60" y="46"/>
                      <a:pt x="60" y="47"/>
                      <a:pt x="60" y="50"/>
                    </a:cubicBezTo>
                    <a:cubicBezTo>
                      <a:pt x="50" y="49"/>
                      <a:pt x="40" y="49"/>
                      <a:pt x="29" y="49"/>
                    </a:cubicBezTo>
                    <a:cubicBezTo>
                      <a:pt x="28" y="55"/>
                      <a:pt x="27" y="60"/>
                      <a:pt x="26" y="66"/>
                    </a:cubicBezTo>
                    <a:cubicBezTo>
                      <a:pt x="25" y="72"/>
                      <a:pt x="24" y="78"/>
                      <a:pt x="23" y="83"/>
                    </a:cubicBezTo>
                    <a:cubicBezTo>
                      <a:pt x="33" y="83"/>
                      <a:pt x="44" y="82"/>
                      <a:pt x="54" y="81"/>
                    </a:cubicBezTo>
                    <a:cubicBezTo>
                      <a:pt x="54" y="83"/>
                      <a:pt x="53" y="84"/>
                      <a:pt x="52" y="87"/>
                    </a:cubicBezTo>
                    <a:cubicBezTo>
                      <a:pt x="52" y="90"/>
                      <a:pt x="52" y="91"/>
                      <a:pt x="52" y="93"/>
                    </a:cubicBezTo>
                    <a:cubicBezTo>
                      <a:pt x="47" y="93"/>
                      <a:pt x="41" y="92"/>
                      <a:pt x="28" y="92"/>
                    </a:cubicBezTo>
                    <a:cubicBezTo>
                      <a:pt x="7" y="92"/>
                      <a:pt x="3" y="93"/>
                      <a:pt x="0" y="93"/>
                    </a:cubicBezTo>
                    <a:cubicBezTo>
                      <a:pt x="3" y="81"/>
                      <a:pt x="5" y="71"/>
                      <a:pt x="8" y="56"/>
                    </a:cubicBez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0" name="Freeform 88"/>
              <p:cNvSpPr>
                <a:spLocks noChangeAspect="1"/>
              </p:cNvSpPr>
              <p:nvPr/>
            </p:nvSpPr>
            <p:spPr bwMode="black">
              <a:xfrm>
                <a:off x="3874" y="2010"/>
                <a:ext cx="231" cy="238"/>
              </a:xfrm>
              <a:custGeom>
                <a:avLst/>
                <a:gdLst>
                  <a:gd name="T0" fmla="*/ 27 w 63"/>
                  <a:gd name="T1" fmla="*/ 47 h 65"/>
                  <a:gd name="T2" fmla="*/ 52 w 63"/>
                  <a:gd name="T3" fmla="*/ 0 h 65"/>
                  <a:gd name="T4" fmla="*/ 58 w 63"/>
                  <a:gd name="T5" fmla="*/ 1 h 65"/>
                  <a:gd name="T6" fmla="*/ 63 w 63"/>
                  <a:gd name="T7" fmla="*/ 0 h 65"/>
                  <a:gd name="T8" fmla="*/ 25 w 63"/>
                  <a:gd name="T9" fmla="*/ 65 h 65"/>
                  <a:gd name="T10" fmla="*/ 18 w 63"/>
                  <a:gd name="T11" fmla="*/ 64 h 65"/>
                  <a:gd name="T12" fmla="*/ 11 w 63"/>
                  <a:gd name="T13" fmla="*/ 65 h 65"/>
                  <a:gd name="T14" fmla="*/ 0 w 63"/>
                  <a:gd name="T15" fmla="*/ 0 h 65"/>
                  <a:gd name="T16" fmla="*/ 11 w 63"/>
                  <a:gd name="T17" fmla="*/ 1 h 65"/>
                  <a:gd name="T18" fmla="*/ 21 w 63"/>
                  <a:gd name="T19" fmla="*/ 0 h 65"/>
                  <a:gd name="T20" fmla="*/ 27 w 63"/>
                  <a:gd name="T21" fmla="*/ 4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65">
                    <a:moveTo>
                      <a:pt x="27" y="47"/>
                    </a:moveTo>
                    <a:cubicBezTo>
                      <a:pt x="36" y="31"/>
                      <a:pt x="44" y="16"/>
                      <a:pt x="52" y="0"/>
                    </a:cubicBezTo>
                    <a:cubicBezTo>
                      <a:pt x="54" y="0"/>
                      <a:pt x="56" y="1"/>
                      <a:pt x="58" y="1"/>
                    </a:cubicBezTo>
                    <a:cubicBezTo>
                      <a:pt x="59" y="1"/>
                      <a:pt x="61" y="0"/>
                      <a:pt x="63" y="0"/>
                    </a:cubicBezTo>
                    <a:cubicBezTo>
                      <a:pt x="55" y="14"/>
                      <a:pt x="39" y="37"/>
                      <a:pt x="25" y="65"/>
                    </a:cubicBezTo>
                    <a:cubicBezTo>
                      <a:pt x="23" y="65"/>
                      <a:pt x="21" y="64"/>
                      <a:pt x="18" y="64"/>
                    </a:cubicBezTo>
                    <a:cubicBezTo>
                      <a:pt x="16" y="64"/>
                      <a:pt x="13" y="65"/>
                      <a:pt x="11" y="65"/>
                    </a:cubicBezTo>
                    <a:cubicBezTo>
                      <a:pt x="8" y="44"/>
                      <a:pt x="3" y="13"/>
                      <a:pt x="0" y="0"/>
                    </a:cubicBezTo>
                    <a:cubicBezTo>
                      <a:pt x="4" y="0"/>
                      <a:pt x="7" y="1"/>
                      <a:pt x="11" y="1"/>
                    </a:cubicBezTo>
                    <a:cubicBezTo>
                      <a:pt x="14" y="1"/>
                      <a:pt x="17" y="0"/>
                      <a:pt x="21" y="0"/>
                    </a:cubicBezTo>
                    <a:cubicBezTo>
                      <a:pt x="23" y="16"/>
                      <a:pt x="24" y="31"/>
                      <a:pt x="27" y="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1" name="Freeform 89"/>
              <p:cNvSpPr>
                <a:spLocks noChangeAspect="1" noEditPoints="1"/>
              </p:cNvSpPr>
              <p:nvPr/>
            </p:nvSpPr>
            <p:spPr bwMode="black">
              <a:xfrm>
                <a:off x="4086" y="2002"/>
                <a:ext cx="250" cy="252"/>
              </a:xfrm>
              <a:custGeom>
                <a:avLst/>
                <a:gdLst>
                  <a:gd name="T0" fmla="*/ 26 w 68"/>
                  <a:gd name="T1" fmla="*/ 28 h 69"/>
                  <a:gd name="T2" fmla="*/ 41 w 68"/>
                  <a:gd name="T3" fmla="*/ 6 h 69"/>
                  <a:gd name="T4" fmla="*/ 47 w 68"/>
                  <a:gd name="T5" fmla="*/ 28 h 69"/>
                  <a:gd name="T6" fmla="*/ 26 w 68"/>
                  <a:gd name="T7" fmla="*/ 28 h 69"/>
                  <a:gd name="T8" fmla="*/ 63 w 68"/>
                  <a:gd name="T9" fmla="*/ 34 h 69"/>
                  <a:gd name="T10" fmla="*/ 64 w 68"/>
                  <a:gd name="T11" fmla="*/ 30 h 69"/>
                  <a:gd name="T12" fmla="*/ 43 w 68"/>
                  <a:gd name="T13" fmla="*/ 0 h 69"/>
                  <a:gd name="T14" fmla="*/ 5 w 68"/>
                  <a:gd name="T15" fmla="*/ 35 h 69"/>
                  <a:gd name="T16" fmla="*/ 31 w 68"/>
                  <a:gd name="T17" fmla="*/ 69 h 69"/>
                  <a:gd name="T18" fmla="*/ 52 w 68"/>
                  <a:gd name="T19" fmla="*/ 63 h 69"/>
                  <a:gd name="T20" fmla="*/ 57 w 68"/>
                  <a:gd name="T21" fmla="*/ 55 h 69"/>
                  <a:gd name="T22" fmla="*/ 55 w 68"/>
                  <a:gd name="T23" fmla="*/ 54 h 69"/>
                  <a:gd name="T24" fmla="*/ 38 w 68"/>
                  <a:gd name="T25" fmla="*/ 60 h 69"/>
                  <a:gd name="T26" fmla="*/ 25 w 68"/>
                  <a:gd name="T27" fmla="*/ 34 h 69"/>
                  <a:gd name="T28" fmla="*/ 63 w 68"/>
                  <a:gd name="T2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9">
                    <a:moveTo>
                      <a:pt x="26" y="28"/>
                    </a:moveTo>
                    <a:cubicBezTo>
                      <a:pt x="28" y="18"/>
                      <a:pt x="33" y="6"/>
                      <a:pt x="41" y="6"/>
                    </a:cubicBezTo>
                    <a:cubicBezTo>
                      <a:pt x="48" y="6"/>
                      <a:pt x="49" y="15"/>
                      <a:pt x="47" y="28"/>
                    </a:cubicBezTo>
                    <a:lnTo>
                      <a:pt x="26" y="28"/>
                    </a:lnTo>
                    <a:close/>
                    <a:moveTo>
                      <a:pt x="63" y="34"/>
                    </a:moveTo>
                    <a:cubicBezTo>
                      <a:pt x="64" y="34"/>
                      <a:pt x="64" y="32"/>
                      <a:pt x="64" y="30"/>
                    </a:cubicBezTo>
                    <a:cubicBezTo>
                      <a:pt x="68" y="11"/>
                      <a:pt x="60" y="0"/>
                      <a:pt x="43" y="0"/>
                    </a:cubicBezTo>
                    <a:cubicBezTo>
                      <a:pt x="25" y="0"/>
                      <a:pt x="9" y="11"/>
                      <a:pt x="5" y="35"/>
                    </a:cubicBezTo>
                    <a:cubicBezTo>
                      <a:pt x="0" y="58"/>
                      <a:pt x="13" y="69"/>
                      <a:pt x="31" y="69"/>
                    </a:cubicBezTo>
                    <a:cubicBezTo>
                      <a:pt x="41" y="69"/>
                      <a:pt x="47" y="66"/>
                      <a:pt x="52" y="63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0" y="58"/>
                      <a:pt x="44" y="60"/>
                      <a:pt x="38" y="60"/>
                    </a:cubicBezTo>
                    <a:cubicBezTo>
                      <a:pt x="25" y="60"/>
                      <a:pt x="22" y="49"/>
                      <a:pt x="25" y="34"/>
                    </a:cubicBezTo>
                    <a:lnTo>
                      <a:pt x="6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2" name="Freeform 90"/>
              <p:cNvSpPr>
                <a:spLocks noChangeAspect="1"/>
              </p:cNvSpPr>
              <p:nvPr/>
            </p:nvSpPr>
            <p:spPr bwMode="black">
              <a:xfrm>
                <a:off x="4346" y="2007"/>
                <a:ext cx="197" cy="241"/>
              </a:xfrm>
              <a:custGeom>
                <a:avLst/>
                <a:gdLst>
                  <a:gd name="T0" fmla="*/ 28 w 54"/>
                  <a:gd name="T1" fmla="*/ 17 h 66"/>
                  <a:gd name="T2" fmla="*/ 28 w 54"/>
                  <a:gd name="T3" fmla="*/ 18 h 66"/>
                  <a:gd name="T4" fmla="*/ 52 w 54"/>
                  <a:gd name="T5" fmla="*/ 0 h 66"/>
                  <a:gd name="T6" fmla="*/ 54 w 54"/>
                  <a:gd name="T7" fmla="*/ 0 h 66"/>
                  <a:gd name="T8" fmla="*/ 51 w 54"/>
                  <a:gd name="T9" fmla="*/ 9 h 66"/>
                  <a:gd name="T10" fmla="*/ 50 w 54"/>
                  <a:gd name="T11" fmla="*/ 18 h 66"/>
                  <a:gd name="T12" fmla="*/ 48 w 54"/>
                  <a:gd name="T13" fmla="*/ 19 h 66"/>
                  <a:gd name="T14" fmla="*/ 42 w 54"/>
                  <a:gd name="T15" fmla="*/ 17 h 66"/>
                  <a:gd name="T16" fmla="*/ 26 w 54"/>
                  <a:gd name="T17" fmla="*/ 31 h 66"/>
                  <a:gd name="T18" fmla="*/ 25 w 54"/>
                  <a:gd name="T19" fmla="*/ 36 h 66"/>
                  <a:gd name="T20" fmla="*/ 21 w 54"/>
                  <a:gd name="T21" fmla="*/ 66 h 66"/>
                  <a:gd name="T22" fmla="*/ 11 w 54"/>
                  <a:gd name="T23" fmla="*/ 65 h 66"/>
                  <a:gd name="T24" fmla="*/ 0 w 54"/>
                  <a:gd name="T25" fmla="*/ 66 h 66"/>
                  <a:gd name="T26" fmla="*/ 7 w 54"/>
                  <a:gd name="T27" fmla="*/ 36 h 66"/>
                  <a:gd name="T28" fmla="*/ 8 w 54"/>
                  <a:gd name="T29" fmla="*/ 31 h 66"/>
                  <a:gd name="T30" fmla="*/ 13 w 54"/>
                  <a:gd name="T31" fmla="*/ 1 h 66"/>
                  <a:gd name="T32" fmla="*/ 22 w 54"/>
                  <a:gd name="T33" fmla="*/ 2 h 66"/>
                  <a:gd name="T34" fmla="*/ 32 w 54"/>
                  <a:gd name="T35" fmla="*/ 1 h 66"/>
                  <a:gd name="T36" fmla="*/ 28 w 54"/>
                  <a:gd name="T37" fmla="*/ 1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66">
                    <a:moveTo>
                      <a:pt x="28" y="17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35" y="5"/>
                      <a:pt x="43" y="0"/>
                      <a:pt x="52" y="0"/>
                    </a:cubicBezTo>
                    <a:cubicBezTo>
                      <a:pt x="53" y="0"/>
                      <a:pt x="53" y="0"/>
                      <a:pt x="54" y="0"/>
                    </a:cubicBezTo>
                    <a:cubicBezTo>
                      <a:pt x="53" y="2"/>
                      <a:pt x="52" y="5"/>
                      <a:pt x="51" y="9"/>
                    </a:cubicBezTo>
                    <a:cubicBezTo>
                      <a:pt x="51" y="12"/>
                      <a:pt x="50" y="15"/>
                      <a:pt x="50" y="18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7" y="18"/>
                      <a:pt x="45" y="17"/>
                      <a:pt x="42" y="17"/>
                    </a:cubicBezTo>
                    <a:cubicBezTo>
                      <a:pt x="34" y="17"/>
                      <a:pt x="28" y="24"/>
                      <a:pt x="26" y="31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3" y="47"/>
                      <a:pt x="22" y="57"/>
                      <a:pt x="21" y="66"/>
                    </a:cubicBezTo>
                    <a:cubicBezTo>
                      <a:pt x="18" y="66"/>
                      <a:pt x="15" y="65"/>
                      <a:pt x="11" y="65"/>
                    </a:cubicBezTo>
                    <a:cubicBezTo>
                      <a:pt x="6" y="65"/>
                      <a:pt x="3" y="66"/>
                      <a:pt x="0" y="66"/>
                    </a:cubicBezTo>
                    <a:cubicBezTo>
                      <a:pt x="3" y="57"/>
                      <a:pt x="5" y="47"/>
                      <a:pt x="7" y="36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10" y="20"/>
                      <a:pt x="12" y="10"/>
                      <a:pt x="13" y="1"/>
                    </a:cubicBezTo>
                    <a:cubicBezTo>
                      <a:pt x="16" y="1"/>
                      <a:pt x="19" y="2"/>
                      <a:pt x="22" y="2"/>
                    </a:cubicBezTo>
                    <a:cubicBezTo>
                      <a:pt x="25" y="2"/>
                      <a:pt x="28" y="1"/>
                      <a:pt x="32" y="1"/>
                    </a:cubicBezTo>
                    <a:lnTo>
                      <a:pt x="2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3" name="Freeform 91"/>
              <p:cNvSpPr>
                <a:spLocks noChangeAspect="1"/>
              </p:cNvSpPr>
              <p:nvPr/>
            </p:nvSpPr>
            <p:spPr bwMode="black">
              <a:xfrm>
                <a:off x="4532" y="2010"/>
                <a:ext cx="272" cy="365"/>
              </a:xfrm>
              <a:custGeom>
                <a:avLst/>
                <a:gdLst>
                  <a:gd name="T0" fmla="*/ 61 w 74"/>
                  <a:gd name="T1" fmla="*/ 0 h 100"/>
                  <a:gd name="T2" fmla="*/ 67 w 74"/>
                  <a:gd name="T3" fmla="*/ 1 h 100"/>
                  <a:gd name="T4" fmla="*/ 74 w 74"/>
                  <a:gd name="T5" fmla="*/ 0 h 100"/>
                  <a:gd name="T6" fmla="*/ 13 w 74"/>
                  <a:gd name="T7" fmla="*/ 100 h 100"/>
                  <a:gd name="T8" fmla="*/ 6 w 74"/>
                  <a:gd name="T9" fmla="*/ 100 h 100"/>
                  <a:gd name="T10" fmla="*/ 0 w 74"/>
                  <a:gd name="T11" fmla="*/ 100 h 100"/>
                  <a:gd name="T12" fmla="*/ 24 w 74"/>
                  <a:gd name="T13" fmla="*/ 65 h 100"/>
                  <a:gd name="T14" fmla="*/ 10 w 74"/>
                  <a:gd name="T15" fmla="*/ 0 h 100"/>
                  <a:gd name="T16" fmla="*/ 20 w 74"/>
                  <a:gd name="T17" fmla="*/ 1 h 100"/>
                  <a:gd name="T18" fmla="*/ 30 w 74"/>
                  <a:gd name="T19" fmla="*/ 0 h 100"/>
                  <a:gd name="T20" fmla="*/ 38 w 74"/>
                  <a:gd name="T21" fmla="*/ 42 h 100"/>
                  <a:gd name="T22" fmla="*/ 61 w 74"/>
                  <a:gd name="T2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100">
                    <a:moveTo>
                      <a:pt x="61" y="0"/>
                    </a:moveTo>
                    <a:cubicBezTo>
                      <a:pt x="63" y="0"/>
                      <a:pt x="65" y="1"/>
                      <a:pt x="67" y="1"/>
                    </a:cubicBezTo>
                    <a:cubicBezTo>
                      <a:pt x="68" y="1"/>
                      <a:pt x="72" y="0"/>
                      <a:pt x="74" y="0"/>
                    </a:cubicBezTo>
                    <a:cubicBezTo>
                      <a:pt x="70" y="7"/>
                      <a:pt x="32" y="67"/>
                      <a:pt x="13" y="100"/>
                    </a:cubicBezTo>
                    <a:cubicBezTo>
                      <a:pt x="11" y="100"/>
                      <a:pt x="8" y="100"/>
                      <a:pt x="6" y="100"/>
                    </a:cubicBezTo>
                    <a:cubicBezTo>
                      <a:pt x="4" y="100"/>
                      <a:pt x="2" y="100"/>
                      <a:pt x="0" y="100"/>
                    </a:cubicBezTo>
                    <a:cubicBezTo>
                      <a:pt x="8" y="89"/>
                      <a:pt x="16" y="77"/>
                      <a:pt x="24" y="65"/>
                    </a:cubicBezTo>
                    <a:cubicBezTo>
                      <a:pt x="20" y="44"/>
                      <a:pt x="12" y="11"/>
                      <a:pt x="10" y="0"/>
                    </a:cubicBezTo>
                    <a:cubicBezTo>
                      <a:pt x="13" y="0"/>
                      <a:pt x="17" y="1"/>
                      <a:pt x="20" y="1"/>
                    </a:cubicBezTo>
                    <a:cubicBezTo>
                      <a:pt x="23" y="1"/>
                      <a:pt x="27" y="0"/>
                      <a:pt x="30" y="0"/>
                    </a:cubicBezTo>
                    <a:cubicBezTo>
                      <a:pt x="32" y="14"/>
                      <a:pt x="35" y="28"/>
                      <a:pt x="38" y="42"/>
                    </a:cubicBezTo>
                    <a:cubicBezTo>
                      <a:pt x="48" y="26"/>
                      <a:pt x="54" y="15"/>
                      <a:pt x="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4" name="Freeform 92"/>
              <p:cNvSpPr>
                <a:spLocks noChangeAspect="1"/>
              </p:cNvSpPr>
              <p:nvPr/>
            </p:nvSpPr>
            <p:spPr bwMode="black">
              <a:xfrm>
                <a:off x="4811" y="1921"/>
                <a:ext cx="157" cy="333"/>
              </a:xfrm>
              <a:custGeom>
                <a:avLst/>
                <a:gdLst>
                  <a:gd name="T0" fmla="*/ 43 w 43"/>
                  <a:gd name="T1" fmla="*/ 25 h 91"/>
                  <a:gd name="T2" fmla="*/ 41 w 43"/>
                  <a:gd name="T3" fmla="*/ 28 h 91"/>
                  <a:gd name="T4" fmla="*/ 41 w 43"/>
                  <a:gd name="T5" fmla="*/ 32 h 91"/>
                  <a:gd name="T6" fmla="*/ 29 w 43"/>
                  <a:gd name="T7" fmla="*/ 31 h 91"/>
                  <a:gd name="T8" fmla="*/ 23 w 43"/>
                  <a:gd name="T9" fmla="*/ 61 h 91"/>
                  <a:gd name="T10" fmla="*/ 26 w 43"/>
                  <a:gd name="T11" fmla="*/ 83 h 91"/>
                  <a:gd name="T12" fmla="*/ 32 w 43"/>
                  <a:gd name="T13" fmla="*/ 82 h 91"/>
                  <a:gd name="T14" fmla="*/ 31 w 43"/>
                  <a:gd name="T15" fmla="*/ 87 h 91"/>
                  <a:gd name="T16" fmla="*/ 16 w 43"/>
                  <a:gd name="T17" fmla="*/ 91 h 91"/>
                  <a:gd name="T18" fmla="*/ 3 w 43"/>
                  <a:gd name="T19" fmla="*/ 70 h 91"/>
                  <a:gd name="T20" fmla="*/ 11 w 43"/>
                  <a:gd name="T21" fmla="*/ 31 h 91"/>
                  <a:gd name="T22" fmla="*/ 2 w 43"/>
                  <a:gd name="T23" fmla="*/ 32 h 91"/>
                  <a:gd name="T24" fmla="*/ 3 w 43"/>
                  <a:gd name="T25" fmla="*/ 28 h 91"/>
                  <a:gd name="T26" fmla="*/ 3 w 43"/>
                  <a:gd name="T27" fmla="*/ 25 h 91"/>
                  <a:gd name="T28" fmla="*/ 13 w 43"/>
                  <a:gd name="T29" fmla="*/ 25 h 91"/>
                  <a:gd name="T30" fmla="*/ 15 w 43"/>
                  <a:gd name="T31" fmla="*/ 8 h 91"/>
                  <a:gd name="T32" fmla="*/ 35 w 43"/>
                  <a:gd name="T33" fmla="*/ 0 h 91"/>
                  <a:gd name="T34" fmla="*/ 37 w 43"/>
                  <a:gd name="T35" fmla="*/ 1 h 91"/>
                  <a:gd name="T36" fmla="*/ 31 w 43"/>
                  <a:gd name="T37" fmla="*/ 25 h 91"/>
                  <a:gd name="T38" fmla="*/ 43 w 43"/>
                  <a:gd name="T39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" h="91">
                    <a:moveTo>
                      <a:pt x="43" y="25"/>
                    </a:moveTo>
                    <a:cubicBezTo>
                      <a:pt x="42" y="26"/>
                      <a:pt x="42" y="27"/>
                      <a:pt x="41" y="28"/>
                    </a:cubicBezTo>
                    <a:cubicBezTo>
                      <a:pt x="41" y="29"/>
                      <a:pt x="41" y="31"/>
                      <a:pt x="41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39"/>
                      <a:pt x="24" y="54"/>
                      <a:pt x="23" y="61"/>
                    </a:cubicBezTo>
                    <a:cubicBezTo>
                      <a:pt x="19" y="80"/>
                      <a:pt x="20" y="83"/>
                      <a:pt x="26" y="83"/>
                    </a:cubicBezTo>
                    <a:cubicBezTo>
                      <a:pt x="29" y="83"/>
                      <a:pt x="31" y="83"/>
                      <a:pt x="32" y="82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27" y="89"/>
                      <a:pt x="21" y="91"/>
                      <a:pt x="16" y="91"/>
                    </a:cubicBezTo>
                    <a:cubicBezTo>
                      <a:pt x="5" y="91"/>
                      <a:pt x="0" y="84"/>
                      <a:pt x="3" y="70"/>
                    </a:cubicBezTo>
                    <a:cubicBezTo>
                      <a:pt x="5" y="60"/>
                      <a:pt x="9" y="43"/>
                      <a:pt x="11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3" y="29"/>
                      <a:pt x="3" y="28"/>
                    </a:cubicBezTo>
                    <a:cubicBezTo>
                      <a:pt x="3" y="27"/>
                      <a:pt x="3" y="26"/>
                      <a:pt x="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19"/>
                      <a:pt x="14" y="15"/>
                      <a:pt x="15" y="8"/>
                    </a:cubicBezTo>
                    <a:cubicBezTo>
                      <a:pt x="22" y="6"/>
                      <a:pt x="29" y="3"/>
                      <a:pt x="35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5" y="7"/>
                      <a:pt x="32" y="17"/>
                      <a:pt x="31" y="25"/>
                    </a:cubicBezTo>
                    <a:lnTo>
                      <a:pt x="43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5" name="Freeform 93"/>
              <p:cNvSpPr>
                <a:spLocks noChangeAspect="1"/>
              </p:cNvSpPr>
              <p:nvPr/>
            </p:nvSpPr>
            <p:spPr bwMode="black">
              <a:xfrm>
                <a:off x="4980" y="1875"/>
                <a:ext cx="259" cy="373"/>
              </a:xfrm>
              <a:custGeom>
                <a:avLst/>
                <a:gdLst>
                  <a:gd name="T0" fmla="*/ 11 w 71"/>
                  <a:gd name="T1" fmla="*/ 47 h 102"/>
                  <a:gd name="T2" fmla="*/ 19 w 71"/>
                  <a:gd name="T3" fmla="*/ 0 h 102"/>
                  <a:gd name="T4" fmla="*/ 29 w 71"/>
                  <a:gd name="T5" fmla="*/ 1 h 102"/>
                  <a:gd name="T6" fmla="*/ 39 w 71"/>
                  <a:gd name="T7" fmla="*/ 0 h 102"/>
                  <a:gd name="T8" fmla="*/ 29 w 71"/>
                  <a:gd name="T9" fmla="*/ 47 h 102"/>
                  <a:gd name="T10" fmla="*/ 30 w 71"/>
                  <a:gd name="T11" fmla="*/ 47 h 102"/>
                  <a:gd name="T12" fmla="*/ 52 w 71"/>
                  <a:gd name="T13" fmla="*/ 35 h 102"/>
                  <a:gd name="T14" fmla="*/ 68 w 71"/>
                  <a:gd name="T15" fmla="*/ 60 h 102"/>
                  <a:gd name="T16" fmla="*/ 63 w 71"/>
                  <a:gd name="T17" fmla="*/ 83 h 102"/>
                  <a:gd name="T18" fmla="*/ 60 w 71"/>
                  <a:gd name="T19" fmla="*/ 102 h 102"/>
                  <a:gd name="T20" fmla="*/ 50 w 71"/>
                  <a:gd name="T21" fmla="*/ 101 h 102"/>
                  <a:gd name="T22" fmla="*/ 40 w 71"/>
                  <a:gd name="T23" fmla="*/ 102 h 102"/>
                  <a:gd name="T24" fmla="*/ 49 w 71"/>
                  <a:gd name="T25" fmla="*/ 63 h 102"/>
                  <a:gd name="T26" fmla="*/ 41 w 71"/>
                  <a:gd name="T27" fmla="*/ 47 h 102"/>
                  <a:gd name="T28" fmla="*/ 25 w 71"/>
                  <a:gd name="T29" fmla="*/ 67 h 102"/>
                  <a:gd name="T30" fmla="*/ 24 w 71"/>
                  <a:gd name="T31" fmla="*/ 72 h 102"/>
                  <a:gd name="T32" fmla="*/ 20 w 71"/>
                  <a:gd name="T33" fmla="*/ 102 h 102"/>
                  <a:gd name="T34" fmla="*/ 10 w 71"/>
                  <a:gd name="T35" fmla="*/ 101 h 102"/>
                  <a:gd name="T36" fmla="*/ 0 w 71"/>
                  <a:gd name="T37" fmla="*/ 102 h 102"/>
                  <a:gd name="T38" fmla="*/ 10 w 71"/>
                  <a:gd name="T39" fmla="*/ 55 h 102"/>
                  <a:gd name="T40" fmla="*/ 11 w 71"/>
                  <a:gd name="T41" fmla="*/ 4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102">
                    <a:moveTo>
                      <a:pt x="11" y="47"/>
                    </a:moveTo>
                    <a:cubicBezTo>
                      <a:pt x="15" y="29"/>
                      <a:pt x="17" y="15"/>
                      <a:pt x="19" y="0"/>
                    </a:cubicBezTo>
                    <a:cubicBezTo>
                      <a:pt x="22" y="1"/>
                      <a:pt x="25" y="1"/>
                      <a:pt x="29" y="1"/>
                    </a:cubicBezTo>
                    <a:cubicBezTo>
                      <a:pt x="33" y="1"/>
                      <a:pt x="37" y="1"/>
                      <a:pt x="39" y="0"/>
                    </a:cubicBezTo>
                    <a:cubicBezTo>
                      <a:pt x="36" y="15"/>
                      <a:pt x="33" y="29"/>
                      <a:pt x="29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6" y="40"/>
                      <a:pt x="43" y="35"/>
                      <a:pt x="52" y="35"/>
                    </a:cubicBezTo>
                    <a:cubicBezTo>
                      <a:pt x="65" y="35"/>
                      <a:pt x="71" y="43"/>
                      <a:pt x="68" y="60"/>
                    </a:cubicBezTo>
                    <a:cubicBezTo>
                      <a:pt x="66" y="69"/>
                      <a:pt x="65" y="76"/>
                      <a:pt x="63" y="83"/>
                    </a:cubicBezTo>
                    <a:cubicBezTo>
                      <a:pt x="62" y="88"/>
                      <a:pt x="61" y="95"/>
                      <a:pt x="60" y="102"/>
                    </a:cubicBezTo>
                    <a:cubicBezTo>
                      <a:pt x="58" y="102"/>
                      <a:pt x="54" y="101"/>
                      <a:pt x="50" y="101"/>
                    </a:cubicBezTo>
                    <a:cubicBezTo>
                      <a:pt x="46" y="101"/>
                      <a:pt x="42" y="102"/>
                      <a:pt x="40" y="102"/>
                    </a:cubicBezTo>
                    <a:cubicBezTo>
                      <a:pt x="43" y="92"/>
                      <a:pt x="46" y="79"/>
                      <a:pt x="49" y="63"/>
                    </a:cubicBezTo>
                    <a:cubicBezTo>
                      <a:pt x="51" y="52"/>
                      <a:pt x="48" y="47"/>
                      <a:pt x="41" y="47"/>
                    </a:cubicBezTo>
                    <a:cubicBezTo>
                      <a:pt x="33" y="47"/>
                      <a:pt x="28" y="54"/>
                      <a:pt x="25" y="67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3" y="77"/>
                      <a:pt x="21" y="93"/>
                      <a:pt x="20" y="102"/>
                    </a:cubicBezTo>
                    <a:cubicBezTo>
                      <a:pt x="17" y="102"/>
                      <a:pt x="14" y="101"/>
                      <a:pt x="10" y="101"/>
                    </a:cubicBezTo>
                    <a:cubicBezTo>
                      <a:pt x="6" y="101"/>
                      <a:pt x="2" y="102"/>
                      <a:pt x="0" y="102"/>
                    </a:cubicBezTo>
                    <a:cubicBezTo>
                      <a:pt x="3" y="87"/>
                      <a:pt x="6" y="73"/>
                      <a:pt x="10" y="55"/>
                    </a:cubicBezTo>
                    <a:lnTo>
                      <a:pt x="11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6" name="Freeform 94"/>
              <p:cNvSpPr>
                <a:spLocks noChangeAspect="1" noEditPoints="1"/>
              </p:cNvSpPr>
              <p:nvPr/>
            </p:nvSpPr>
            <p:spPr bwMode="black">
              <a:xfrm>
                <a:off x="5265" y="1878"/>
                <a:ext cx="143" cy="370"/>
              </a:xfrm>
              <a:custGeom>
                <a:avLst/>
                <a:gdLst>
                  <a:gd name="T0" fmla="*/ 8 w 39"/>
                  <a:gd name="T1" fmla="*/ 66 h 101"/>
                  <a:gd name="T2" fmla="*/ 12 w 39"/>
                  <a:gd name="T3" fmla="*/ 36 h 101"/>
                  <a:gd name="T4" fmla="*/ 22 w 39"/>
                  <a:gd name="T5" fmla="*/ 37 h 101"/>
                  <a:gd name="T6" fmla="*/ 33 w 39"/>
                  <a:gd name="T7" fmla="*/ 36 h 101"/>
                  <a:gd name="T8" fmla="*/ 26 w 39"/>
                  <a:gd name="T9" fmla="*/ 66 h 101"/>
                  <a:gd name="T10" fmla="*/ 25 w 39"/>
                  <a:gd name="T11" fmla="*/ 71 h 101"/>
                  <a:gd name="T12" fmla="*/ 20 w 39"/>
                  <a:gd name="T13" fmla="*/ 101 h 101"/>
                  <a:gd name="T14" fmla="*/ 10 w 39"/>
                  <a:gd name="T15" fmla="*/ 100 h 101"/>
                  <a:gd name="T16" fmla="*/ 0 w 39"/>
                  <a:gd name="T17" fmla="*/ 101 h 101"/>
                  <a:gd name="T18" fmla="*/ 7 w 39"/>
                  <a:gd name="T19" fmla="*/ 71 h 101"/>
                  <a:gd name="T20" fmla="*/ 8 w 39"/>
                  <a:gd name="T21" fmla="*/ 66 h 101"/>
                  <a:gd name="T22" fmla="*/ 30 w 39"/>
                  <a:gd name="T23" fmla="*/ 0 h 101"/>
                  <a:gd name="T24" fmla="*/ 38 w 39"/>
                  <a:gd name="T25" fmla="*/ 11 h 101"/>
                  <a:gd name="T26" fmla="*/ 25 w 39"/>
                  <a:gd name="T27" fmla="*/ 21 h 101"/>
                  <a:gd name="T28" fmla="*/ 17 w 39"/>
                  <a:gd name="T29" fmla="*/ 11 h 101"/>
                  <a:gd name="T30" fmla="*/ 30 w 39"/>
                  <a:gd name="T3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101">
                    <a:moveTo>
                      <a:pt x="8" y="66"/>
                    </a:moveTo>
                    <a:cubicBezTo>
                      <a:pt x="10" y="55"/>
                      <a:pt x="11" y="45"/>
                      <a:pt x="12" y="36"/>
                    </a:cubicBezTo>
                    <a:cubicBezTo>
                      <a:pt x="15" y="36"/>
                      <a:pt x="18" y="37"/>
                      <a:pt x="22" y="37"/>
                    </a:cubicBezTo>
                    <a:cubicBezTo>
                      <a:pt x="27" y="37"/>
                      <a:pt x="30" y="36"/>
                      <a:pt x="33" y="36"/>
                    </a:cubicBezTo>
                    <a:cubicBezTo>
                      <a:pt x="30" y="45"/>
                      <a:pt x="28" y="55"/>
                      <a:pt x="26" y="66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82"/>
                      <a:pt x="21" y="92"/>
                      <a:pt x="20" y="101"/>
                    </a:cubicBezTo>
                    <a:cubicBezTo>
                      <a:pt x="18" y="101"/>
                      <a:pt x="14" y="100"/>
                      <a:pt x="10" y="100"/>
                    </a:cubicBezTo>
                    <a:cubicBezTo>
                      <a:pt x="6" y="100"/>
                      <a:pt x="2" y="101"/>
                      <a:pt x="0" y="101"/>
                    </a:cubicBezTo>
                    <a:cubicBezTo>
                      <a:pt x="2" y="92"/>
                      <a:pt x="5" y="82"/>
                      <a:pt x="7" y="71"/>
                    </a:cubicBezTo>
                    <a:lnTo>
                      <a:pt x="8" y="66"/>
                    </a:lnTo>
                    <a:close/>
                    <a:moveTo>
                      <a:pt x="30" y="0"/>
                    </a:moveTo>
                    <a:cubicBezTo>
                      <a:pt x="35" y="0"/>
                      <a:pt x="39" y="5"/>
                      <a:pt x="38" y="11"/>
                    </a:cubicBezTo>
                    <a:cubicBezTo>
                      <a:pt x="37" y="16"/>
                      <a:pt x="31" y="21"/>
                      <a:pt x="25" y="21"/>
                    </a:cubicBezTo>
                    <a:cubicBezTo>
                      <a:pt x="19" y="21"/>
                      <a:pt x="16" y="16"/>
                      <a:pt x="17" y="11"/>
                    </a:cubicBezTo>
                    <a:cubicBezTo>
                      <a:pt x="18" y="5"/>
                      <a:pt x="24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7" name="Freeform 95"/>
              <p:cNvSpPr>
                <a:spLocks noChangeAspect="1"/>
              </p:cNvSpPr>
              <p:nvPr/>
            </p:nvSpPr>
            <p:spPr bwMode="black">
              <a:xfrm>
                <a:off x="5411" y="2002"/>
                <a:ext cx="263" cy="246"/>
              </a:xfrm>
              <a:custGeom>
                <a:avLst/>
                <a:gdLst>
                  <a:gd name="T0" fmla="*/ 29 w 72"/>
                  <a:gd name="T1" fmla="*/ 12 h 67"/>
                  <a:gd name="T2" fmla="*/ 30 w 72"/>
                  <a:gd name="T3" fmla="*/ 12 h 67"/>
                  <a:gd name="T4" fmla="*/ 52 w 72"/>
                  <a:gd name="T5" fmla="*/ 0 h 67"/>
                  <a:gd name="T6" fmla="*/ 68 w 72"/>
                  <a:gd name="T7" fmla="*/ 25 h 67"/>
                  <a:gd name="T8" fmla="*/ 63 w 72"/>
                  <a:gd name="T9" fmla="*/ 48 h 67"/>
                  <a:gd name="T10" fmla="*/ 60 w 72"/>
                  <a:gd name="T11" fmla="*/ 67 h 67"/>
                  <a:gd name="T12" fmla="*/ 50 w 72"/>
                  <a:gd name="T13" fmla="*/ 66 h 67"/>
                  <a:gd name="T14" fmla="*/ 40 w 72"/>
                  <a:gd name="T15" fmla="*/ 67 h 67"/>
                  <a:gd name="T16" fmla="*/ 49 w 72"/>
                  <a:gd name="T17" fmla="*/ 28 h 67"/>
                  <a:gd name="T18" fmla="*/ 41 w 72"/>
                  <a:gd name="T19" fmla="*/ 12 h 67"/>
                  <a:gd name="T20" fmla="*/ 26 w 72"/>
                  <a:gd name="T21" fmla="*/ 32 h 67"/>
                  <a:gd name="T22" fmla="*/ 25 w 72"/>
                  <a:gd name="T23" fmla="*/ 37 h 67"/>
                  <a:gd name="T24" fmla="*/ 20 w 72"/>
                  <a:gd name="T25" fmla="*/ 67 h 67"/>
                  <a:gd name="T26" fmla="*/ 10 w 72"/>
                  <a:gd name="T27" fmla="*/ 66 h 67"/>
                  <a:gd name="T28" fmla="*/ 0 w 72"/>
                  <a:gd name="T29" fmla="*/ 67 h 67"/>
                  <a:gd name="T30" fmla="*/ 7 w 72"/>
                  <a:gd name="T31" fmla="*/ 37 h 67"/>
                  <a:gd name="T32" fmla="*/ 8 w 72"/>
                  <a:gd name="T33" fmla="*/ 32 h 67"/>
                  <a:gd name="T34" fmla="*/ 12 w 72"/>
                  <a:gd name="T35" fmla="*/ 2 h 67"/>
                  <a:gd name="T36" fmla="*/ 22 w 72"/>
                  <a:gd name="T37" fmla="*/ 3 h 67"/>
                  <a:gd name="T38" fmla="*/ 32 w 72"/>
                  <a:gd name="T39" fmla="*/ 2 h 67"/>
                  <a:gd name="T40" fmla="*/ 29 w 72"/>
                  <a:gd name="T41" fmla="*/ 1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67">
                    <a:moveTo>
                      <a:pt x="29" y="12"/>
                    </a:moveTo>
                    <a:cubicBezTo>
                      <a:pt x="30" y="12"/>
                      <a:pt x="30" y="12"/>
                      <a:pt x="30" y="12"/>
                    </a:cubicBezTo>
                    <a:cubicBezTo>
                      <a:pt x="36" y="5"/>
                      <a:pt x="44" y="0"/>
                      <a:pt x="52" y="0"/>
                    </a:cubicBezTo>
                    <a:cubicBezTo>
                      <a:pt x="66" y="0"/>
                      <a:pt x="72" y="8"/>
                      <a:pt x="68" y="25"/>
                    </a:cubicBezTo>
                    <a:cubicBezTo>
                      <a:pt x="67" y="34"/>
                      <a:pt x="65" y="41"/>
                      <a:pt x="63" y="48"/>
                    </a:cubicBezTo>
                    <a:cubicBezTo>
                      <a:pt x="62" y="53"/>
                      <a:pt x="61" y="60"/>
                      <a:pt x="60" y="67"/>
                    </a:cubicBezTo>
                    <a:cubicBezTo>
                      <a:pt x="58" y="67"/>
                      <a:pt x="54" y="66"/>
                      <a:pt x="50" y="66"/>
                    </a:cubicBezTo>
                    <a:cubicBezTo>
                      <a:pt x="46" y="66"/>
                      <a:pt x="42" y="67"/>
                      <a:pt x="40" y="67"/>
                    </a:cubicBezTo>
                    <a:cubicBezTo>
                      <a:pt x="43" y="57"/>
                      <a:pt x="46" y="44"/>
                      <a:pt x="49" y="28"/>
                    </a:cubicBezTo>
                    <a:cubicBezTo>
                      <a:pt x="51" y="17"/>
                      <a:pt x="48" y="12"/>
                      <a:pt x="41" y="12"/>
                    </a:cubicBezTo>
                    <a:cubicBezTo>
                      <a:pt x="33" y="12"/>
                      <a:pt x="28" y="19"/>
                      <a:pt x="26" y="32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3" y="48"/>
                      <a:pt x="21" y="58"/>
                      <a:pt x="20" y="67"/>
                    </a:cubicBezTo>
                    <a:cubicBezTo>
                      <a:pt x="18" y="67"/>
                      <a:pt x="14" y="66"/>
                      <a:pt x="10" y="66"/>
                    </a:cubicBezTo>
                    <a:cubicBezTo>
                      <a:pt x="6" y="66"/>
                      <a:pt x="2" y="67"/>
                      <a:pt x="0" y="67"/>
                    </a:cubicBezTo>
                    <a:cubicBezTo>
                      <a:pt x="2" y="58"/>
                      <a:pt x="5" y="48"/>
                      <a:pt x="7" y="37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10" y="21"/>
                      <a:pt x="11" y="11"/>
                      <a:pt x="12" y="2"/>
                    </a:cubicBezTo>
                    <a:cubicBezTo>
                      <a:pt x="16" y="2"/>
                      <a:pt x="19" y="3"/>
                      <a:pt x="22" y="3"/>
                    </a:cubicBezTo>
                    <a:cubicBezTo>
                      <a:pt x="25" y="3"/>
                      <a:pt x="28" y="2"/>
                      <a:pt x="32" y="2"/>
                    </a:cubicBez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8" name="Freeform 96"/>
              <p:cNvSpPr>
                <a:spLocks noChangeAspect="1" noEditPoints="1"/>
              </p:cNvSpPr>
              <p:nvPr/>
            </p:nvSpPr>
            <p:spPr bwMode="black">
              <a:xfrm>
                <a:off x="5660" y="2002"/>
                <a:ext cx="288" cy="378"/>
              </a:xfrm>
              <a:custGeom>
                <a:avLst/>
                <a:gdLst>
                  <a:gd name="T0" fmla="*/ 49 w 79"/>
                  <a:gd name="T1" fmla="*/ 81 h 103"/>
                  <a:gd name="T2" fmla="*/ 29 w 79"/>
                  <a:gd name="T3" fmla="*/ 97 h 103"/>
                  <a:gd name="T4" fmla="*/ 15 w 79"/>
                  <a:gd name="T5" fmla="*/ 82 h 103"/>
                  <a:gd name="T6" fmla="*/ 22 w 79"/>
                  <a:gd name="T7" fmla="*/ 70 h 103"/>
                  <a:gd name="T8" fmla="*/ 32 w 79"/>
                  <a:gd name="T9" fmla="*/ 69 h 103"/>
                  <a:gd name="T10" fmla="*/ 49 w 79"/>
                  <a:gd name="T11" fmla="*/ 81 h 103"/>
                  <a:gd name="T12" fmla="*/ 78 w 79"/>
                  <a:gd name="T13" fmla="*/ 7 h 103"/>
                  <a:gd name="T14" fmla="*/ 78 w 79"/>
                  <a:gd name="T15" fmla="*/ 4 h 103"/>
                  <a:gd name="T16" fmla="*/ 79 w 79"/>
                  <a:gd name="T17" fmla="*/ 1 h 103"/>
                  <a:gd name="T18" fmla="*/ 65 w 79"/>
                  <a:gd name="T19" fmla="*/ 1 h 103"/>
                  <a:gd name="T20" fmla="*/ 58 w 79"/>
                  <a:gd name="T21" fmla="*/ 1 h 103"/>
                  <a:gd name="T22" fmla="*/ 48 w 79"/>
                  <a:gd name="T23" fmla="*/ 0 h 103"/>
                  <a:gd name="T24" fmla="*/ 15 w 79"/>
                  <a:gd name="T25" fmla="*/ 22 h 103"/>
                  <a:gd name="T26" fmla="*/ 17 w 79"/>
                  <a:gd name="T27" fmla="*/ 36 h 103"/>
                  <a:gd name="T28" fmla="*/ 28 w 79"/>
                  <a:gd name="T29" fmla="*/ 43 h 103"/>
                  <a:gd name="T30" fmla="*/ 28 w 79"/>
                  <a:gd name="T31" fmla="*/ 43 h 103"/>
                  <a:gd name="T32" fmla="*/ 13 w 79"/>
                  <a:gd name="T33" fmla="*/ 58 h 103"/>
                  <a:gd name="T34" fmla="*/ 18 w 79"/>
                  <a:gd name="T35" fmla="*/ 68 h 103"/>
                  <a:gd name="T36" fmla="*/ 18 w 79"/>
                  <a:gd name="T37" fmla="*/ 68 h 103"/>
                  <a:gd name="T38" fmla="*/ 2 w 79"/>
                  <a:gd name="T39" fmla="*/ 85 h 103"/>
                  <a:gd name="T40" fmla="*/ 25 w 79"/>
                  <a:gd name="T41" fmla="*/ 103 h 103"/>
                  <a:gd name="T42" fmla="*/ 66 w 79"/>
                  <a:gd name="T43" fmla="*/ 74 h 103"/>
                  <a:gd name="T44" fmla="*/ 48 w 79"/>
                  <a:gd name="T45" fmla="*/ 56 h 103"/>
                  <a:gd name="T46" fmla="*/ 38 w 79"/>
                  <a:gd name="T47" fmla="*/ 56 h 103"/>
                  <a:gd name="T48" fmla="*/ 29 w 79"/>
                  <a:gd name="T49" fmla="*/ 49 h 103"/>
                  <a:gd name="T50" fmla="*/ 34 w 79"/>
                  <a:gd name="T51" fmla="*/ 44 h 103"/>
                  <a:gd name="T52" fmla="*/ 40 w 79"/>
                  <a:gd name="T53" fmla="*/ 44 h 103"/>
                  <a:gd name="T54" fmla="*/ 70 w 79"/>
                  <a:gd name="T55" fmla="*/ 22 h 103"/>
                  <a:gd name="T56" fmla="*/ 66 w 79"/>
                  <a:gd name="T57" fmla="*/ 7 h 103"/>
                  <a:gd name="T58" fmla="*/ 66 w 79"/>
                  <a:gd name="T59" fmla="*/ 7 h 103"/>
                  <a:gd name="T60" fmla="*/ 78 w 79"/>
                  <a:gd name="T61" fmla="*/ 7 h 103"/>
                  <a:gd name="T62" fmla="*/ 46 w 79"/>
                  <a:gd name="T63" fmla="*/ 6 h 103"/>
                  <a:gd name="T64" fmla="*/ 51 w 79"/>
                  <a:gd name="T65" fmla="*/ 22 h 103"/>
                  <a:gd name="T66" fmla="*/ 39 w 79"/>
                  <a:gd name="T67" fmla="*/ 39 h 103"/>
                  <a:gd name="T68" fmla="*/ 34 w 79"/>
                  <a:gd name="T69" fmla="*/ 23 h 103"/>
                  <a:gd name="T70" fmla="*/ 46 w 79"/>
                  <a:gd name="T71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9" h="103">
                    <a:moveTo>
                      <a:pt x="49" y="81"/>
                    </a:moveTo>
                    <a:cubicBezTo>
                      <a:pt x="48" y="90"/>
                      <a:pt x="40" y="97"/>
                      <a:pt x="29" y="97"/>
                    </a:cubicBezTo>
                    <a:cubicBezTo>
                      <a:pt x="20" y="97"/>
                      <a:pt x="13" y="92"/>
                      <a:pt x="15" y="82"/>
                    </a:cubicBezTo>
                    <a:cubicBezTo>
                      <a:pt x="16" y="76"/>
                      <a:pt x="20" y="71"/>
                      <a:pt x="22" y="70"/>
                    </a:cubicBezTo>
                    <a:cubicBezTo>
                      <a:pt x="25" y="69"/>
                      <a:pt x="28" y="69"/>
                      <a:pt x="32" y="69"/>
                    </a:cubicBezTo>
                    <a:cubicBezTo>
                      <a:pt x="44" y="69"/>
                      <a:pt x="51" y="71"/>
                      <a:pt x="49" y="81"/>
                    </a:cubicBezTo>
                    <a:close/>
                    <a:moveTo>
                      <a:pt x="78" y="7"/>
                    </a:moveTo>
                    <a:cubicBezTo>
                      <a:pt x="78" y="6"/>
                      <a:pt x="78" y="5"/>
                      <a:pt x="78" y="4"/>
                    </a:cubicBezTo>
                    <a:cubicBezTo>
                      <a:pt x="79" y="3"/>
                      <a:pt x="79" y="2"/>
                      <a:pt x="79" y="1"/>
                    </a:cubicBezTo>
                    <a:cubicBezTo>
                      <a:pt x="75" y="1"/>
                      <a:pt x="70" y="1"/>
                      <a:pt x="65" y="1"/>
                    </a:cubicBezTo>
                    <a:cubicBezTo>
                      <a:pt x="62" y="1"/>
                      <a:pt x="60" y="1"/>
                      <a:pt x="58" y="1"/>
                    </a:cubicBezTo>
                    <a:cubicBezTo>
                      <a:pt x="54" y="1"/>
                      <a:pt x="51" y="0"/>
                      <a:pt x="48" y="0"/>
                    </a:cubicBezTo>
                    <a:cubicBezTo>
                      <a:pt x="31" y="0"/>
                      <a:pt x="18" y="8"/>
                      <a:pt x="15" y="22"/>
                    </a:cubicBezTo>
                    <a:cubicBezTo>
                      <a:pt x="14" y="28"/>
                      <a:pt x="15" y="32"/>
                      <a:pt x="17" y="36"/>
                    </a:cubicBezTo>
                    <a:cubicBezTo>
                      <a:pt x="19" y="39"/>
                      <a:pt x="23" y="42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0" y="45"/>
                      <a:pt x="14" y="52"/>
                      <a:pt x="13" y="58"/>
                    </a:cubicBezTo>
                    <a:cubicBezTo>
                      <a:pt x="12" y="63"/>
                      <a:pt x="14" y="66"/>
                      <a:pt x="18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0" y="71"/>
                      <a:pt x="4" y="76"/>
                      <a:pt x="2" y="85"/>
                    </a:cubicBezTo>
                    <a:cubicBezTo>
                      <a:pt x="0" y="95"/>
                      <a:pt x="9" y="103"/>
                      <a:pt x="25" y="103"/>
                    </a:cubicBezTo>
                    <a:cubicBezTo>
                      <a:pt x="41" y="103"/>
                      <a:pt x="62" y="95"/>
                      <a:pt x="66" y="74"/>
                    </a:cubicBezTo>
                    <a:cubicBezTo>
                      <a:pt x="69" y="62"/>
                      <a:pt x="63" y="56"/>
                      <a:pt x="48" y="56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1" y="56"/>
                      <a:pt x="28" y="53"/>
                      <a:pt x="29" y="49"/>
                    </a:cubicBezTo>
                    <a:cubicBezTo>
                      <a:pt x="29" y="46"/>
                      <a:pt x="32" y="44"/>
                      <a:pt x="34" y="44"/>
                    </a:cubicBezTo>
                    <a:cubicBezTo>
                      <a:pt x="36" y="44"/>
                      <a:pt x="38" y="44"/>
                      <a:pt x="40" y="44"/>
                    </a:cubicBezTo>
                    <a:cubicBezTo>
                      <a:pt x="55" y="44"/>
                      <a:pt x="68" y="35"/>
                      <a:pt x="70" y="22"/>
                    </a:cubicBezTo>
                    <a:cubicBezTo>
                      <a:pt x="72" y="15"/>
                      <a:pt x="70" y="10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lnTo>
                      <a:pt x="78" y="7"/>
                    </a:lnTo>
                    <a:close/>
                    <a:moveTo>
                      <a:pt x="46" y="6"/>
                    </a:moveTo>
                    <a:cubicBezTo>
                      <a:pt x="51" y="6"/>
                      <a:pt x="54" y="10"/>
                      <a:pt x="51" y="22"/>
                    </a:cubicBezTo>
                    <a:cubicBezTo>
                      <a:pt x="49" y="34"/>
                      <a:pt x="45" y="39"/>
                      <a:pt x="39" y="39"/>
                    </a:cubicBezTo>
                    <a:cubicBezTo>
                      <a:pt x="35" y="39"/>
                      <a:pt x="31" y="35"/>
                      <a:pt x="34" y="23"/>
                    </a:cubicBezTo>
                    <a:cubicBezTo>
                      <a:pt x="36" y="12"/>
                      <a:pt x="40" y="6"/>
                      <a:pt x="46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9" name="Freeform 97"/>
              <p:cNvSpPr>
                <a:spLocks noChangeAspect="1"/>
              </p:cNvSpPr>
              <p:nvPr/>
            </p:nvSpPr>
            <p:spPr bwMode="black">
              <a:xfrm>
                <a:off x="6088" y="1907"/>
                <a:ext cx="475" cy="341"/>
              </a:xfrm>
              <a:custGeom>
                <a:avLst/>
                <a:gdLst>
                  <a:gd name="T0" fmla="*/ 59 w 130"/>
                  <a:gd name="T1" fmla="*/ 27 h 93"/>
                  <a:gd name="T2" fmla="*/ 23 w 130"/>
                  <a:gd name="T3" fmla="*/ 93 h 93"/>
                  <a:gd name="T4" fmla="*/ 16 w 130"/>
                  <a:gd name="T5" fmla="*/ 92 h 93"/>
                  <a:gd name="T6" fmla="*/ 9 w 130"/>
                  <a:gd name="T7" fmla="*/ 93 h 93"/>
                  <a:gd name="T8" fmla="*/ 0 w 130"/>
                  <a:gd name="T9" fmla="*/ 0 h 93"/>
                  <a:gd name="T10" fmla="*/ 11 w 130"/>
                  <a:gd name="T11" fmla="*/ 1 h 93"/>
                  <a:gd name="T12" fmla="*/ 22 w 130"/>
                  <a:gd name="T13" fmla="*/ 0 h 93"/>
                  <a:gd name="T14" fmla="*/ 26 w 130"/>
                  <a:gd name="T15" fmla="*/ 68 h 93"/>
                  <a:gd name="T16" fmla="*/ 27 w 130"/>
                  <a:gd name="T17" fmla="*/ 68 h 93"/>
                  <a:gd name="T18" fmla="*/ 63 w 130"/>
                  <a:gd name="T19" fmla="*/ 0 h 93"/>
                  <a:gd name="T20" fmla="*/ 70 w 130"/>
                  <a:gd name="T21" fmla="*/ 1 h 93"/>
                  <a:gd name="T22" fmla="*/ 77 w 130"/>
                  <a:gd name="T23" fmla="*/ 0 h 93"/>
                  <a:gd name="T24" fmla="*/ 85 w 130"/>
                  <a:gd name="T25" fmla="*/ 68 h 93"/>
                  <a:gd name="T26" fmla="*/ 85 w 130"/>
                  <a:gd name="T27" fmla="*/ 68 h 93"/>
                  <a:gd name="T28" fmla="*/ 118 w 130"/>
                  <a:gd name="T29" fmla="*/ 0 h 93"/>
                  <a:gd name="T30" fmla="*/ 123 w 130"/>
                  <a:gd name="T31" fmla="*/ 1 h 93"/>
                  <a:gd name="T32" fmla="*/ 130 w 130"/>
                  <a:gd name="T33" fmla="*/ 0 h 93"/>
                  <a:gd name="T34" fmla="*/ 81 w 130"/>
                  <a:gd name="T35" fmla="*/ 93 h 93"/>
                  <a:gd name="T36" fmla="*/ 74 w 130"/>
                  <a:gd name="T37" fmla="*/ 92 h 93"/>
                  <a:gd name="T38" fmla="*/ 67 w 130"/>
                  <a:gd name="T39" fmla="*/ 93 h 93"/>
                  <a:gd name="T40" fmla="*/ 59 w 130"/>
                  <a:gd name="T41" fmla="*/ 2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93">
                    <a:moveTo>
                      <a:pt x="59" y="27"/>
                    </a:moveTo>
                    <a:cubicBezTo>
                      <a:pt x="49" y="45"/>
                      <a:pt x="32" y="74"/>
                      <a:pt x="23" y="93"/>
                    </a:cubicBezTo>
                    <a:cubicBezTo>
                      <a:pt x="20" y="93"/>
                      <a:pt x="18" y="92"/>
                      <a:pt x="16" y="92"/>
                    </a:cubicBezTo>
                    <a:cubicBezTo>
                      <a:pt x="14" y="92"/>
                      <a:pt x="11" y="93"/>
                      <a:pt x="9" y="93"/>
                    </a:cubicBezTo>
                    <a:cubicBezTo>
                      <a:pt x="8" y="69"/>
                      <a:pt x="1" y="6"/>
                      <a:pt x="0" y="0"/>
                    </a:cubicBezTo>
                    <a:cubicBezTo>
                      <a:pt x="4" y="1"/>
                      <a:pt x="7" y="1"/>
                      <a:pt x="11" y="1"/>
                    </a:cubicBezTo>
                    <a:cubicBezTo>
                      <a:pt x="15" y="1"/>
                      <a:pt x="18" y="1"/>
                      <a:pt x="22" y="0"/>
                    </a:cubicBezTo>
                    <a:cubicBezTo>
                      <a:pt x="23" y="23"/>
                      <a:pt x="25" y="49"/>
                      <a:pt x="26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39" y="46"/>
                      <a:pt x="57" y="13"/>
                      <a:pt x="63" y="0"/>
                    </a:cubicBezTo>
                    <a:cubicBezTo>
                      <a:pt x="65" y="1"/>
                      <a:pt x="67" y="1"/>
                      <a:pt x="70" y="1"/>
                    </a:cubicBezTo>
                    <a:cubicBezTo>
                      <a:pt x="72" y="1"/>
                      <a:pt x="74" y="1"/>
                      <a:pt x="77" y="0"/>
                    </a:cubicBezTo>
                    <a:cubicBezTo>
                      <a:pt x="77" y="12"/>
                      <a:pt x="83" y="50"/>
                      <a:pt x="85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96" y="46"/>
                      <a:pt x="113" y="11"/>
                      <a:pt x="118" y="0"/>
                    </a:cubicBezTo>
                    <a:cubicBezTo>
                      <a:pt x="120" y="1"/>
                      <a:pt x="122" y="1"/>
                      <a:pt x="123" y="1"/>
                    </a:cubicBezTo>
                    <a:cubicBezTo>
                      <a:pt x="125" y="1"/>
                      <a:pt x="128" y="1"/>
                      <a:pt x="130" y="0"/>
                    </a:cubicBezTo>
                    <a:cubicBezTo>
                      <a:pt x="124" y="11"/>
                      <a:pt x="95" y="63"/>
                      <a:pt x="81" y="93"/>
                    </a:cubicBezTo>
                    <a:cubicBezTo>
                      <a:pt x="79" y="93"/>
                      <a:pt x="77" y="92"/>
                      <a:pt x="74" y="92"/>
                    </a:cubicBezTo>
                    <a:cubicBezTo>
                      <a:pt x="72" y="92"/>
                      <a:pt x="70" y="93"/>
                      <a:pt x="67" y="93"/>
                    </a:cubicBezTo>
                    <a:cubicBezTo>
                      <a:pt x="66" y="71"/>
                      <a:pt x="63" y="49"/>
                      <a:pt x="59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90" name="Freeform 98"/>
              <p:cNvSpPr>
                <a:spLocks noChangeAspect="1" noEditPoints="1"/>
              </p:cNvSpPr>
              <p:nvPr/>
            </p:nvSpPr>
            <p:spPr bwMode="black">
              <a:xfrm>
                <a:off x="6494" y="2002"/>
                <a:ext cx="249" cy="252"/>
              </a:xfrm>
              <a:custGeom>
                <a:avLst/>
                <a:gdLst>
                  <a:gd name="T0" fmla="*/ 26 w 68"/>
                  <a:gd name="T1" fmla="*/ 28 h 69"/>
                  <a:gd name="T2" fmla="*/ 41 w 68"/>
                  <a:gd name="T3" fmla="*/ 6 h 69"/>
                  <a:gd name="T4" fmla="*/ 46 w 68"/>
                  <a:gd name="T5" fmla="*/ 28 h 69"/>
                  <a:gd name="T6" fmla="*/ 26 w 68"/>
                  <a:gd name="T7" fmla="*/ 28 h 69"/>
                  <a:gd name="T8" fmla="*/ 63 w 68"/>
                  <a:gd name="T9" fmla="*/ 34 h 69"/>
                  <a:gd name="T10" fmla="*/ 64 w 68"/>
                  <a:gd name="T11" fmla="*/ 30 h 69"/>
                  <a:gd name="T12" fmla="*/ 42 w 68"/>
                  <a:gd name="T13" fmla="*/ 0 h 69"/>
                  <a:gd name="T14" fmla="*/ 4 w 68"/>
                  <a:gd name="T15" fmla="*/ 35 h 69"/>
                  <a:gd name="T16" fmla="*/ 31 w 68"/>
                  <a:gd name="T17" fmla="*/ 69 h 69"/>
                  <a:gd name="T18" fmla="*/ 52 w 68"/>
                  <a:gd name="T19" fmla="*/ 63 h 69"/>
                  <a:gd name="T20" fmla="*/ 57 w 68"/>
                  <a:gd name="T21" fmla="*/ 55 h 69"/>
                  <a:gd name="T22" fmla="*/ 55 w 68"/>
                  <a:gd name="T23" fmla="*/ 54 h 69"/>
                  <a:gd name="T24" fmla="*/ 37 w 68"/>
                  <a:gd name="T25" fmla="*/ 60 h 69"/>
                  <a:gd name="T26" fmla="*/ 24 w 68"/>
                  <a:gd name="T27" fmla="*/ 34 h 69"/>
                  <a:gd name="T28" fmla="*/ 63 w 68"/>
                  <a:gd name="T2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9">
                    <a:moveTo>
                      <a:pt x="26" y="28"/>
                    </a:moveTo>
                    <a:cubicBezTo>
                      <a:pt x="28" y="18"/>
                      <a:pt x="33" y="6"/>
                      <a:pt x="41" y="6"/>
                    </a:cubicBezTo>
                    <a:cubicBezTo>
                      <a:pt x="48" y="6"/>
                      <a:pt x="49" y="15"/>
                      <a:pt x="46" y="28"/>
                    </a:cubicBezTo>
                    <a:lnTo>
                      <a:pt x="26" y="28"/>
                    </a:lnTo>
                    <a:close/>
                    <a:moveTo>
                      <a:pt x="63" y="34"/>
                    </a:moveTo>
                    <a:cubicBezTo>
                      <a:pt x="63" y="34"/>
                      <a:pt x="64" y="32"/>
                      <a:pt x="64" y="30"/>
                    </a:cubicBezTo>
                    <a:cubicBezTo>
                      <a:pt x="68" y="11"/>
                      <a:pt x="60" y="0"/>
                      <a:pt x="42" y="0"/>
                    </a:cubicBezTo>
                    <a:cubicBezTo>
                      <a:pt x="24" y="0"/>
                      <a:pt x="9" y="11"/>
                      <a:pt x="4" y="35"/>
                    </a:cubicBezTo>
                    <a:cubicBezTo>
                      <a:pt x="0" y="58"/>
                      <a:pt x="13" y="69"/>
                      <a:pt x="31" y="69"/>
                    </a:cubicBezTo>
                    <a:cubicBezTo>
                      <a:pt x="41" y="69"/>
                      <a:pt x="47" y="66"/>
                      <a:pt x="52" y="63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0" y="58"/>
                      <a:pt x="44" y="60"/>
                      <a:pt x="37" y="60"/>
                    </a:cubicBezTo>
                    <a:cubicBezTo>
                      <a:pt x="25" y="60"/>
                      <a:pt x="22" y="49"/>
                      <a:pt x="24" y="34"/>
                    </a:cubicBezTo>
                    <a:lnTo>
                      <a:pt x="6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91" name="Freeform 99"/>
              <p:cNvSpPr>
                <a:spLocks noChangeAspect="1" noEditPoints="1"/>
              </p:cNvSpPr>
              <p:nvPr/>
            </p:nvSpPr>
            <p:spPr bwMode="black">
              <a:xfrm>
                <a:off x="6875" y="1907"/>
                <a:ext cx="376" cy="341"/>
              </a:xfrm>
              <a:custGeom>
                <a:avLst/>
                <a:gdLst>
                  <a:gd name="T0" fmla="*/ 32 w 103"/>
                  <a:gd name="T1" fmla="*/ 35 h 93"/>
                  <a:gd name="T2" fmla="*/ 37 w 103"/>
                  <a:gd name="T3" fmla="*/ 9 h 93"/>
                  <a:gd name="T4" fmla="*/ 52 w 103"/>
                  <a:gd name="T5" fmla="*/ 8 h 93"/>
                  <a:gd name="T6" fmla="*/ 75 w 103"/>
                  <a:gd name="T7" fmla="*/ 44 h 93"/>
                  <a:gd name="T8" fmla="*/ 34 w 103"/>
                  <a:gd name="T9" fmla="*/ 85 h 93"/>
                  <a:gd name="T10" fmla="*/ 23 w 103"/>
                  <a:gd name="T11" fmla="*/ 85 h 93"/>
                  <a:gd name="T12" fmla="*/ 28 w 103"/>
                  <a:gd name="T13" fmla="*/ 59 h 93"/>
                  <a:gd name="T14" fmla="*/ 32 w 103"/>
                  <a:gd name="T15" fmla="*/ 35 h 93"/>
                  <a:gd name="T16" fmla="*/ 8 w 103"/>
                  <a:gd name="T17" fmla="*/ 56 h 93"/>
                  <a:gd name="T18" fmla="*/ 0 w 103"/>
                  <a:gd name="T19" fmla="*/ 93 h 93"/>
                  <a:gd name="T20" fmla="*/ 11 w 103"/>
                  <a:gd name="T21" fmla="*/ 92 h 93"/>
                  <a:gd name="T22" fmla="*/ 41 w 103"/>
                  <a:gd name="T23" fmla="*/ 93 h 93"/>
                  <a:gd name="T24" fmla="*/ 97 w 103"/>
                  <a:gd name="T25" fmla="*/ 44 h 93"/>
                  <a:gd name="T26" fmla="*/ 53 w 103"/>
                  <a:gd name="T27" fmla="*/ 0 h 93"/>
                  <a:gd name="T28" fmla="*/ 29 w 103"/>
                  <a:gd name="T29" fmla="*/ 1 h 93"/>
                  <a:gd name="T30" fmla="*/ 18 w 103"/>
                  <a:gd name="T31" fmla="*/ 0 h 93"/>
                  <a:gd name="T32" fmla="*/ 12 w 103"/>
                  <a:gd name="T33" fmla="*/ 37 h 93"/>
                  <a:gd name="T34" fmla="*/ 8 w 103"/>
                  <a:gd name="T35" fmla="*/ 5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93">
                    <a:moveTo>
                      <a:pt x="32" y="35"/>
                    </a:moveTo>
                    <a:cubicBezTo>
                      <a:pt x="34" y="28"/>
                      <a:pt x="37" y="11"/>
                      <a:pt x="37" y="9"/>
                    </a:cubicBezTo>
                    <a:cubicBezTo>
                      <a:pt x="42" y="8"/>
                      <a:pt x="45" y="8"/>
                      <a:pt x="52" y="8"/>
                    </a:cubicBezTo>
                    <a:cubicBezTo>
                      <a:pt x="70" y="8"/>
                      <a:pt x="80" y="22"/>
                      <a:pt x="75" y="44"/>
                    </a:cubicBezTo>
                    <a:cubicBezTo>
                      <a:pt x="70" y="72"/>
                      <a:pt x="55" y="85"/>
                      <a:pt x="34" y="85"/>
                    </a:cubicBezTo>
                    <a:cubicBezTo>
                      <a:pt x="29" y="85"/>
                      <a:pt x="25" y="85"/>
                      <a:pt x="23" y="85"/>
                    </a:cubicBezTo>
                    <a:cubicBezTo>
                      <a:pt x="23" y="82"/>
                      <a:pt x="26" y="66"/>
                      <a:pt x="28" y="59"/>
                    </a:cubicBezTo>
                    <a:lnTo>
                      <a:pt x="32" y="35"/>
                    </a:lnTo>
                    <a:close/>
                    <a:moveTo>
                      <a:pt x="8" y="56"/>
                    </a:moveTo>
                    <a:cubicBezTo>
                      <a:pt x="5" y="71"/>
                      <a:pt x="3" y="81"/>
                      <a:pt x="0" y="93"/>
                    </a:cubicBezTo>
                    <a:cubicBezTo>
                      <a:pt x="3" y="93"/>
                      <a:pt x="7" y="92"/>
                      <a:pt x="11" y="92"/>
                    </a:cubicBezTo>
                    <a:cubicBezTo>
                      <a:pt x="18" y="92"/>
                      <a:pt x="27" y="93"/>
                      <a:pt x="41" y="93"/>
                    </a:cubicBezTo>
                    <a:cubicBezTo>
                      <a:pt x="66" y="93"/>
                      <a:pt x="91" y="74"/>
                      <a:pt x="97" y="44"/>
                    </a:cubicBezTo>
                    <a:cubicBezTo>
                      <a:pt x="103" y="10"/>
                      <a:pt x="84" y="0"/>
                      <a:pt x="53" y="0"/>
                    </a:cubicBezTo>
                    <a:cubicBezTo>
                      <a:pt x="41" y="0"/>
                      <a:pt x="35" y="1"/>
                      <a:pt x="29" y="1"/>
                    </a:cubicBezTo>
                    <a:cubicBezTo>
                      <a:pt x="24" y="1"/>
                      <a:pt x="21" y="0"/>
                      <a:pt x="18" y="0"/>
                    </a:cubicBezTo>
                    <a:cubicBezTo>
                      <a:pt x="16" y="12"/>
                      <a:pt x="15" y="22"/>
                      <a:pt x="12" y="37"/>
                    </a:cubicBezTo>
                    <a:lnTo>
                      <a:pt x="8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92" name="Freeform 100"/>
              <p:cNvSpPr>
                <a:spLocks noChangeAspect="1" noEditPoints="1"/>
              </p:cNvSpPr>
              <p:nvPr/>
            </p:nvSpPr>
            <p:spPr bwMode="black">
              <a:xfrm>
                <a:off x="7230" y="2002"/>
                <a:ext cx="274" cy="252"/>
              </a:xfrm>
              <a:custGeom>
                <a:avLst/>
                <a:gdLst>
                  <a:gd name="T0" fmla="*/ 52 w 75"/>
                  <a:gd name="T1" fmla="*/ 31 h 69"/>
                  <a:gd name="T2" fmla="*/ 33 w 75"/>
                  <a:gd name="T3" fmla="*/ 63 h 69"/>
                  <a:gd name="T4" fmla="*/ 25 w 75"/>
                  <a:gd name="T5" fmla="*/ 36 h 69"/>
                  <a:gd name="T6" fmla="*/ 44 w 75"/>
                  <a:gd name="T7" fmla="*/ 6 h 69"/>
                  <a:gd name="T8" fmla="*/ 52 w 75"/>
                  <a:gd name="T9" fmla="*/ 31 h 69"/>
                  <a:gd name="T10" fmla="*/ 5 w 75"/>
                  <a:gd name="T11" fmla="*/ 36 h 69"/>
                  <a:gd name="T12" fmla="*/ 32 w 75"/>
                  <a:gd name="T13" fmla="*/ 69 h 69"/>
                  <a:gd name="T14" fmla="*/ 72 w 75"/>
                  <a:gd name="T15" fmla="*/ 33 h 69"/>
                  <a:gd name="T16" fmla="*/ 45 w 75"/>
                  <a:gd name="T17" fmla="*/ 0 h 69"/>
                  <a:gd name="T18" fmla="*/ 5 w 75"/>
                  <a:gd name="T19" fmla="*/ 3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" h="69">
                    <a:moveTo>
                      <a:pt x="52" y="31"/>
                    </a:moveTo>
                    <a:cubicBezTo>
                      <a:pt x="48" y="52"/>
                      <a:pt x="41" y="63"/>
                      <a:pt x="33" y="63"/>
                    </a:cubicBezTo>
                    <a:cubicBezTo>
                      <a:pt x="23" y="63"/>
                      <a:pt x="22" y="51"/>
                      <a:pt x="25" y="36"/>
                    </a:cubicBezTo>
                    <a:cubicBezTo>
                      <a:pt x="29" y="16"/>
                      <a:pt x="36" y="6"/>
                      <a:pt x="44" y="6"/>
                    </a:cubicBezTo>
                    <a:cubicBezTo>
                      <a:pt x="53" y="6"/>
                      <a:pt x="55" y="16"/>
                      <a:pt x="52" y="31"/>
                    </a:cubicBezTo>
                    <a:close/>
                    <a:moveTo>
                      <a:pt x="5" y="36"/>
                    </a:moveTo>
                    <a:cubicBezTo>
                      <a:pt x="0" y="60"/>
                      <a:pt x="16" y="69"/>
                      <a:pt x="32" y="69"/>
                    </a:cubicBezTo>
                    <a:cubicBezTo>
                      <a:pt x="51" y="69"/>
                      <a:pt x="67" y="55"/>
                      <a:pt x="72" y="33"/>
                    </a:cubicBezTo>
                    <a:cubicBezTo>
                      <a:pt x="75" y="13"/>
                      <a:pt x="66" y="0"/>
                      <a:pt x="45" y="0"/>
                    </a:cubicBezTo>
                    <a:cubicBezTo>
                      <a:pt x="28" y="0"/>
                      <a:pt x="10" y="12"/>
                      <a:pt x="5" y="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207451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defRPr sz="1200" kern="1200">
        <a:solidFill>
          <a:schemeClr val="tx1"/>
        </a:solidFill>
        <a:latin typeface="EYInterstate Light" pitchFamily="2" charset="0"/>
        <a:ea typeface="+mn-ea"/>
        <a:cs typeface="+mn-cs"/>
      </a:defRPr>
    </a:lvl1pPr>
    <a:lvl2pPr marL="1588" indent="179388" algn="l" rtl="0" fontAlgn="base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EYInterstate Light" pitchFamily="2" charset="0"/>
        <a:ea typeface="+mn-ea"/>
        <a:cs typeface="+mn-cs"/>
      </a:defRPr>
    </a:lvl2pPr>
    <a:lvl3pPr marL="360363" indent="190500" algn="l" rtl="0" fontAlgn="base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EYInterstate Light" pitchFamily="2" charset="0"/>
        <a:ea typeface="+mn-ea"/>
        <a:cs typeface="+mn-cs"/>
      </a:defRPr>
    </a:lvl3pPr>
    <a:lvl4pPr marL="723900" indent="177800" algn="l" rtl="0" fontAlgn="base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EYInterstate Light" pitchFamily="2" charset="0"/>
        <a:ea typeface="+mn-ea"/>
        <a:cs typeface="+mn-cs"/>
      </a:defRPr>
    </a:lvl4pPr>
    <a:lvl5pPr marL="1081088" indent="176213" algn="l" rtl="0" fontAlgn="base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EYInterstate Ligh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B32EBAEB-3537-4025-A0F6-CC2923720348}" type="slidenum">
              <a:rPr lang="en-GB"/>
              <a:pPr/>
              <a:t>1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36911AAD-E185-4227-9C7E-FA3B5458492C}" type="datetime1">
              <a:rPr lang="en-GB"/>
              <a:pPr/>
              <a:t>23/10/2018</a:t>
            </a:fld>
            <a:endParaRPr lang="en-GB"/>
          </a:p>
        </p:txBody>
      </p:sp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900" b="1" noProof="1"/>
              <a:t>Beamin</a:t>
            </a:r>
            <a:r>
              <a:rPr lang="fi-FI" sz="900" b="1"/>
              <a:t> kuvittaminen:</a:t>
            </a:r>
            <a:r>
              <a:rPr lang="fi-FI" sz="900"/>
              <a:t> </a:t>
            </a:r>
          </a:p>
          <a:p>
            <a:r>
              <a:rPr lang="fi-FI" sz="900" noProof="1"/>
              <a:t>Beam:in </a:t>
            </a:r>
            <a:r>
              <a:rPr lang="fi-FI" sz="900"/>
              <a:t>vasen kolmioala (input) voidaan muokata esityksen luonteeseen sopivaksi. Kolmio-alassa voidaan käyttää </a:t>
            </a:r>
            <a:r>
              <a:rPr lang="en-GB" sz="900"/>
              <a:t>Branding </a:t>
            </a:r>
            <a:r>
              <a:rPr lang="en-GB" sz="900" noProof="1"/>
              <a:t>Zonen</a:t>
            </a:r>
            <a:r>
              <a:rPr lang="fi-FI" sz="900"/>
              <a:t> määrittelemät ehdot täyttävää kuvaa. Käytettävän kuvan tulee olla .</a:t>
            </a:r>
            <a:r>
              <a:rPr lang="fi-FI" sz="900" b="1"/>
              <a:t>jpg</a:t>
            </a:r>
            <a:r>
              <a:rPr lang="fi-FI" sz="900"/>
              <a:t> tai .</a:t>
            </a:r>
            <a:r>
              <a:rPr lang="fi-FI" sz="900" b="1"/>
              <a:t>png</a:t>
            </a:r>
            <a:r>
              <a:rPr lang="fi-FI" sz="900"/>
              <a:t> -tiedostopäätteinen ja täysikokoinen ettei se vääristy (1:1). </a:t>
            </a:r>
          </a:p>
          <a:p>
            <a:r>
              <a:rPr lang="fi-FI" sz="900"/>
              <a:t>Kolmioalan täytteen tulee olla jokin näistä kolmesta sallitusta (</a:t>
            </a:r>
            <a:r>
              <a:rPr lang="fi-FI" sz="900" noProof="1"/>
              <a:t>BrandingZonen</a:t>
            </a:r>
            <a:r>
              <a:rPr lang="fi-FI" sz="900"/>
              <a:t> määrittelemänä): viivoitus, mustavalkovalokuva tai piirros. Värikuvia ei saa käyttää kolmio-alassa kuvituksena. </a:t>
            </a:r>
          </a:p>
          <a:p>
            <a:r>
              <a:rPr lang="fi-FI" sz="900"/>
              <a:t>Jos haluat tehdä esityksesi loppuun kuvallisen Kiitos -sivun, kopioi </a:t>
            </a:r>
            <a:r>
              <a:rPr lang="fi-FI" sz="900" noProof="1"/>
              <a:t>otsikkodia</a:t>
            </a:r>
            <a:r>
              <a:rPr lang="fi-FI" sz="900"/>
              <a:t> ja liitä se perusasettelumallien loppuun viimeiseksi. Mikäli esityksessä käytetään kuvallista </a:t>
            </a:r>
            <a:r>
              <a:rPr lang="fi-FI" sz="900" noProof="1"/>
              <a:t>Beam:ia</a:t>
            </a:r>
            <a:r>
              <a:rPr lang="fi-FI" sz="900"/>
              <a:t> otsikkodiassa, myös viimeisen dian Beam:in tulee olla kuvallinen. Viimeisen dian kuvan tulee olla joko sama kuin otsikkodiassa tai sen kanssa moitteettomasti yhteensopiva.</a:t>
            </a:r>
            <a:r>
              <a:rPr lang="fi-FI" sz="1000"/>
              <a:t> </a:t>
            </a:r>
          </a:p>
          <a:p>
            <a:r>
              <a:rPr lang="fi-FI" sz="900" b="1" noProof="1"/>
              <a:t>Beam:in</a:t>
            </a:r>
            <a:r>
              <a:rPr lang="fi-FI" sz="900" b="1"/>
              <a:t> kolmioalan muokkaaminen:</a:t>
            </a:r>
            <a:r>
              <a:rPr lang="fi-FI" sz="1000"/>
              <a:t> </a:t>
            </a:r>
          </a:p>
          <a:p>
            <a:pPr lvl="1"/>
            <a:r>
              <a:rPr lang="fi-FI" sz="900"/>
              <a:t>Valitse PowerPointin yläpalkin </a:t>
            </a:r>
            <a:r>
              <a:rPr lang="fi-FI" sz="900" b="1" noProof="1"/>
              <a:t>View</a:t>
            </a:r>
            <a:r>
              <a:rPr lang="fi-FI" sz="900" noProof="1"/>
              <a:t>-menuvalikosta </a:t>
            </a:r>
            <a:r>
              <a:rPr lang="fi-FI" sz="900" b="1" noProof="1"/>
              <a:t>Master &gt; Slide Master</a:t>
            </a:r>
            <a:r>
              <a:rPr lang="fi-FI" sz="900" noProof="1"/>
              <a:t>.</a:t>
            </a:r>
          </a:p>
          <a:p>
            <a:pPr lvl="1"/>
            <a:r>
              <a:rPr lang="fi-FI" sz="900"/>
              <a:t>Valitse input-kolmio ja poista nykyinen kuvio (harmaa rasteri) (</a:t>
            </a:r>
            <a:r>
              <a:rPr lang="fi-FI" sz="900" b="1"/>
              <a:t>delete</a:t>
            </a:r>
            <a:r>
              <a:rPr lang="fi-FI" sz="900"/>
              <a:t>)</a:t>
            </a:r>
          </a:p>
          <a:p>
            <a:pPr lvl="1"/>
            <a:r>
              <a:rPr lang="fi-FI" sz="900"/>
              <a:t>Poistetun kolmion alla on valkoinen objekti (</a:t>
            </a:r>
            <a:r>
              <a:rPr lang="fi-FI" sz="900" b="1" noProof="1"/>
              <a:t>autoshape</a:t>
            </a:r>
            <a:r>
              <a:rPr lang="fi-FI" sz="900"/>
              <a:t>), johon kuvan voi sijoittaa </a:t>
            </a:r>
          </a:p>
          <a:p>
            <a:pPr lvl="1"/>
            <a:r>
              <a:rPr lang="fi-FI" sz="900"/>
              <a:t>Valitse rasterin takana oleva valkoinen kolmioala aktiiviseksi hiiren oikealla ja valitse </a:t>
            </a:r>
            <a:r>
              <a:rPr lang="fi-FI" sz="900" b="1" noProof="1"/>
              <a:t>Format AutoShape</a:t>
            </a:r>
            <a:r>
              <a:rPr lang="fi-FI" sz="900" noProof="1"/>
              <a:t>.</a:t>
            </a:r>
            <a:r>
              <a:rPr lang="fi-FI" sz="900"/>
              <a:t> </a:t>
            </a:r>
          </a:p>
          <a:p>
            <a:pPr lvl="1"/>
            <a:r>
              <a:rPr lang="fi-FI" sz="900" b="1" noProof="1"/>
              <a:t>Colors and Lines</a:t>
            </a:r>
            <a:r>
              <a:rPr lang="fi-FI" sz="900"/>
              <a:t> -välilehdeltä </a:t>
            </a:r>
            <a:r>
              <a:rPr lang="fi-FI" sz="900" b="1" noProof="1"/>
              <a:t>Fill</a:t>
            </a:r>
            <a:r>
              <a:rPr lang="fi-FI" sz="900"/>
              <a:t> -kohdasta avaa </a:t>
            </a:r>
            <a:r>
              <a:rPr lang="fi-FI" sz="900" b="1" noProof="1"/>
              <a:t>Color</a:t>
            </a:r>
            <a:r>
              <a:rPr lang="fi-FI" sz="900"/>
              <a:t> -valikko ja valitse </a:t>
            </a:r>
            <a:r>
              <a:rPr lang="fi-FI" sz="900" b="1" noProof="1"/>
              <a:t>Fill Effects</a:t>
            </a:r>
            <a:r>
              <a:rPr lang="fi-FI" sz="900"/>
              <a:t>. </a:t>
            </a:r>
          </a:p>
          <a:p>
            <a:pPr lvl="1"/>
            <a:r>
              <a:rPr lang="fi-FI" sz="900" b="1" noProof="1"/>
              <a:t>Picture</a:t>
            </a:r>
            <a:r>
              <a:rPr lang="fi-FI" sz="900"/>
              <a:t> -välilehdeltä valitse </a:t>
            </a:r>
            <a:r>
              <a:rPr lang="fi-FI" sz="900" b="1" noProof="1"/>
              <a:t>Select Picture</a:t>
            </a:r>
            <a:r>
              <a:rPr lang="fi-FI" sz="900"/>
              <a:t>. Hae haluamasi kuvitus työasemastasi. Merkitse haluamasi kuva aktiiviseksi ja merkitse </a:t>
            </a:r>
            <a:r>
              <a:rPr lang="fi-FI" sz="900" b="1" noProof="1"/>
              <a:t>Lock picture aspect ratio</a:t>
            </a:r>
            <a:r>
              <a:rPr lang="fi-FI" sz="900"/>
              <a:t> -valituksi. Hyväksy valintasi </a:t>
            </a:r>
            <a:r>
              <a:rPr lang="fi-FI" sz="900" b="1"/>
              <a:t>OK</a:t>
            </a:r>
            <a:r>
              <a:rPr lang="fi-FI" sz="900"/>
              <a:t> -painikkeella. </a:t>
            </a:r>
          </a:p>
          <a:p>
            <a:pPr lvl="1"/>
            <a:r>
              <a:rPr lang="fi-FI" sz="900"/>
              <a:t>Kuvaa voidaan tarkastella esikatselussa, jos olet tyytyväinen, hyväksy asetukset </a:t>
            </a:r>
            <a:r>
              <a:rPr lang="fi-FI" sz="900" b="1"/>
              <a:t>OK</a:t>
            </a:r>
            <a:r>
              <a:rPr lang="fi-FI" sz="900"/>
              <a:t> -painikkeella.</a:t>
            </a:r>
          </a:p>
          <a:p>
            <a:pPr lvl="1"/>
            <a:r>
              <a:rPr lang="fi-FI" sz="900"/>
              <a:t>Poistuaksesi </a:t>
            </a:r>
            <a:r>
              <a:rPr lang="fi-FI" sz="900" b="1" noProof="1"/>
              <a:t>Master View</a:t>
            </a:r>
            <a:r>
              <a:rPr lang="fi-FI" sz="900"/>
              <a:t> -tilasta, valitse yläpalkin menuvalikosta </a:t>
            </a:r>
            <a:r>
              <a:rPr lang="fi-FI" sz="900" b="1" noProof="1"/>
              <a:t>View &gt; Normal</a:t>
            </a:r>
            <a:r>
              <a:rPr lang="fi-FI" sz="900"/>
              <a:t>. </a:t>
            </a:r>
          </a:p>
          <a:p>
            <a:r>
              <a:rPr lang="fi-FI" sz="900"/>
              <a:t>Valitsemasi kuvituksen tulisi nyt näkyä lopullisessa asussaan esityksessäsi.</a:t>
            </a:r>
            <a:endParaRPr lang="en-GB" sz="9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7B088FCB-72F0-4FC9-9FF2-CEC67D96B1D4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277E312C-C2F9-4276-9230-F39DCCE6002D}" type="datetime1">
              <a:rPr lang="en-GB"/>
              <a:pPr/>
              <a:t>23/10/2018</a:t>
            </a:fld>
            <a:endParaRPr lang="en-GB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b="1"/>
              <a:t>Esityksen siirtäminen uudelle mallipohjalle: </a:t>
            </a:r>
          </a:p>
          <a:p>
            <a:pPr>
              <a:buFont typeface="Arial" charset="0"/>
              <a:buChar char="►"/>
            </a:pPr>
            <a:r>
              <a:rPr lang="fi-FI" sz="1000"/>
              <a:t>Avaa uusi mallipohja käsiteltäväksesi </a:t>
            </a:r>
            <a:r>
              <a:rPr lang="fi-FI" sz="1000" b="1"/>
              <a:t>File &gt; New &gt; On my computer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View &gt; Normal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Poista mallista (</a:t>
            </a:r>
            <a:r>
              <a:rPr lang="fi-FI" sz="1000" b="1"/>
              <a:t>Delete</a:t>
            </a:r>
            <a:r>
              <a:rPr lang="fi-FI" sz="1000"/>
              <a:t>) kaikki diat, joita ei haluta lopulliseen esitykseen mukaan.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Insert &gt; Slides from Files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Browse</a:t>
            </a:r>
            <a:r>
              <a:rPr lang="fi-FI" sz="1000"/>
              <a:t> -painike ja hae käsille PowerPoint -esityksesi, jolle haluat päivittää uuden ilmeen ja valitse </a:t>
            </a:r>
            <a:r>
              <a:rPr lang="fi-FI" sz="1000" b="1"/>
              <a:t>Open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mallin otsikkodia aktiiviseksi ensin</a:t>
            </a:r>
          </a:p>
          <a:p>
            <a:pPr lvl="1"/>
            <a:r>
              <a:rPr lang="fi-FI" sz="1000"/>
              <a:t>Poista mahdollinen valinta </a:t>
            </a:r>
            <a:r>
              <a:rPr lang="fi-FI" sz="1000" b="1"/>
              <a:t>Keep source formatting</a:t>
            </a:r>
            <a:r>
              <a:rPr lang="fi-FI" sz="1000"/>
              <a:t> -kentästä ikkunan alakulmasta (ei säilytetä alkuperäisen esityksesi ilmettä). </a:t>
            </a:r>
          </a:p>
          <a:p>
            <a:pPr lvl="1"/>
            <a:r>
              <a:rPr lang="fi-FI" sz="1000"/>
              <a:t>Valitse kaikki muut diat klikkaamalla aktiiviseksi "dianauhasta", paitsi otsikkodia.</a:t>
            </a:r>
          </a:p>
          <a:p>
            <a:pPr lvl="1"/>
            <a:r>
              <a:rPr lang="fi-FI" sz="1000"/>
              <a:t>Hyväksy valintasi </a:t>
            </a:r>
            <a:r>
              <a:rPr lang="fi-FI" sz="1000" b="1"/>
              <a:t>Insert</a:t>
            </a:r>
            <a:r>
              <a:rPr lang="fi-FI" sz="1000"/>
              <a:t> -painikkeella ja sulje ikkuna </a:t>
            </a:r>
            <a:r>
              <a:rPr lang="fi-FI" sz="1000" b="1"/>
              <a:t>Close</a:t>
            </a:r>
            <a:r>
              <a:rPr lang="fi-FI" sz="1000"/>
              <a:t> -painikkeella. </a:t>
            </a:r>
          </a:p>
          <a:p>
            <a:pPr lvl="1"/>
            <a:r>
              <a:rPr lang="fi-FI" sz="1000"/>
              <a:t>Tarkista, että jokaisessa diassa on käyttötarkoitustaan vastaava asettelumalli valittuna (otsikkodia, perusdia, väliotsikkodia jne).</a:t>
            </a:r>
          </a:p>
          <a:p>
            <a:pPr lvl="2"/>
            <a:r>
              <a:rPr lang="fi-FI" sz="1000"/>
              <a:t>Dian asettelumallin voit vaihtaa valitsemalla Format &gt; Slide layout. </a:t>
            </a:r>
          </a:p>
          <a:p>
            <a:pPr lvl="2"/>
            <a:r>
              <a:rPr lang="fi-FI" sz="1000"/>
              <a:t>Valitse näytön oikeassa reunassa olevasta tehtäväruudusta sisältöön sopiva layout ja napsauta asettelumallin vieressä olevaa nuolta, valitse Aooly to selected slides. (Jos haluat palauttaa diaan asettelumallin asetukset, valitse Reapply Layout)</a:t>
            </a:r>
          </a:p>
          <a:p>
            <a:pPr lvl="1"/>
            <a:r>
              <a:rPr lang="fi-FI" sz="1000"/>
              <a:t>Vaihda suunnittelumalli (Slide Design) aktiiviseksi valittuihin dioihin valitsemalla yläpalkin menuvalikosta </a:t>
            </a:r>
            <a:r>
              <a:rPr lang="fi-FI" sz="1000" b="1"/>
              <a:t>Format &gt; Slide Design</a:t>
            </a:r>
            <a:r>
              <a:rPr lang="fi-FI" sz="1000"/>
              <a:t>. Valitse oikean reunan valikon suunnittelumalleista sopivin.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Used in This Presentation</a:t>
            </a:r>
            <a:r>
              <a:rPr lang="fi-FI" sz="1000"/>
              <a:t> -kohdan halutun suunnittelumallin nuolipainikkeen valikosta: </a:t>
            </a:r>
            <a:r>
              <a:rPr lang="fi-FI" sz="1000" b="1"/>
              <a:t>Apply to Selected Slides</a:t>
            </a:r>
            <a:r>
              <a:rPr lang="fi-FI" sz="1000"/>
              <a:t>.</a:t>
            </a:r>
          </a:p>
          <a:p>
            <a:pPr lvl="1"/>
            <a:r>
              <a:rPr lang="fi-FI" sz="1000"/>
              <a:t>Lopuksi tarkista sisällön kunnollinen siirtyminen mallipohjille huolellisesti.</a:t>
            </a:r>
            <a:endParaRPr lang="en-GB"/>
          </a:p>
          <a:p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1846208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7B088FCB-72F0-4FC9-9FF2-CEC67D96B1D4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277E312C-C2F9-4276-9230-F39DCCE6002D}" type="datetime1">
              <a:rPr lang="en-GB"/>
              <a:pPr/>
              <a:t>23/10/2018</a:t>
            </a:fld>
            <a:endParaRPr lang="en-GB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b="1"/>
              <a:t>Esityksen siirtäminen uudelle mallipohjalle: </a:t>
            </a:r>
          </a:p>
          <a:p>
            <a:pPr>
              <a:buFont typeface="Arial" charset="0"/>
              <a:buChar char="►"/>
            </a:pPr>
            <a:r>
              <a:rPr lang="fi-FI" sz="1000"/>
              <a:t>Avaa uusi mallipohja käsiteltäväksesi </a:t>
            </a:r>
            <a:r>
              <a:rPr lang="fi-FI" sz="1000" b="1"/>
              <a:t>File &gt; New &gt; On my computer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View &gt; Normal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Poista mallista (</a:t>
            </a:r>
            <a:r>
              <a:rPr lang="fi-FI" sz="1000" b="1"/>
              <a:t>Delete</a:t>
            </a:r>
            <a:r>
              <a:rPr lang="fi-FI" sz="1000"/>
              <a:t>) kaikki diat, joita ei haluta lopulliseen esitykseen mukaan.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Insert &gt; Slides from Files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Browse</a:t>
            </a:r>
            <a:r>
              <a:rPr lang="fi-FI" sz="1000"/>
              <a:t> -painike ja hae käsille PowerPoint -esityksesi, jolle haluat päivittää uuden ilmeen ja valitse </a:t>
            </a:r>
            <a:r>
              <a:rPr lang="fi-FI" sz="1000" b="1"/>
              <a:t>Open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mallin otsikkodia aktiiviseksi ensin</a:t>
            </a:r>
          </a:p>
          <a:p>
            <a:pPr lvl="1"/>
            <a:r>
              <a:rPr lang="fi-FI" sz="1000"/>
              <a:t>Poista mahdollinen valinta </a:t>
            </a:r>
            <a:r>
              <a:rPr lang="fi-FI" sz="1000" b="1"/>
              <a:t>Keep source formatting</a:t>
            </a:r>
            <a:r>
              <a:rPr lang="fi-FI" sz="1000"/>
              <a:t> -kentästä ikkunan alakulmasta (ei säilytetä alkuperäisen esityksesi ilmettä). </a:t>
            </a:r>
          </a:p>
          <a:p>
            <a:pPr lvl="1"/>
            <a:r>
              <a:rPr lang="fi-FI" sz="1000"/>
              <a:t>Valitse kaikki muut diat klikkaamalla aktiiviseksi "dianauhasta", paitsi otsikkodia.</a:t>
            </a:r>
          </a:p>
          <a:p>
            <a:pPr lvl="1"/>
            <a:r>
              <a:rPr lang="fi-FI" sz="1000"/>
              <a:t>Hyväksy valintasi </a:t>
            </a:r>
            <a:r>
              <a:rPr lang="fi-FI" sz="1000" b="1"/>
              <a:t>Insert</a:t>
            </a:r>
            <a:r>
              <a:rPr lang="fi-FI" sz="1000"/>
              <a:t> -painikkeella ja sulje ikkuna </a:t>
            </a:r>
            <a:r>
              <a:rPr lang="fi-FI" sz="1000" b="1"/>
              <a:t>Close</a:t>
            </a:r>
            <a:r>
              <a:rPr lang="fi-FI" sz="1000"/>
              <a:t> -painikkeella. </a:t>
            </a:r>
          </a:p>
          <a:p>
            <a:pPr lvl="1"/>
            <a:r>
              <a:rPr lang="fi-FI" sz="1000"/>
              <a:t>Tarkista, että jokaisessa diassa on käyttötarkoitustaan vastaava asettelumalli valittuna (otsikkodia, perusdia, väliotsikkodia jne).</a:t>
            </a:r>
          </a:p>
          <a:p>
            <a:pPr lvl="2"/>
            <a:r>
              <a:rPr lang="fi-FI" sz="1000"/>
              <a:t>Dian asettelumallin voit vaihtaa valitsemalla Format &gt; Slide layout. </a:t>
            </a:r>
          </a:p>
          <a:p>
            <a:pPr lvl="2"/>
            <a:r>
              <a:rPr lang="fi-FI" sz="1000"/>
              <a:t>Valitse näytön oikeassa reunassa olevasta tehtäväruudusta sisältöön sopiva layout ja napsauta asettelumallin vieressä olevaa nuolta, valitse Aooly to selected slides. (Jos haluat palauttaa diaan asettelumallin asetukset, valitse Reapply Layout)</a:t>
            </a:r>
          </a:p>
          <a:p>
            <a:pPr lvl="1"/>
            <a:r>
              <a:rPr lang="fi-FI" sz="1000"/>
              <a:t>Vaihda suunnittelumalli (Slide Design) aktiiviseksi valittuihin dioihin valitsemalla yläpalkin menuvalikosta </a:t>
            </a:r>
            <a:r>
              <a:rPr lang="fi-FI" sz="1000" b="1"/>
              <a:t>Format &gt; Slide Design</a:t>
            </a:r>
            <a:r>
              <a:rPr lang="fi-FI" sz="1000"/>
              <a:t>. Valitse oikean reunan valikon suunnittelumalleista sopivin.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Used in This Presentation</a:t>
            </a:r>
            <a:r>
              <a:rPr lang="fi-FI" sz="1000"/>
              <a:t> -kohdan halutun suunnittelumallin nuolipainikkeen valikosta: </a:t>
            </a:r>
            <a:r>
              <a:rPr lang="fi-FI" sz="1000" b="1"/>
              <a:t>Apply to Selected Slides</a:t>
            </a:r>
            <a:r>
              <a:rPr lang="fi-FI" sz="1000"/>
              <a:t>.</a:t>
            </a:r>
          </a:p>
          <a:p>
            <a:pPr lvl="1"/>
            <a:r>
              <a:rPr lang="fi-FI" sz="1000"/>
              <a:t>Lopuksi tarkista sisällön kunnollinen siirtyminen mallipohjille huolellisesti.</a:t>
            </a:r>
            <a:endParaRPr lang="en-GB"/>
          </a:p>
          <a:p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2975974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DCB6C66-0066-463A-BEE5-66F1B5514647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2DD39705-593D-4903-83E3-8783A97CD319}" type="datetime1">
              <a:rPr lang="en-GB"/>
              <a:pPr/>
              <a:t>23/10/2018</a:t>
            </a:fld>
            <a:endParaRPr lang="en-GB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b="1"/>
              <a:t>Esityksen siirtäminen uudelle mallipohjalle: </a:t>
            </a:r>
          </a:p>
          <a:p>
            <a:pPr>
              <a:buFont typeface="Arial" charset="0"/>
              <a:buChar char="►"/>
            </a:pPr>
            <a:r>
              <a:rPr lang="fi-FI" sz="1000"/>
              <a:t>Avaa uusi mallipohja käsiteltäväksesi </a:t>
            </a:r>
            <a:r>
              <a:rPr lang="fi-FI" sz="1000" b="1"/>
              <a:t>File &gt; New &gt; On my computer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View &gt; Normal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Poista mallista (</a:t>
            </a:r>
            <a:r>
              <a:rPr lang="fi-FI" sz="1000" b="1"/>
              <a:t>Delete</a:t>
            </a:r>
            <a:r>
              <a:rPr lang="fi-FI" sz="1000"/>
              <a:t>) kaikki diat, joita ei haluta lopulliseen esitykseen mukaan.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Insert &gt; Slides from Files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Browse</a:t>
            </a:r>
            <a:r>
              <a:rPr lang="fi-FI" sz="1000"/>
              <a:t> -painike ja hae käsille PowerPoint -esityksesi, jolle haluat päivittää uuden ilmeen ja valitse </a:t>
            </a:r>
            <a:r>
              <a:rPr lang="fi-FI" sz="1000" b="1"/>
              <a:t>Open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mallin otsikkodia aktiiviseksi ensin</a:t>
            </a:r>
          </a:p>
          <a:p>
            <a:pPr lvl="1"/>
            <a:r>
              <a:rPr lang="fi-FI" sz="1000"/>
              <a:t>Poista mahdollinen valinta </a:t>
            </a:r>
            <a:r>
              <a:rPr lang="fi-FI" sz="1000" b="1"/>
              <a:t>Keep source formatting</a:t>
            </a:r>
            <a:r>
              <a:rPr lang="fi-FI" sz="1000"/>
              <a:t> -kentästä ikkunan alakulmasta (ei säilytetä alkuperäisen esityksesi ilmettä). </a:t>
            </a:r>
          </a:p>
          <a:p>
            <a:pPr lvl="1"/>
            <a:r>
              <a:rPr lang="fi-FI" sz="1000"/>
              <a:t>Valitse kaikki muut diat klikkaamalla aktiiviseksi "dianauhasta", paitsi otsikkodia.</a:t>
            </a:r>
          </a:p>
          <a:p>
            <a:pPr lvl="1"/>
            <a:r>
              <a:rPr lang="fi-FI" sz="1000"/>
              <a:t>Hyväksy valintasi </a:t>
            </a:r>
            <a:r>
              <a:rPr lang="fi-FI" sz="1000" b="1"/>
              <a:t>Insert</a:t>
            </a:r>
            <a:r>
              <a:rPr lang="fi-FI" sz="1000"/>
              <a:t> -painikkeella ja sulje ikkuna </a:t>
            </a:r>
            <a:r>
              <a:rPr lang="fi-FI" sz="1000" b="1"/>
              <a:t>Close</a:t>
            </a:r>
            <a:r>
              <a:rPr lang="fi-FI" sz="1000"/>
              <a:t> -painikkeella. </a:t>
            </a:r>
          </a:p>
          <a:p>
            <a:pPr lvl="1"/>
            <a:r>
              <a:rPr lang="fi-FI" sz="1000"/>
              <a:t>Tarkista, että jokaisessa diassa on käyttötarkoitustaan vastaava asettelumalli valittuna (otsikkodia, perusdia, väliotsikkodia jne).</a:t>
            </a:r>
          </a:p>
          <a:p>
            <a:pPr lvl="2"/>
            <a:r>
              <a:rPr lang="fi-FI" sz="1000"/>
              <a:t>Dian asettelumallin voit vaihtaa valitsemalla Format &gt; Slide layout. </a:t>
            </a:r>
          </a:p>
          <a:p>
            <a:pPr lvl="2"/>
            <a:r>
              <a:rPr lang="fi-FI" sz="1000"/>
              <a:t>Valitse näytön oikeassa reunassa olevasta tehtäväruudusta sisältöön sopiva layout ja napsauta asettelumallin vieressä olevaa nuolta, valitse Aooly to selected slides. (Jos haluat palauttaa diaan asettelumallin asetukset, valitse Reapply Layout)</a:t>
            </a:r>
          </a:p>
          <a:p>
            <a:pPr lvl="1"/>
            <a:r>
              <a:rPr lang="fi-FI" sz="1000"/>
              <a:t>Vaihda suunnittelumalli (Slide Design) aktiiviseksi valittuihin dioihin valitsemalla yläpalkin menuvalikosta </a:t>
            </a:r>
            <a:r>
              <a:rPr lang="fi-FI" sz="1000" b="1"/>
              <a:t>Format &gt; Slide Design</a:t>
            </a:r>
            <a:r>
              <a:rPr lang="fi-FI" sz="1000"/>
              <a:t>. Valitse oikean reunan valikon suunnittelumalleista sopivin.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Used in This Presentation</a:t>
            </a:r>
            <a:r>
              <a:rPr lang="fi-FI" sz="1000"/>
              <a:t> -kohdan halutun suunnittelumallin nuolipainikkeen valikosta: </a:t>
            </a:r>
            <a:r>
              <a:rPr lang="fi-FI" sz="1000" b="1"/>
              <a:t>Apply to Selected Slides</a:t>
            </a:r>
            <a:r>
              <a:rPr lang="fi-FI" sz="1000"/>
              <a:t>.</a:t>
            </a:r>
          </a:p>
          <a:p>
            <a:pPr lvl="1"/>
            <a:r>
              <a:rPr lang="fi-FI" sz="1000"/>
              <a:t>Lopuksi tarkista sisällön kunnollinen siirtyminen mallipohjille huolellisesti.</a:t>
            </a:r>
            <a:endParaRPr lang="en-GB"/>
          </a:p>
          <a:p>
            <a:endParaRPr lang="en-GB"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DCB6C66-0066-463A-BEE5-66F1B5514647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2DD39705-593D-4903-83E3-8783A97CD319}" type="datetime1">
              <a:rPr lang="en-GB"/>
              <a:pPr/>
              <a:t>23/10/2018</a:t>
            </a:fld>
            <a:endParaRPr lang="en-GB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b="1"/>
              <a:t>Esityksen siirtäminen uudelle mallipohjalle: </a:t>
            </a:r>
          </a:p>
          <a:p>
            <a:pPr>
              <a:buFont typeface="Arial" charset="0"/>
              <a:buChar char="►"/>
            </a:pPr>
            <a:r>
              <a:rPr lang="fi-FI" sz="1000"/>
              <a:t>Avaa uusi mallipohja käsiteltäväksesi </a:t>
            </a:r>
            <a:r>
              <a:rPr lang="fi-FI" sz="1000" b="1"/>
              <a:t>File &gt; New &gt; On my computer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View &gt; Normal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Poista mallista (</a:t>
            </a:r>
            <a:r>
              <a:rPr lang="fi-FI" sz="1000" b="1"/>
              <a:t>Delete</a:t>
            </a:r>
            <a:r>
              <a:rPr lang="fi-FI" sz="1000"/>
              <a:t>) kaikki diat, joita ei haluta lopulliseen esitykseen mukaan.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Insert &gt; Slides from Files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Browse</a:t>
            </a:r>
            <a:r>
              <a:rPr lang="fi-FI" sz="1000"/>
              <a:t> -painike ja hae käsille PowerPoint -esityksesi, jolle haluat päivittää uuden ilmeen ja valitse </a:t>
            </a:r>
            <a:r>
              <a:rPr lang="fi-FI" sz="1000" b="1"/>
              <a:t>Open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mallin otsikkodia aktiiviseksi ensin</a:t>
            </a:r>
          </a:p>
          <a:p>
            <a:pPr lvl="1"/>
            <a:r>
              <a:rPr lang="fi-FI" sz="1000"/>
              <a:t>Poista mahdollinen valinta </a:t>
            </a:r>
            <a:r>
              <a:rPr lang="fi-FI" sz="1000" b="1"/>
              <a:t>Keep source formatting</a:t>
            </a:r>
            <a:r>
              <a:rPr lang="fi-FI" sz="1000"/>
              <a:t> -kentästä ikkunan alakulmasta (ei säilytetä alkuperäisen esityksesi ilmettä). </a:t>
            </a:r>
          </a:p>
          <a:p>
            <a:pPr lvl="1"/>
            <a:r>
              <a:rPr lang="fi-FI" sz="1000"/>
              <a:t>Valitse kaikki muut diat klikkaamalla aktiiviseksi "dianauhasta", paitsi otsikkodia.</a:t>
            </a:r>
          </a:p>
          <a:p>
            <a:pPr lvl="1"/>
            <a:r>
              <a:rPr lang="fi-FI" sz="1000"/>
              <a:t>Hyväksy valintasi </a:t>
            </a:r>
            <a:r>
              <a:rPr lang="fi-FI" sz="1000" b="1"/>
              <a:t>Insert</a:t>
            </a:r>
            <a:r>
              <a:rPr lang="fi-FI" sz="1000"/>
              <a:t> -painikkeella ja sulje ikkuna </a:t>
            </a:r>
            <a:r>
              <a:rPr lang="fi-FI" sz="1000" b="1"/>
              <a:t>Close</a:t>
            </a:r>
            <a:r>
              <a:rPr lang="fi-FI" sz="1000"/>
              <a:t> -painikkeella. </a:t>
            </a:r>
          </a:p>
          <a:p>
            <a:pPr lvl="1"/>
            <a:r>
              <a:rPr lang="fi-FI" sz="1000"/>
              <a:t>Tarkista, että jokaisessa diassa on käyttötarkoitustaan vastaava asettelumalli valittuna (otsikkodia, perusdia, väliotsikkodia jne).</a:t>
            </a:r>
          </a:p>
          <a:p>
            <a:pPr lvl="2"/>
            <a:r>
              <a:rPr lang="fi-FI" sz="1000"/>
              <a:t>Dian asettelumallin voit vaihtaa valitsemalla Format &gt; Slide layout. </a:t>
            </a:r>
          </a:p>
          <a:p>
            <a:pPr lvl="2"/>
            <a:r>
              <a:rPr lang="fi-FI" sz="1000"/>
              <a:t>Valitse näytön oikeassa reunassa olevasta tehtäväruudusta sisältöön sopiva layout ja napsauta asettelumallin vieressä olevaa nuolta, valitse Aooly to selected slides. (Jos haluat palauttaa diaan asettelumallin asetukset, valitse Reapply Layout)</a:t>
            </a:r>
          </a:p>
          <a:p>
            <a:pPr lvl="1"/>
            <a:r>
              <a:rPr lang="fi-FI" sz="1000"/>
              <a:t>Vaihda suunnittelumalli (Slide Design) aktiiviseksi valittuihin dioihin valitsemalla yläpalkin menuvalikosta </a:t>
            </a:r>
            <a:r>
              <a:rPr lang="fi-FI" sz="1000" b="1"/>
              <a:t>Format &gt; Slide Design</a:t>
            </a:r>
            <a:r>
              <a:rPr lang="fi-FI" sz="1000"/>
              <a:t>. Valitse oikean reunan valikon suunnittelumalleista sopivin.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Used in This Presentation</a:t>
            </a:r>
            <a:r>
              <a:rPr lang="fi-FI" sz="1000"/>
              <a:t> -kohdan halutun suunnittelumallin nuolipainikkeen valikosta: </a:t>
            </a:r>
            <a:r>
              <a:rPr lang="fi-FI" sz="1000" b="1"/>
              <a:t>Apply to Selected Slides</a:t>
            </a:r>
            <a:r>
              <a:rPr lang="fi-FI" sz="1000"/>
              <a:t>.</a:t>
            </a:r>
          </a:p>
          <a:p>
            <a:pPr lvl="1"/>
            <a:r>
              <a:rPr lang="fi-FI" sz="1000"/>
              <a:t>Lopuksi tarkista sisällön kunnollinen siirtyminen mallipohjille huolellisesti.</a:t>
            </a:r>
            <a:endParaRPr lang="en-GB"/>
          </a:p>
          <a:p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226690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2661969A-A1FD-4B50-B7CD-412491C1E413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46471901-9B1B-46CF-A8B4-5C12F1A1C751}" type="datetime1">
              <a:rPr lang="en-GB"/>
              <a:pPr/>
              <a:t>23/10/2018</a:t>
            </a:fld>
            <a:endParaRPr lang="en-GB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546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1AB4D11-515F-4A07-81E4-68E1659E3FCD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528E1E73-3200-4B75-BB82-2076F07CF08E}" type="datetime1">
              <a:rPr lang="en-GB"/>
              <a:pPr/>
              <a:t>23/10/2018</a:t>
            </a:fld>
            <a:endParaRPr lang="en-GB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15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5" name="Freeform 333"/>
          <p:cNvSpPr>
            <a:spLocks noChangeAspect="1"/>
          </p:cNvSpPr>
          <p:nvPr/>
        </p:nvSpPr>
        <p:spPr bwMode="gray">
          <a:xfrm>
            <a:off x="0" y="1155700"/>
            <a:ext cx="3070225" cy="3313113"/>
          </a:xfrm>
          <a:custGeom>
            <a:avLst/>
            <a:gdLst>
              <a:gd name="T0" fmla="*/ 2289 w 2289"/>
              <a:gd name="T1" fmla="*/ 1488 h 2470"/>
              <a:gd name="T2" fmla="*/ 0 w 2289"/>
              <a:gd name="T3" fmla="*/ 0 h 2470"/>
              <a:gd name="T4" fmla="*/ 0 w 2289"/>
              <a:gd name="T5" fmla="*/ 2470 h 2470"/>
              <a:gd name="T6" fmla="*/ 2289 w 2289"/>
              <a:gd name="T7" fmla="*/ 1488 h 2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9" h="2470">
                <a:moveTo>
                  <a:pt x="2289" y="1488"/>
                </a:moveTo>
                <a:lnTo>
                  <a:pt x="0" y="0"/>
                </a:lnTo>
                <a:lnTo>
                  <a:pt x="0" y="2470"/>
                </a:lnTo>
                <a:lnTo>
                  <a:pt x="2289" y="1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66841E95-2F11-4F06-A868-85547561D85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C861680-5ED4-4647-B47E-6268AFBC4764}" type="datetime4">
              <a:rPr lang="en-GB"/>
              <a:pPr/>
              <a:t>23 October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0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32575" y="200025"/>
            <a:ext cx="2057400" cy="5732463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5613" y="200025"/>
            <a:ext cx="6024562" cy="5732463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CA316C30-CBE9-44A6-8331-A21CC630283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FCBDAC6-1DF0-4766-A8F5-6A95145A0EDB}" type="datetime4">
              <a:rPr lang="en-GB"/>
              <a:pPr/>
              <a:t>23 October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79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D53C1497-62FC-47AF-8C7E-F0B80E52F05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168CCBB-6189-45D5-8717-B3EBF0E42A73}" type="datetime4">
              <a:rPr lang="en-GB"/>
              <a:pPr/>
              <a:t>23 October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35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2FE74A4E-7698-4155-A232-FE3F5A34871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8D7C1B7-0FA0-46B5-96EF-4A97F0E7F1F2}" type="datetime4">
              <a:rPr lang="en-GB"/>
              <a:pPr/>
              <a:t>23 October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41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5613" y="1412875"/>
            <a:ext cx="404018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4177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40D532FD-947A-46E5-96DC-8A775DCC3BA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8AD6AA4-AA5D-4FAA-B3A3-68A0DDE61BC8}" type="datetime4">
              <a:rPr lang="en-GB"/>
              <a:pPr/>
              <a:t>23 October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8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38606BFB-E1C3-4D24-A00A-C7402CD71EE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928730D-F88B-403E-B7A9-D26C0CBEFBBF}" type="datetime4">
              <a:rPr lang="en-GB"/>
              <a:pPr/>
              <a:t>23 October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22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DB31C879-EC06-4461-8907-99A2992BB8E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24D09D0-3D0D-4AA0-940B-A657F24BF18D}" type="datetime4">
              <a:rPr lang="en-GB"/>
              <a:pPr/>
              <a:t>23 October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35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F7AAD185-9E71-421A-B082-FCEC3407EF8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84324F1-FEDC-4702-9D04-D4CE008965A0}" type="datetime4">
              <a:rPr lang="en-GB"/>
              <a:pPr/>
              <a:t>23 October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42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77F02AC2-B0F1-4534-9FAC-A5A1A2ED281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951533A-C5BF-4073-94CE-9FAE2DD02AEF}" type="datetime4">
              <a:rPr lang="en-GB"/>
              <a:pPr/>
              <a:t>23 October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4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E03B63AA-8E48-4ACE-9ED2-E9F35DF5030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612A225-EF78-44FE-BF11-24D8E0A9EA7F}" type="datetime4">
              <a:rPr lang="en-GB"/>
              <a:pPr/>
              <a:t>23 October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55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38338" y="6419850"/>
            <a:ext cx="66198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en-GB"/>
              <a:t>Page </a:t>
            </a:r>
            <a:fld id="{3B63B021-7DAA-4D1D-BB1E-9DECFD012F2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0375" y="6419850"/>
            <a:ext cx="12890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cs typeface="Arial" charset="0"/>
              </a:defRPr>
            </a:lvl1pPr>
          </a:lstStyle>
          <a:p>
            <a:fld id="{2D7D9340-83D5-4601-BBA5-FC7572F29A5A}" type="datetime4">
              <a:rPr lang="en-GB"/>
              <a:pPr/>
              <a:t>23 October 2018</a:t>
            </a:fld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27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12875"/>
            <a:ext cx="8234362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455613" y="1042988"/>
            <a:ext cx="8229600" cy="0"/>
          </a:xfrm>
          <a:prstGeom prst="line">
            <a:avLst/>
          </a:prstGeom>
          <a:noFill/>
          <a:ln w="12700">
            <a:solidFill>
              <a:srgbClr val="FFD2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166" name="Rectangle 142"/>
          <p:cNvSpPr>
            <a:spLocks noChangeArrowheads="1"/>
          </p:cNvSpPr>
          <p:nvPr/>
        </p:nvSpPr>
        <p:spPr bwMode="auto">
          <a:xfrm>
            <a:off x="460375" y="6634163"/>
            <a:ext cx="594042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 sz="1100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9pPr>
    </p:titleStyle>
    <p:bodyStyle>
      <a:lvl1pPr marL="360363" indent="-360363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355600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000">
          <a:solidFill>
            <a:schemeClr val="tx1"/>
          </a:solidFill>
          <a:latin typeface="+mn-lt"/>
        </a:defRPr>
      </a:lvl2pPr>
      <a:lvl3pPr marL="1081088" indent="-361950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>
          <a:solidFill>
            <a:schemeClr val="tx1"/>
          </a:solidFill>
          <a:latin typeface="+mn-lt"/>
        </a:defRPr>
      </a:lvl3pPr>
      <a:lvl4pPr marL="1441450" indent="-35877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</a:defRPr>
      </a:lvl4pPr>
      <a:lvl5pPr marL="18002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</a:defRPr>
      </a:lvl5pPr>
      <a:lvl6pPr marL="22574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</a:defRPr>
      </a:lvl6pPr>
      <a:lvl7pPr marL="27146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</a:defRPr>
      </a:lvl7pPr>
      <a:lvl8pPr marL="31718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</a:defRPr>
      </a:lvl8pPr>
      <a:lvl9pPr marL="36290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3.xml"/><Relationship Id="rId7" Type="http://schemas.openxmlformats.org/officeDocument/2006/relationships/image" Target="../media/image1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8.xml"/><Relationship Id="rId7" Type="http://schemas.openxmlformats.org/officeDocument/2006/relationships/image" Target="../media/image6.png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8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22.xml"/><Relationship Id="rId7" Type="http://schemas.openxmlformats.org/officeDocument/2006/relationships/image" Target="../media/image9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1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12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.gi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.emf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6.xml"/><Relationship Id="rId7" Type="http://schemas.openxmlformats.org/officeDocument/2006/relationships/image" Target="../media/image4.png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331BFAF-437D-4CCD-854F-2ED68AFBA59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89167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20CB4F7-6540-4E11-A64A-AEA5F0BAFF7E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en-GB" sz="36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635909" name="Rectangle 5"/>
          <p:cNvSpPr>
            <a:spLocks noChangeArrowheads="1"/>
          </p:cNvSpPr>
          <p:nvPr/>
        </p:nvSpPr>
        <p:spPr bwMode="auto">
          <a:xfrm>
            <a:off x="0" y="1800225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85000"/>
              </a:lnSpc>
            </a:pPr>
            <a:r>
              <a:rPr lang="en-GB" sz="2400" dirty="0">
                <a:latin typeface="EYInterstate" pitchFamily="2" charset="0"/>
              </a:rPr>
              <a:t>26 </a:t>
            </a:r>
            <a:r>
              <a:rPr lang="en-GB" sz="2400" dirty="0" err="1">
                <a:latin typeface="EYInterstate" pitchFamily="2" charset="0"/>
              </a:rPr>
              <a:t>oktober</a:t>
            </a:r>
            <a:r>
              <a:rPr lang="en-GB" sz="2400" dirty="0">
                <a:latin typeface="EYInterstate" pitchFamily="2" charset="0"/>
              </a:rPr>
              <a:t> 2018</a:t>
            </a:r>
            <a:br>
              <a:rPr lang="en-GB" sz="2400" dirty="0">
                <a:latin typeface="EYInterstate" pitchFamily="2" charset="0"/>
              </a:rPr>
            </a:br>
            <a:br>
              <a:rPr lang="en-GB" sz="2400" dirty="0">
                <a:latin typeface="EYInterstate" pitchFamily="2" charset="0"/>
              </a:rPr>
            </a:br>
            <a:r>
              <a:rPr lang="sv-SE" sz="2400" dirty="0">
                <a:latin typeface="EYInterstate" pitchFamily="2" charset="0"/>
              </a:rPr>
              <a:t>Trolle Lindgren </a:t>
            </a:r>
            <a:endParaRPr lang="en-GB" sz="2400" dirty="0">
              <a:latin typeface="EYInterstate" pitchFamily="2" charset="0"/>
            </a:endParaRPr>
          </a:p>
        </p:txBody>
      </p:sp>
      <p:sp>
        <p:nvSpPr>
          <p:cNvPr id="635911" name="Rectangle 7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549275"/>
            <a:ext cx="9144000" cy="908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GB" sz="3600" dirty="0"/>
              <a:t>Viner </a:t>
            </a:r>
            <a:r>
              <a:rPr lang="en-GB" sz="3600" dirty="0" err="1"/>
              <a:t>från</a:t>
            </a:r>
            <a:r>
              <a:rPr lang="en-GB" sz="3600" dirty="0"/>
              <a:t> </a:t>
            </a:r>
            <a:r>
              <a:rPr lang="en-GB" sz="3600" dirty="0" err="1"/>
              <a:t>Australien</a:t>
            </a:r>
            <a:endParaRPr lang="en-GB" sz="3600" dirty="0"/>
          </a:p>
        </p:txBody>
      </p:sp>
      <p:pic>
        <p:nvPicPr>
          <p:cNvPr id="1026" name="Picture 2" descr="Kuvahaun tulos haulle australia wine">
            <a:extLst>
              <a:ext uri="{FF2B5EF4-FFF2-40B4-BE49-F238E27FC236}">
                <a16:creationId xmlns:a16="http://schemas.microsoft.com/office/drawing/2014/main" id="{934F0C87-A956-448C-9CB7-078D4BA1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5238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E0B8D09-18E4-48D4-8A90-268AFEA2B9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43499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E0B8D09-18E4-48D4-8A90-268AFEA2B9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26B15048-37D3-433E-9937-B99EBCDB194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fi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6BB5E-EB5E-4411-BF03-84C9457B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Margaret River – </a:t>
            </a:r>
            <a:r>
              <a:rPr lang="fi-FI" dirty="0" err="1"/>
              <a:t>Vasse</a:t>
            </a:r>
            <a:r>
              <a:rPr lang="fi-FI" dirty="0"/>
              <a:t> Felix Chardonnay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B2904-C471-4483-80E9-AE982B437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1412875"/>
            <a:ext cx="5268515" cy="4519613"/>
          </a:xfrm>
        </p:spPr>
        <p:txBody>
          <a:bodyPr/>
          <a:lstStyle/>
          <a:p>
            <a:r>
              <a:rPr lang="fi-FI" sz="2000" dirty="0"/>
              <a:t>Ett av de </a:t>
            </a:r>
            <a:r>
              <a:rPr lang="fi-FI" sz="2000" dirty="0" err="1"/>
              <a:t>mindre</a:t>
            </a:r>
            <a:r>
              <a:rPr lang="fi-FI" sz="2000" dirty="0"/>
              <a:t> </a:t>
            </a:r>
            <a:r>
              <a:rPr lang="fi-FI" sz="2000" dirty="0" err="1"/>
              <a:t>områdena</a:t>
            </a:r>
            <a:r>
              <a:rPr lang="fi-FI" sz="2000" dirty="0"/>
              <a:t> – </a:t>
            </a:r>
            <a:r>
              <a:rPr lang="fi-FI" sz="2000" dirty="0" err="1"/>
              <a:t>ca</a:t>
            </a:r>
            <a:r>
              <a:rPr lang="fi-FI" sz="2000" dirty="0"/>
              <a:t> 5.000 </a:t>
            </a:r>
            <a:r>
              <a:rPr lang="fi-FI" sz="2000" dirty="0" err="1"/>
              <a:t>hektar</a:t>
            </a:r>
            <a:r>
              <a:rPr lang="fi-FI" sz="2000" dirty="0"/>
              <a:t> </a:t>
            </a:r>
            <a:r>
              <a:rPr lang="fi-FI" sz="2000" dirty="0" err="1"/>
              <a:t>och</a:t>
            </a:r>
            <a:r>
              <a:rPr lang="fi-FI" sz="2000" dirty="0"/>
              <a:t> 215 </a:t>
            </a:r>
            <a:r>
              <a:rPr lang="fi-FI" sz="2000" dirty="0" err="1"/>
              <a:t>vingårdar</a:t>
            </a:r>
            <a:endParaRPr lang="fi-FI" sz="2000" dirty="0"/>
          </a:p>
          <a:p>
            <a:r>
              <a:rPr lang="fi-FI" sz="2000" dirty="0" err="1"/>
              <a:t>Havsklimat</a:t>
            </a:r>
            <a:r>
              <a:rPr lang="fi-FI" sz="2000" dirty="0"/>
              <a:t>, </a:t>
            </a:r>
            <a:r>
              <a:rPr lang="fi-FI" sz="2000" dirty="0" err="1"/>
              <a:t>lägsta</a:t>
            </a:r>
            <a:r>
              <a:rPr lang="fi-FI" sz="2000" dirty="0"/>
              <a:t> </a:t>
            </a:r>
            <a:r>
              <a:rPr lang="fi-FI" sz="2000" dirty="0" err="1"/>
              <a:t>årliga</a:t>
            </a:r>
            <a:r>
              <a:rPr lang="fi-FI" sz="2000" dirty="0"/>
              <a:t> </a:t>
            </a:r>
            <a:r>
              <a:rPr lang="fi-FI" sz="2000" dirty="0" err="1"/>
              <a:t>medeltemperaturen</a:t>
            </a:r>
            <a:r>
              <a:rPr lang="fi-FI" sz="2000" dirty="0"/>
              <a:t> (</a:t>
            </a:r>
            <a:r>
              <a:rPr lang="fi-FI" sz="2000" dirty="0" err="1"/>
              <a:t>7,6°C</a:t>
            </a:r>
            <a:r>
              <a:rPr lang="fi-FI" sz="2000" dirty="0"/>
              <a:t>)</a:t>
            </a:r>
          </a:p>
          <a:p>
            <a:r>
              <a:rPr lang="fi-FI" sz="2000" dirty="0" err="1"/>
              <a:t>Vasse</a:t>
            </a:r>
            <a:r>
              <a:rPr lang="fi-FI" sz="2000" dirty="0"/>
              <a:t> Felix </a:t>
            </a:r>
            <a:r>
              <a:rPr lang="fi-FI" sz="2000" dirty="0" err="1"/>
              <a:t>grundades</a:t>
            </a:r>
            <a:r>
              <a:rPr lang="fi-FI" sz="2000" dirty="0"/>
              <a:t> </a:t>
            </a:r>
            <a:r>
              <a:rPr lang="fi-FI" sz="2000" dirty="0" err="1"/>
              <a:t>år</a:t>
            </a:r>
            <a:r>
              <a:rPr lang="fi-FI" sz="2000" dirty="0"/>
              <a:t> 1967 (</a:t>
            </a:r>
            <a:r>
              <a:rPr lang="fi-FI" sz="2000" dirty="0" err="1"/>
              <a:t>första</a:t>
            </a:r>
            <a:r>
              <a:rPr lang="fi-FI" sz="2000" dirty="0"/>
              <a:t> </a:t>
            </a:r>
            <a:r>
              <a:rPr lang="fi-FI" sz="2000" dirty="0" err="1"/>
              <a:t>vingården</a:t>
            </a:r>
            <a:r>
              <a:rPr lang="fi-FI" sz="20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C3243-4AA9-4808-904C-B5240EEBE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D53C1497-62FC-47AF-8C7E-F0B80E52F059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21F4E-46D5-4DB6-91FF-6BA0FDACF7A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68CCBB-6189-45D5-8717-B3EBF0E42A73}" type="datetime4">
              <a:rPr lang="en-GB" smtClean="0"/>
              <a:pPr/>
              <a:t>23 October 2018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86F318-224E-460B-8403-3C26BF5190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248" y="1676620"/>
            <a:ext cx="1194084" cy="42210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840D9E-4E55-4B1A-B517-BCA81B043F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5782" y="3461395"/>
            <a:ext cx="3944280" cy="271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5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E0B8D09-18E4-48D4-8A90-268AFEA2B9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83752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E0B8D09-18E4-48D4-8A90-268AFEA2B9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26B15048-37D3-433E-9937-B99EBCDB194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fi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B2904-C471-4483-80E9-AE982B437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1412776"/>
            <a:ext cx="4044379" cy="4519613"/>
          </a:xfrm>
        </p:spPr>
        <p:txBody>
          <a:bodyPr/>
          <a:lstStyle/>
          <a:p>
            <a:r>
              <a:rPr lang="fi-FI" dirty="0" err="1"/>
              <a:t>Australiens</a:t>
            </a:r>
            <a:r>
              <a:rPr lang="fi-FI" dirty="0"/>
              <a:t> </a:t>
            </a:r>
            <a:r>
              <a:rPr lang="fi-FI" dirty="0" err="1"/>
              <a:t>äldsta</a:t>
            </a:r>
            <a:r>
              <a:rPr lang="fi-FI" dirty="0"/>
              <a:t> </a:t>
            </a:r>
            <a:r>
              <a:rPr lang="fi-FI" dirty="0" err="1"/>
              <a:t>vinområde</a:t>
            </a:r>
            <a:endParaRPr lang="fi-FI" dirty="0"/>
          </a:p>
          <a:p>
            <a:r>
              <a:rPr lang="fi-FI" dirty="0" err="1"/>
              <a:t>Lämpat</a:t>
            </a:r>
            <a:r>
              <a:rPr lang="fi-FI" dirty="0"/>
              <a:t> för Pinot </a:t>
            </a:r>
            <a:r>
              <a:rPr lang="fi-FI" dirty="0" err="1"/>
              <a:t>Noir</a:t>
            </a:r>
            <a:endParaRPr lang="fi-FI" dirty="0"/>
          </a:p>
          <a:p>
            <a:r>
              <a:rPr lang="fi-FI" dirty="0" err="1"/>
              <a:t>Applejack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single-</a:t>
            </a:r>
            <a:r>
              <a:rPr lang="fi-FI" dirty="0" err="1"/>
              <a:t>vineyard</a:t>
            </a:r>
            <a:r>
              <a:rPr lang="fi-FI" dirty="0"/>
              <a:t> </a:t>
            </a:r>
            <a:r>
              <a:rPr lang="fi-FI" dirty="0" err="1"/>
              <a:t>planterat</a:t>
            </a:r>
            <a:r>
              <a:rPr lang="fi-FI" dirty="0"/>
              <a:t> </a:t>
            </a:r>
            <a:r>
              <a:rPr lang="fi-FI" dirty="0" err="1"/>
              <a:t>enbart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Pinot </a:t>
            </a:r>
            <a:r>
              <a:rPr lang="fi-FI" dirty="0" err="1"/>
              <a:t>Noir</a:t>
            </a:r>
            <a:r>
              <a:rPr lang="fi-FI" dirty="0"/>
              <a:t> (2001)</a:t>
            </a:r>
          </a:p>
          <a:p>
            <a:r>
              <a:rPr lang="fi-FI" dirty="0"/>
              <a:t>10 </a:t>
            </a:r>
            <a:r>
              <a:rPr lang="fi-FI" dirty="0" err="1"/>
              <a:t>månader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franska</a:t>
            </a:r>
            <a:r>
              <a:rPr lang="fi-FI" dirty="0"/>
              <a:t> </a:t>
            </a:r>
            <a:r>
              <a:rPr lang="fi-FI" dirty="0" err="1"/>
              <a:t>ekfat</a:t>
            </a:r>
            <a:endParaRPr lang="fi-FI" dirty="0"/>
          </a:p>
          <a:p>
            <a:r>
              <a:rPr lang="fi-FI" dirty="0" err="1"/>
              <a:t>Ofiltrerat</a:t>
            </a: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C3243-4AA9-4808-904C-B5240EEBE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D53C1497-62FC-47AF-8C7E-F0B80E52F059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21F4E-46D5-4DB6-91FF-6BA0FDACF7A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68CCBB-6189-45D5-8717-B3EBF0E42A73}" type="datetime4">
              <a:rPr lang="en-GB" smtClean="0"/>
              <a:pPr/>
              <a:t>23 October 2018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3EB585-BE1F-455D-8F5D-B5B4F8E288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160" y="1517929"/>
            <a:ext cx="1371936" cy="443135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0B1CD7F-94F4-428D-8215-C610822E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Yarra</a:t>
            </a:r>
            <a:r>
              <a:rPr lang="fi-FI" dirty="0"/>
              <a:t> </a:t>
            </a:r>
            <a:r>
              <a:rPr lang="fi-FI" dirty="0" err="1"/>
              <a:t>Valley</a:t>
            </a:r>
            <a:r>
              <a:rPr lang="fi-FI" dirty="0"/>
              <a:t> – </a:t>
            </a:r>
            <a:r>
              <a:rPr lang="fi-FI" dirty="0" err="1"/>
              <a:t>Giant</a:t>
            </a:r>
            <a:r>
              <a:rPr lang="fi-FI" dirty="0"/>
              <a:t> </a:t>
            </a:r>
            <a:r>
              <a:rPr lang="fi-FI" dirty="0" err="1"/>
              <a:t>Steps</a:t>
            </a:r>
            <a:r>
              <a:rPr lang="fi-FI" dirty="0"/>
              <a:t> </a:t>
            </a:r>
            <a:r>
              <a:rPr lang="fi-FI" dirty="0" err="1"/>
              <a:t>Applejack</a:t>
            </a:r>
            <a:r>
              <a:rPr lang="fi-FI" dirty="0"/>
              <a:t> </a:t>
            </a:r>
            <a:r>
              <a:rPr lang="fi-FI" dirty="0" err="1"/>
              <a:t>Vineyard</a:t>
            </a:r>
            <a:r>
              <a:rPr lang="fi-FI" dirty="0"/>
              <a:t> Pinot </a:t>
            </a:r>
            <a:r>
              <a:rPr lang="fi-FI" dirty="0" err="1"/>
              <a:t>Noir</a:t>
            </a:r>
            <a:r>
              <a:rPr lang="fi-FI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81085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E0B8D09-18E4-48D4-8A90-268AFEA2B9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60153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E0B8D09-18E4-48D4-8A90-268AFEA2B9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26B15048-37D3-433E-9937-B99EBCDB194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fi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B2904-C471-4483-80E9-AE982B437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1412776"/>
            <a:ext cx="5268515" cy="4519613"/>
          </a:xfrm>
        </p:spPr>
        <p:txBody>
          <a:bodyPr/>
          <a:lstStyle/>
          <a:p>
            <a:r>
              <a:rPr lang="fi-FI" dirty="0" err="1"/>
              <a:t>Mest</a:t>
            </a:r>
            <a:r>
              <a:rPr lang="fi-FI" dirty="0"/>
              <a:t> </a:t>
            </a:r>
            <a:r>
              <a:rPr lang="fi-FI" dirty="0" err="1"/>
              <a:t>kända</a:t>
            </a:r>
            <a:r>
              <a:rPr lang="fi-FI" dirty="0"/>
              <a:t> </a:t>
            </a:r>
            <a:r>
              <a:rPr lang="fi-FI" dirty="0" err="1"/>
              <a:t>vinområdet</a:t>
            </a:r>
            <a:r>
              <a:rPr lang="fi-FI" dirty="0"/>
              <a:t> i </a:t>
            </a:r>
            <a:r>
              <a:rPr lang="fi-FI" dirty="0" err="1"/>
              <a:t>Australien</a:t>
            </a:r>
            <a:endParaRPr lang="fi-FI" dirty="0"/>
          </a:p>
          <a:p>
            <a:r>
              <a:rPr lang="fi-FI" dirty="0" err="1"/>
              <a:t>Känt</a:t>
            </a:r>
            <a:r>
              <a:rPr lang="fi-FI" dirty="0"/>
              <a:t> för Shiraz </a:t>
            </a:r>
            <a:r>
              <a:rPr lang="fi-FI" dirty="0" err="1"/>
              <a:t>och</a:t>
            </a:r>
            <a:r>
              <a:rPr lang="fi-FI" dirty="0"/>
              <a:t> GSM</a:t>
            </a:r>
          </a:p>
          <a:p>
            <a:r>
              <a:rPr lang="fi-FI" dirty="0"/>
              <a:t>Miss Harry </a:t>
            </a:r>
            <a:r>
              <a:rPr lang="fi-FI" dirty="0" err="1"/>
              <a:t>gjord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Grenache</a:t>
            </a:r>
            <a:r>
              <a:rPr lang="fi-FI" dirty="0"/>
              <a:t>, Shiraz, </a:t>
            </a:r>
            <a:r>
              <a:rPr lang="fi-FI" dirty="0" err="1"/>
              <a:t>Mourvedre</a:t>
            </a:r>
            <a:r>
              <a:rPr lang="fi-FI" dirty="0"/>
              <a:t>, </a:t>
            </a:r>
            <a:r>
              <a:rPr lang="fi-FI" dirty="0" err="1"/>
              <a:t>Cinsault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Carignan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C3243-4AA9-4808-904C-B5240EEBE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D53C1497-62FC-47AF-8C7E-F0B80E52F059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21F4E-46D5-4DB6-91FF-6BA0FDACF7A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68CCBB-6189-45D5-8717-B3EBF0E42A73}" type="datetime4">
              <a:rPr lang="en-GB" smtClean="0"/>
              <a:pPr/>
              <a:t>23 October 2018</a:t>
            </a:fld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B1CD7F-94F4-428D-8215-C610822E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Barossa</a:t>
            </a:r>
            <a:r>
              <a:rPr lang="fi-FI" dirty="0"/>
              <a:t> </a:t>
            </a:r>
            <a:r>
              <a:rPr lang="fi-FI" dirty="0" err="1"/>
              <a:t>Valley</a:t>
            </a:r>
            <a:r>
              <a:rPr lang="fi-FI" dirty="0"/>
              <a:t> – </a:t>
            </a:r>
            <a:r>
              <a:rPr lang="fi-FI" dirty="0" err="1"/>
              <a:t>Hewitson</a:t>
            </a:r>
            <a:r>
              <a:rPr lang="fi-FI" dirty="0"/>
              <a:t> Miss Harry 2016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67C490-E115-4103-9E14-56083FB511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8264" y="1567285"/>
            <a:ext cx="1174468" cy="4365104"/>
          </a:xfrm>
          <a:prstGeom prst="rect">
            <a:avLst/>
          </a:prstGeom>
        </p:spPr>
      </p:pic>
      <p:pic>
        <p:nvPicPr>
          <p:cNvPr id="11273" name="Picture 9" descr="Kuvahaun tulos haulle barossa valley">
            <a:extLst>
              <a:ext uri="{FF2B5EF4-FFF2-40B4-BE49-F238E27FC236}">
                <a16:creationId xmlns:a16="http://schemas.microsoft.com/office/drawing/2014/main" id="{E45C3C07-4F8B-420B-ABFD-1F30DB432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09882"/>
            <a:ext cx="4318336" cy="273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84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E0B8D09-18E4-48D4-8A90-268AFEA2B9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45477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E0B8D09-18E4-48D4-8A90-268AFEA2B9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26B15048-37D3-433E-9937-B99EBCDB194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fi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B2904-C471-4483-80E9-AE982B437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1412776"/>
            <a:ext cx="4044379" cy="4519613"/>
          </a:xfrm>
        </p:spPr>
        <p:txBody>
          <a:bodyPr/>
          <a:lstStyle/>
          <a:p>
            <a:r>
              <a:rPr lang="fi-FI" dirty="0" err="1"/>
              <a:t>Heathcote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känt</a:t>
            </a:r>
            <a:r>
              <a:rPr lang="fi-FI" dirty="0"/>
              <a:t> för </a:t>
            </a:r>
            <a:r>
              <a:rPr lang="fi-FI" dirty="0" err="1"/>
              <a:t>sina</a:t>
            </a:r>
            <a:r>
              <a:rPr lang="fi-FI" dirty="0"/>
              <a:t> Shiraz-</a:t>
            </a:r>
            <a:r>
              <a:rPr lang="fi-FI" dirty="0" err="1"/>
              <a:t>viner</a:t>
            </a:r>
            <a:endParaRPr lang="fi-FI" dirty="0"/>
          </a:p>
          <a:p>
            <a:r>
              <a:rPr lang="fi-FI" dirty="0" err="1"/>
              <a:t>Rött</a:t>
            </a:r>
            <a:r>
              <a:rPr lang="fi-FI" dirty="0"/>
              <a:t> </a:t>
            </a:r>
            <a:r>
              <a:rPr lang="fi-FI" dirty="0" err="1"/>
              <a:t>skumvin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Shiraz </a:t>
            </a:r>
            <a:r>
              <a:rPr lang="fi-FI" dirty="0" err="1"/>
              <a:t>är</a:t>
            </a:r>
            <a:r>
              <a:rPr lang="fi-FI" dirty="0"/>
              <a:t> en </a:t>
            </a:r>
            <a:r>
              <a:rPr lang="fi-FI" dirty="0" err="1"/>
              <a:t>australisk</a:t>
            </a:r>
            <a:r>
              <a:rPr lang="fi-FI" dirty="0"/>
              <a:t> </a:t>
            </a:r>
            <a:r>
              <a:rPr lang="fi-FI" dirty="0" err="1"/>
              <a:t>specialitet</a:t>
            </a:r>
            <a:endParaRPr lang="fi-FI" dirty="0"/>
          </a:p>
          <a:p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C3243-4AA9-4808-904C-B5240EEBE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D53C1497-62FC-47AF-8C7E-F0B80E52F059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21F4E-46D5-4DB6-91FF-6BA0FDACF7A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68CCBB-6189-45D5-8717-B3EBF0E42A73}" type="datetime4">
              <a:rPr lang="en-GB" smtClean="0"/>
              <a:pPr/>
              <a:t>23 October 2018</a:t>
            </a:fld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B1CD7F-94F4-428D-8215-C610822E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Heathcote</a:t>
            </a:r>
            <a:r>
              <a:rPr lang="fi-FI" dirty="0"/>
              <a:t> – De </a:t>
            </a:r>
            <a:r>
              <a:rPr lang="fi-FI" dirty="0" err="1"/>
              <a:t>Bortoli</a:t>
            </a:r>
            <a:r>
              <a:rPr lang="fi-FI" dirty="0"/>
              <a:t> </a:t>
            </a:r>
            <a:r>
              <a:rPr lang="fi-FI" dirty="0" err="1"/>
              <a:t>Woodfired</a:t>
            </a:r>
            <a:r>
              <a:rPr lang="fi-FI" dirty="0"/>
              <a:t> </a:t>
            </a:r>
            <a:r>
              <a:rPr lang="fi-FI" dirty="0" err="1"/>
              <a:t>Sparkling</a:t>
            </a:r>
            <a:r>
              <a:rPr lang="fi-FI" dirty="0"/>
              <a:t> Shiraz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D5964E-B87D-4DCA-9560-29F534E2F1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192" y="1598042"/>
            <a:ext cx="1250351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70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E0B8D09-18E4-48D4-8A90-268AFEA2B9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9243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E0B8D09-18E4-48D4-8A90-268AFEA2B9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26B15048-37D3-433E-9937-B99EBCDB194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fi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B2904-C471-4483-80E9-AE982B437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1412776"/>
            <a:ext cx="4044379" cy="4519613"/>
          </a:xfrm>
        </p:spPr>
        <p:txBody>
          <a:bodyPr/>
          <a:lstStyle/>
          <a:p>
            <a:r>
              <a:rPr lang="fi-FI" dirty="0" err="1"/>
              <a:t>Mest</a:t>
            </a:r>
            <a:r>
              <a:rPr lang="fi-FI" dirty="0"/>
              <a:t> </a:t>
            </a:r>
            <a:r>
              <a:rPr lang="fi-FI" dirty="0" err="1"/>
              <a:t>kända</a:t>
            </a:r>
            <a:r>
              <a:rPr lang="fi-FI" dirty="0"/>
              <a:t> </a:t>
            </a:r>
            <a:r>
              <a:rPr lang="fi-FI" dirty="0" err="1"/>
              <a:t>vinområdet</a:t>
            </a:r>
            <a:r>
              <a:rPr lang="fi-FI" dirty="0"/>
              <a:t> i </a:t>
            </a:r>
            <a:r>
              <a:rPr lang="fi-FI" dirty="0" err="1"/>
              <a:t>Australien</a:t>
            </a:r>
            <a:endParaRPr lang="fi-FI" dirty="0"/>
          </a:p>
          <a:p>
            <a:r>
              <a:rPr lang="fi-FI" dirty="0" err="1"/>
              <a:t>Täta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fylliga</a:t>
            </a:r>
            <a:r>
              <a:rPr lang="fi-FI" dirty="0"/>
              <a:t> Shiraz-</a:t>
            </a:r>
            <a:r>
              <a:rPr lang="fi-FI" dirty="0" err="1"/>
              <a:t>viner</a:t>
            </a:r>
            <a:endParaRPr lang="fi-FI" dirty="0"/>
          </a:p>
          <a:p>
            <a:r>
              <a:rPr lang="fi-FI" dirty="0"/>
              <a:t>Peter </a:t>
            </a:r>
            <a:r>
              <a:rPr lang="fi-FI" dirty="0" err="1"/>
              <a:t>Lehmann</a:t>
            </a:r>
            <a:r>
              <a:rPr lang="fi-FI" dirty="0"/>
              <a:t> </a:t>
            </a:r>
            <a:r>
              <a:rPr lang="fi-FI" dirty="0" err="1"/>
              <a:t>var</a:t>
            </a:r>
            <a:r>
              <a:rPr lang="fi-FI" dirty="0"/>
              <a:t> en av de </a:t>
            </a:r>
            <a:r>
              <a:rPr lang="fi-FI" dirty="0" err="1"/>
              <a:t>mest</a:t>
            </a:r>
            <a:r>
              <a:rPr lang="fi-FI" dirty="0"/>
              <a:t> </a:t>
            </a:r>
            <a:r>
              <a:rPr lang="fi-FI" dirty="0" err="1"/>
              <a:t>kända</a:t>
            </a:r>
            <a:r>
              <a:rPr lang="fi-FI" dirty="0"/>
              <a:t> </a:t>
            </a:r>
            <a:r>
              <a:rPr lang="fi-FI" dirty="0" err="1"/>
              <a:t>vinmakarna</a:t>
            </a:r>
            <a:r>
              <a:rPr lang="fi-FI" dirty="0"/>
              <a:t> i </a:t>
            </a:r>
            <a:r>
              <a:rPr lang="fi-FI" dirty="0" err="1"/>
              <a:t>Australien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C3243-4AA9-4808-904C-B5240EEBE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D53C1497-62FC-47AF-8C7E-F0B80E52F059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21F4E-46D5-4DB6-91FF-6BA0FDACF7A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68CCBB-6189-45D5-8717-B3EBF0E42A73}" type="datetime4">
              <a:rPr lang="en-GB" smtClean="0"/>
              <a:pPr/>
              <a:t>23 October 2018</a:t>
            </a:fld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B1CD7F-94F4-428D-8215-C610822E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Barossa</a:t>
            </a:r>
            <a:r>
              <a:rPr lang="fi-FI" dirty="0"/>
              <a:t> </a:t>
            </a:r>
            <a:r>
              <a:rPr lang="fi-FI" dirty="0" err="1"/>
              <a:t>Valley</a:t>
            </a:r>
            <a:r>
              <a:rPr lang="fi-FI" dirty="0"/>
              <a:t> – Peter </a:t>
            </a:r>
            <a:r>
              <a:rPr lang="fi-FI" dirty="0" err="1"/>
              <a:t>Lehmann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Barossan</a:t>
            </a:r>
            <a:r>
              <a:rPr lang="fi-FI" dirty="0"/>
              <a:t> Shiraz 2016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82871D-2716-4CEF-9921-EDD3990B4C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184" y="1379178"/>
            <a:ext cx="1049915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17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AB1954BA-CCA2-47DB-BA4E-91D31D7ED357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CFB3D9F-0C25-4DF8-86C9-67737B32C9C3}" type="datetime4">
              <a:rPr lang="en-GB"/>
              <a:pPr/>
              <a:t>23 October 2018</a:t>
            </a:fld>
            <a:endParaRPr lang="en-GB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916832"/>
            <a:ext cx="8234362" cy="3295576"/>
          </a:xfrm>
        </p:spPr>
        <p:txBody>
          <a:bodyPr/>
          <a:lstStyle/>
          <a:p>
            <a:pPr marL="0" indent="0" algn="ctr">
              <a:buNone/>
            </a:pPr>
            <a:r>
              <a:rPr lang="fi-FI" sz="4400" dirty="0" err="1"/>
              <a:t>NU</a:t>
            </a:r>
            <a:r>
              <a:rPr lang="fi-FI" sz="4400" dirty="0"/>
              <a:t> </a:t>
            </a:r>
            <a:r>
              <a:rPr lang="fi-FI" sz="4400" dirty="0" err="1"/>
              <a:t>PROVAR</a:t>
            </a:r>
            <a:r>
              <a:rPr lang="fi-FI" sz="4400" dirty="0"/>
              <a:t> VI!</a:t>
            </a:r>
          </a:p>
          <a:p>
            <a:pPr marL="0" indent="0" algn="ctr">
              <a:buNone/>
            </a:pPr>
            <a:endParaRPr lang="fi-FI" sz="4400" dirty="0"/>
          </a:p>
          <a:p>
            <a:pPr marL="0" indent="0" algn="ctr">
              <a:buNone/>
            </a:pPr>
            <a:r>
              <a:rPr lang="fi-FI" sz="4400" dirty="0" err="1"/>
              <a:t>TACK</a:t>
            </a:r>
            <a:r>
              <a:rPr lang="fi-FI" sz="4400" dirty="0"/>
              <a:t>!</a:t>
            </a:r>
          </a:p>
          <a:p>
            <a:pPr marL="0" indent="0">
              <a:buNone/>
            </a:pPr>
            <a:endParaRPr lang="sv-FI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1437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7439EC8-C3A8-4328-91D9-F66254B50A7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81386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62CBCF7-270A-4C43-86F3-11648B19DA8D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en-US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6BC40DDC-93E6-4A24-8388-CCDCF3EF755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445736D-072F-495E-A51F-1EA7DA9E9630}" type="datetime4">
              <a:rPr lang="en-US" smtClean="0"/>
              <a:pPr/>
              <a:t>23 October 2018</a:t>
            </a:fld>
            <a:endParaRPr lang="en-US"/>
          </a:p>
        </p:txBody>
      </p:sp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Historia (1/2)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1788 introducerades de första vinstockarna i landet och de första odlingarna växte fram i Sydney Cove på Australiens östkust. Phillip Schaffer var Australiens förste riktiga vinproducent.</a:t>
            </a:r>
          </a:p>
          <a:p>
            <a:r>
              <a:rPr lang="en-US" sz="2000"/>
              <a:t>James Busby är kanske den som betydde mest för den tidiga utvecklingen av vin i Australien. Han reste till Europa och tog med en stor mängd sticklingar tillbaka. Dessa lät han plantera i Sydney och i Hunter Valley.</a:t>
            </a:r>
          </a:p>
          <a:p>
            <a:r>
              <a:rPr lang="en-US" sz="2000"/>
              <a:t>Ett av de äldsta vinerierna Wyndham Estate startade sin verksamhet där redan 1828 och de finns fortfarande kvar.</a:t>
            </a:r>
          </a:p>
          <a:p>
            <a:r>
              <a:rPr lang="en-US" sz="2000"/>
              <a:t>Kring 1850 fanns vinodlingar etablerade i de flesta av de australiska delstaterna och tjugo år senare uppgick landets vinproduktion till 8,7 miljoner liter. 1854 börjar man exportera vin, bland annat till Storbritannien.</a:t>
            </a:r>
          </a:p>
        </p:txBody>
      </p:sp>
    </p:spTree>
    <p:extLst>
      <p:ext uri="{BB962C8B-B14F-4D97-AF65-F5344CB8AC3E}">
        <p14:creationId xmlns:p14="http://schemas.microsoft.com/office/powerpoint/2010/main" val="103585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04BCB32-F17A-4453-B00D-FF86AD2F68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43186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2A27805-031F-4BC4-80D3-175563174A9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en-US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6BC40DDC-93E6-4A24-8388-CCDCF3EF755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445736D-072F-495E-A51F-1EA7DA9E9630}" type="datetime4">
              <a:rPr lang="en-US" smtClean="0"/>
              <a:pPr/>
              <a:t>23 October 2018</a:t>
            </a:fld>
            <a:endParaRPr lang="en-US"/>
          </a:p>
        </p:txBody>
      </p:sp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Historia (2/2)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/>
              <a:t>På</a:t>
            </a:r>
            <a:r>
              <a:rPr lang="en-US" sz="2000" dirty="0"/>
              <a:t> 1920- </a:t>
            </a:r>
            <a:r>
              <a:rPr lang="en-US" sz="2000" dirty="0" err="1"/>
              <a:t>och</a:t>
            </a:r>
            <a:r>
              <a:rPr lang="en-US" sz="2000" dirty="0"/>
              <a:t> 30-</a:t>
            </a:r>
            <a:r>
              <a:rPr lang="en-US" sz="2000" dirty="0" err="1"/>
              <a:t>talen</a:t>
            </a:r>
            <a:r>
              <a:rPr lang="en-US" sz="2000" dirty="0"/>
              <a:t> </a:t>
            </a:r>
            <a:r>
              <a:rPr lang="en-US" sz="2000" dirty="0" err="1"/>
              <a:t>gick</a:t>
            </a:r>
            <a:r>
              <a:rPr lang="en-US" sz="2000" dirty="0"/>
              <a:t> </a:t>
            </a:r>
            <a:r>
              <a:rPr lang="en-US" sz="2000" dirty="0" err="1"/>
              <a:t>produktion</a:t>
            </a:r>
            <a:r>
              <a:rPr lang="en-US" sz="2000" dirty="0"/>
              <a:t> </a:t>
            </a:r>
            <a:r>
              <a:rPr lang="en-US" sz="2000" dirty="0" err="1"/>
              <a:t>alltmer</a:t>
            </a:r>
            <a:r>
              <a:rPr lang="en-US" sz="2000" dirty="0"/>
              <a:t> mot </a:t>
            </a:r>
            <a:r>
              <a:rPr lang="en-US" sz="2000" dirty="0" err="1"/>
              <a:t>starkvin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1927-39 </a:t>
            </a:r>
            <a:r>
              <a:rPr lang="en-US" sz="2000" dirty="0" err="1"/>
              <a:t>importerade</a:t>
            </a:r>
            <a:r>
              <a:rPr lang="en-US" sz="2000" dirty="0"/>
              <a:t> England </a:t>
            </a:r>
            <a:r>
              <a:rPr lang="en-US" sz="2000" dirty="0" err="1"/>
              <a:t>mer</a:t>
            </a:r>
            <a:r>
              <a:rPr lang="en-US" sz="2000" dirty="0"/>
              <a:t> </a:t>
            </a:r>
            <a:r>
              <a:rPr lang="en-US" sz="2000" dirty="0" err="1"/>
              <a:t>australiskt</a:t>
            </a:r>
            <a:r>
              <a:rPr lang="en-US" sz="2000" dirty="0"/>
              <a:t> vin </a:t>
            </a:r>
            <a:r>
              <a:rPr lang="en-US" sz="2000" dirty="0" err="1"/>
              <a:t>än</a:t>
            </a:r>
            <a:r>
              <a:rPr lang="en-US" sz="2000" dirty="0"/>
              <a:t> </a:t>
            </a:r>
            <a:r>
              <a:rPr lang="en-US" sz="2000" dirty="0" err="1"/>
              <a:t>franskt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För</a:t>
            </a:r>
            <a:r>
              <a:rPr lang="en-US" sz="2000" dirty="0"/>
              <a:t> </a:t>
            </a:r>
            <a:r>
              <a:rPr lang="en-US" sz="2000" dirty="0" err="1"/>
              <a:t>det</a:t>
            </a:r>
            <a:r>
              <a:rPr lang="en-US" sz="2000" dirty="0"/>
              <a:t> </a:t>
            </a:r>
            <a:r>
              <a:rPr lang="en-US" sz="2000" dirty="0" err="1"/>
              <a:t>moderna</a:t>
            </a:r>
            <a:r>
              <a:rPr lang="en-US" sz="2000" dirty="0"/>
              <a:t> </a:t>
            </a:r>
            <a:r>
              <a:rPr lang="en-US" sz="2000" dirty="0" err="1"/>
              <a:t>vinlandet</a:t>
            </a:r>
            <a:r>
              <a:rPr lang="en-US" sz="2000" dirty="0"/>
              <a:t> </a:t>
            </a:r>
            <a:r>
              <a:rPr lang="en-US" sz="2000" dirty="0" err="1"/>
              <a:t>Australien</a:t>
            </a:r>
            <a:r>
              <a:rPr lang="en-US" sz="2000" dirty="0"/>
              <a:t> </a:t>
            </a:r>
            <a:r>
              <a:rPr lang="en-US" sz="2000" dirty="0" err="1"/>
              <a:t>är</a:t>
            </a:r>
            <a:r>
              <a:rPr lang="en-US" sz="2000" dirty="0"/>
              <a:t> Max Schubert </a:t>
            </a:r>
            <a:r>
              <a:rPr lang="en-US" sz="2000" dirty="0" err="1"/>
              <a:t>ett</a:t>
            </a:r>
            <a:r>
              <a:rPr lang="en-US" sz="2000" dirty="0"/>
              <a:t> </a:t>
            </a:r>
            <a:r>
              <a:rPr lang="en-US" sz="2000" dirty="0" err="1"/>
              <a:t>av</a:t>
            </a:r>
            <a:r>
              <a:rPr lang="en-US" sz="2000" dirty="0"/>
              <a:t> de </a:t>
            </a:r>
            <a:r>
              <a:rPr lang="en-US" sz="2000" dirty="0" err="1"/>
              <a:t>viktigaste</a:t>
            </a:r>
            <a:r>
              <a:rPr lang="en-US" sz="2000" dirty="0"/>
              <a:t> </a:t>
            </a:r>
            <a:r>
              <a:rPr lang="en-US" sz="2000" dirty="0" err="1"/>
              <a:t>namnen</a:t>
            </a:r>
            <a:r>
              <a:rPr lang="en-US" sz="2000" dirty="0"/>
              <a:t> – Penfolds Grange 1951</a:t>
            </a:r>
          </a:p>
          <a:p>
            <a:r>
              <a:rPr lang="en-US" sz="2000" dirty="0" err="1"/>
              <a:t>Satsning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kvalitetsviner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slutet</a:t>
            </a:r>
            <a:r>
              <a:rPr lang="en-US" sz="2000" dirty="0"/>
              <a:t> </a:t>
            </a:r>
            <a:r>
              <a:rPr lang="en-US" sz="2000" dirty="0" err="1"/>
              <a:t>av</a:t>
            </a:r>
            <a:r>
              <a:rPr lang="en-US" sz="2000" dirty="0"/>
              <a:t> 1900-</a:t>
            </a:r>
            <a:r>
              <a:rPr lang="en-US" sz="2000" dirty="0" err="1"/>
              <a:t>talet</a:t>
            </a:r>
            <a:r>
              <a:rPr lang="en-US" sz="2000" dirty="0"/>
              <a:t> men </a:t>
            </a:r>
            <a:r>
              <a:rPr lang="en-US" sz="2000" dirty="0" err="1"/>
              <a:t>huvudproduktionen</a:t>
            </a:r>
            <a:r>
              <a:rPr lang="en-US" sz="2000" dirty="0"/>
              <a:t> </a:t>
            </a:r>
            <a:r>
              <a:rPr lang="en-US" sz="2000" dirty="0" err="1"/>
              <a:t>var</a:t>
            </a:r>
            <a:r>
              <a:rPr lang="en-US" sz="2000" dirty="0"/>
              <a:t> </a:t>
            </a:r>
            <a:r>
              <a:rPr lang="en-US" sz="2000" dirty="0" err="1"/>
              <a:t>fortfarande</a:t>
            </a:r>
            <a:r>
              <a:rPr lang="en-US" sz="2000" dirty="0"/>
              <a:t> </a:t>
            </a:r>
            <a:r>
              <a:rPr lang="en-US" sz="2000" dirty="0" err="1"/>
              <a:t>bulkviner</a:t>
            </a:r>
            <a:r>
              <a:rPr lang="en-US" sz="2000" dirty="0"/>
              <a:t> (</a:t>
            </a:r>
            <a:r>
              <a:rPr lang="en-US" sz="2000" dirty="0" err="1"/>
              <a:t>chippade</a:t>
            </a:r>
            <a:r>
              <a:rPr lang="en-US" sz="2000" dirty="0"/>
              <a:t> </a:t>
            </a:r>
            <a:r>
              <a:rPr lang="en-US" sz="2000" dirty="0" err="1"/>
              <a:t>viner</a:t>
            </a:r>
            <a:r>
              <a:rPr lang="en-US" sz="2000" dirty="0"/>
              <a:t>, </a:t>
            </a:r>
            <a:r>
              <a:rPr lang="en-US" sz="2000" dirty="0" err="1"/>
              <a:t>syltiga</a:t>
            </a:r>
            <a:r>
              <a:rPr lang="en-US" sz="2000" dirty="0"/>
              <a:t> </a:t>
            </a:r>
            <a:r>
              <a:rPr lang="en-US" sz="2000" dirty="0" err="1"/>
              <a:t>viner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Satsning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modern </a:t>
            </a:r>
            <a:r>
              <a:rPr lang="en-US" sz="2000" dirty="0" err="1"/>
              <a:t>produktionsteknik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8440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2BE8483-DA01-4947-85A6-A9D868651CB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57707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90194F0-5EBA-4D1C-B63D-B18657B4CD4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fi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526A13-710B-4136-9A24-A8983AC4F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Australiens</a:t>
            </a:r>
            <a:r>
              <a:rPr lang="fi-FI" dirty="0"/>
              <a:t> </a:t>
            </a:r>
            <a:r>
              <a:rPr lang="fi-FI" dirty="0" err="1"/>
              <a:t>vinområden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415B7-F423-4FEE-984A-78DADECD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91F2C-8585-48DD-B73E-1432E2F8F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D53C1497-62FC-47AF-8C7E-F0B80E52F059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F4871-5611-4E6A-9A9D-695725C7215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68CCBB-6189-45D5-8717-B3EBF0E42A73}" type="datetime4">
              <a:rPr lang="en-GB" smtClean="0"/>
              <a:pPr/>
              <a:t>23 October 2018</a:t>
            </a:fld>
            <a:endParaRPr lang="en-GB"/>
          </a:p>
        </p:txBody>
      </p:sp>
      <p:pic>
        <p:nvPicPr>
          <p:cNvPr id="6146" name="Picture 2" descr="Kuvahaun tulos haulle australia wineregions">
            <a:extLst>
              <a:ext uri="{FF2B5EF4-FFF2-40B4-BE49-F238E27FC236}">
                <a16:creationId xmlns:a16="http://schemas.microsoft.com/office/drawing/2014/main" id="{9C305DBD-6B96-43CC-B67C-51FE537FF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44" y="1412874"/>
            <a:ext cx="7999787" cy="446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571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B17CAFA-84A6-498D-840C-1719EE64B7C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0199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787CA43-9044-4CDF-960A-8A4DCBA23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Vinlagstiftning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CEF34-44A6-4D9A-A612-A825ACFE4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Appelationen</a:t>
            </a:r>
            <a:r>
              <a:rPr lang="fi-FI" dirty="0"/>
              <a:t> </a:t>
            </a:r>
            <a:r>
              <a:rPr lang="fi-FI" dirty="0" err="1"/>
              <a:t>kallas</a:t>
            </a:r>
            <a:r>
              <a:rPr lang="fi-FI" dirty="0"/>
              <a:t> </a:t>
            </a:r>
            <a:r>
              <a:rPr lang="fi-FI" i="1" dirty="0" err="1"/>
              <a:t>Geographical</a:t>
            </a:r>
            <a:r>
              <a:rPr lang="fi-FI" i="1" dirty="0"/>
              <a:t> </a:t>
            </a:r>
            <a:r>
              <a:rPr lang="fi-FI" i="1" dirty="0" err="1"/>
              <a:t>Indications</a:t>
            </a:r>
            <a:r>
              <a:rPr lang="fi-FI" i="1" dirty="0"/>
              <a:t> (</a:t>
            </a:r>
            <a:r>
              <a:rPr lang="fi-FI" i="1" dirty="0" err="1"/>
              <a:t>GI</a:t>
            </a:r>
            <a:r>
              <a:rPr lang="fi-FI" i="1" dirty="0"/>
              <a:t>)</a:t>
            </a:r>
          </a:p>
          <a:p>
            <a:r>
              <a:rPr lang="fi-FI" dirty="0" err="1"/>
              <a:t>Om</a:t>
            </a:r>
            <a:r>
              <a:rPr lang="fi-FI" dirty="0"/>
              <a:t> ett </a:t>
            </a:r>
            <a:r>
              <a:rPr lang="fi-FI" dirty="0" err="1"/>
              <a:t>vin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klassificerat</a:t>
            </a:r>
            <a:r>
              <a:rPr lang="fi-FI" dirty="0"/>
              <a:t> </a:t>
            </a:r>
            <a:r>
              <a:rPr lang="fi-FI" dirty="0" err="1"/>
              <a:t>måste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uppfylla</a:t>
            </a:r>
            <a:r>
              <a:rPr lang="fi-FI" dirty="0"/>
              <a:t> </a:t>
            </a:r>
            <a:r>
              <a:rPr lang="fi-FI" dirty="0" err="1"/>
              <a:t>minst</a:t>
            </a:r>
            <a:r>
              <a:rPr lang="fi-FI" dirty="0"/>
              <a:t> 85% av </a:t>
            </a: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etiketten</a:t>
            </a:r>
            <a:r>
              <a:rPr lang="fi-FI" dirty="0"/>
              <a:t> </a:t>
            </a:r>
            <a:r>
              <a:rPr lang="fi-FI" dirty="0" err="1"/>
              <a:t>berättar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6A184-4D5F-4732-91D6-7B0566A4A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D53C1497-62FC-47AF-8C7E-F0B80E52F059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7AABA-3CDF-4895-93E3-6EEC0F04808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68CCBB-6189-45D5-8717-B3EBF0E42A73}" type="datetime4">
              <a:rPr lang="en-GB" smtClean="0"/>
              <a:pPr/>
              <a:t>23 October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37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D945C19-83A0-4140-BBA4-1F91DE0F89B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20048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1B633C8-D079-4548-B51F-D7F18D34BCDF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sv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651132AB-9E0F-49EB-879D-EB56A5387001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09C2A4-91DD-4F93-87BA-1465BAB9AC0C}" type="datetime4">
              <a:rPr lang="en-GB"/>
              <a:pPr/>
              <a:t>23 October 2018</a:t>
            </a:fld>
            <a:endParaRPr lang="en-GB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Australien i siffror (1/2)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Världens</a:t>
            </a:r>
            <a:r>
              <a:rPr lang="fi-FI" dirty="0"/>
              <a:t> 7. </a:t>
            </a:r>
            <a:r>
              <a:rPr lang="fi-FI" dirty="0" err="1"/>
              <a:t>största</a:t>
            </a:r>
            <a:r>
              <a:rPr lang="fi-FI" dirty="0"/>
              <a:t> </a:t>
            </a:r>
            <a:r>
              <a:rPr lang="fi-FI" dirty="0" err="1"/>
              <a:t>vinland</a:t>
            </a:r>
            <a:endParaRPr lang="fi-FI" dirty="0"/>
          </a:p>
          <a:p>
            <a:r>
              <a:rPr lang="fi-FI" dirty="0" err="1"/>
              <a:t>År</a:t>
            </a:r>
            <a:r>
              <a:rPr lang="fi-FI" dirty="0"/>
              <a:t> 2012 148.509 </a:t>
            </a:r>
            <a:r>
              <a:rPr lang="fi-FI" dirty="0" err="1"/>
              <a:t>hektar</a:t>
            </a:r>
            <a:endParaRPr lang="fi-FI" dirty="0"/>
          </a:p>
          <a:p>
            <a:pPr lvl="1"/>
            <a:r>
              <a:rPr lang="fi-FI" dirty="0"/>
              <a:t>94.809 </a:t>
            </a:r>
            <a:r>
              <a:rPr lang="fi-FI" dirty="0" err="1"/>
              <a:t>blåa</a:t>
            </a:r>
            <a:r>
              <a:rPr lang="fi-FI" dirty="0"/>
              <a:t> </a:t>
            </a:r>
            <a:r>
              <a:rPr lang="fi-FI" dirty="0" err="1"/>
              <a:t>druvor</a:t>
            </a:r>
            <a:endParaRPr lang="fi-FI" dirty="0"/>
          </a:p>
          <a:p>
            <a:pPr lvl="1"/>
            <a:r>
              <a:rPr lang="fi-FI" dirty="0"/>
              <a:t>57.171 </a:t>
            </a:r>
            <a:r>
              <a:rPr lang="fi-FI" dirty="0" err="1"/>
              <a:t>gröna</a:t>
            </a:r>
            <a:r>
              <a:rPr lang="fi-FI" dirty="0"/>
              <a:t> </a:t>
            </a:r>
            <a:r>
              <a:rPr lang="fi-FI" dirty="0" err="1"/>
              <a:t>druvor</a:t>
            </a:r>
            <a:endParaRPr lang="fi-FI" dirty="0"/>
          </a:p>
          <a:p>
            <a:r>
              <a:rPr lang="fi-FI" dirty="0" err="1"/>
              <a:t>Världens</a:t>
            </a:r>
            <a:r>
              <a:rPr lang="fi-FI" dirty="0"/>
              <a:t> 4. </a:t>
            </a:r>
            <a:r>
              <a:rPr lang="fi-FI" dirty="0" err="1"/>
              <a:t>största</a:t>
            </a:r>
            <a:r>
              <a:rPr lang="fi-FI" dirty="0"/>
              <a:t> </a:t>
            </a:r>
            <a:r>
              <a:rPr lang="fi-FI" dirty="0" err="1"/>
              <a:t>exportland</a:t>
            </a:r>
            <a:r>
              <a:rPr lang="fi-FI" dirty="0"/>
              <a:t> av </a:t>
            </a:r>
            <a:r>
              <a:rPr lang="fi-FI" dirty="0" err="1"/>
              <a:t>vin</a:t>
            </a:r>
            <a:endParaRPr lang="fi-FI" dirty="0"/>
          </a:p>
          <a:p>
            <a:r>
              <a:rPr lang="sv-FI" dirty="0"/>
              <a:t>2.532 registrerade vinföretag (jämför Alsace med ca 5.000)</a:t>
            </a:r>
          </a:p>
          <a:p>
            <a:r>
              <a:rPr lang="sv-FI" dirty="0"/>
              <a:t>Centraliserad produktion</a:t>
            </a:r>
          </a:p>
          <a:p>
            <a:pPr lvl="1"/>
            <a:r>
              <a:rPr lang="sv-FI" dirty="0"/>
              <a:t>5 största företagen svarar för över 60% av produktionen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D945C19-83A0-4140-BBA4-1F91DE0F89B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1072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D945C19-83A0-4140-BBA4-1F91DE0F89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1B633C8-D079-4548-B51F-D7F18D34BCDF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sv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651132AB-9E0F-49EB-879D-EB56A5387001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09C2A4-91DD-4F93-87BA-1465BAB9AC0C}" type="datetime4">
              <a:rPr lang="en-GB"/>
              <a:pPr/>
              <a:t>23 October 2018</a:t>
            </a:fld>
            <a:endParaRPr lang="en-GB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Australien i siffror (2/2)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Över 100 olika druvsorter</a:t>
            </a:r>
          </a:p>
          <a:p>
            <a:r>
              <a:rPr lang="sv-FI" dirty="0"/>
              <a:t>Produktion: 54% blåa druvor, 46% gröna druvor</a:t>
            </a:r>
          </a:p>
          <a:p>
            <a:pPr lvl="1"/>
            <a:r>
              <a:rPr lang="it-IT" dirty="0"/>
              <a:t>1.	Shiraz 42 012 ha (28,3 %)</a:t>
            </a:r>
          </a:p>
          <a:p>
            <a:pPr lvl="1"/>
            <a:r>
              <a:rPr lang="it-IT" dirty="0"/>
              <a:t>2.	Cabernet sauvignon 25 879 ha (17,4 %)</a:t>
            </a:r>
          </a:p>
          <a:p>
            <a:pPr lvl="1"/>
            <a:r>
              <a:rPr lang="it-IT" dirty="0"/>
              <a:t>3.	Chardonnay 25 491 ha (17,2 %)</a:t>
            </a:r>
          </a:p>
          <a:p>
            <a:pPr lvl="1"/>
            <a:r>
              <a:rPr lang="it-IT" dirty="0"/>
              <a:t>4.	Merlot 9 286 ha (6,3 %)</a:t>
            </a:r>
          </a:p>
          <a:p>
            <a:pPr lvl="1"/>
            <a:r>
              <a:rPr lang="it-IT" dirty="0"/>
              <a:t>5.	Sauvignon blanc 6 927 ha (4,7%)</a:t>
            </a:r>
          </a:p>
          <a:p>
            <a:r>
              <a:rPr lang="it-IT" dirty="0"/>
              <a:t>Enkla, fruktiga, alkoholstarka viner dominerar</a:t>
            </a:r>
          </a:p>
        </p:txBody>
      </p:sp>
    </p:spTree>
    <p:extLst>
      <p:ext uri="{BB962C8B-B14F-4D97-AF65-F5344CB8AC3E}">
        <p14:creationId xmlns:p14="http://schemas.microsoft.com/office/powerpoint/2010/main" val="1997295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2F1DA404-3937-495A-BBF5-78DDCC73A436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BF8A204-008B-4BD3-87BC-3C0B099668EF}" type="datetime4">
              <a:rPr lang="en-GB"/>
              <a:pPr/>
              <a:t>23 October 2018</a:t>
            </a:fld>
            <a:endParaRPr lang="en-GB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Kvällens viner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1406612"/>
            <a:ext cx="8436867" cy="4519613"/>
          </a:xfrm>
        </p:spPr>
        <p:txBody>
          <a:bodyPr/>
          <a:lstStyle/>
          <a:p>
            <a:pPr marL="269875" indent="-269875">
              <a:buFont typeface="+mj-lt"/>
              <a:buAutoNum type="arabicPeriod"/>
              <a:tabLst>
                <a:tab pos="8342313" algn="r"/>
              </a:tabLst>
            </a:pPr>
            <a:r>
              <a:rPr lang="fi-FI" dirty="0"/>
              <a:t>Audrey </a:t>
            </a:r>
            <a:r>
              <a:rPr lang="fi-FI" dirty="0" err="1"/>
              <a:t>Wilkinson</a:t>
            </a:r>
            <a:r>
              <a:rPr lang="fi-FI" dirty="0"/>
              <a:t> </a:t>
            </a:r>
            <a:r>
              <a:rPr lang="fi-FI" dirty="0" err="1"/>
              <a:t>Semillon</a:t>
            </a:r>
            <a:r>
              <a:rPr lang="fi-FI" dirty="0"/>
              <a:t> 2016 (553287)	15,50€</a:t>
            </a:r>
          </a:p>
          <a:p>
            <a:pPr marL="269875" indent="-269875">
              <a:buFont typeface="+mj-lt"/>
              <a:buAutoNum type="arabicPeriod"/>
              <a:tabLst>
                <a:tab pos="8342313" algn="r"/>
              </a:tabLst>
            </a:pPr>
            <a:r>
              <a:rPr lang="fi-FI" dirty="0" err="1"/>
              <a:t>Vasse</a:t>
            </a:r>
            <a:r>
              <a:rPr lang="fi-FI" dirty="0"/>
              <a:t> Felix </a:t>
            </a:r>
            <a:r>
              <a:rPr lang="fi-FI" dirty="0" err="1"/>
              <a:t>Filius</a:t>
            </a:r>
            <a:r>
              <a:rPr lang="fi-FI" dirty="0"/>
              <a:t> Chardonnay 2016 (581467)	21,94€</a:t>
            </a:r>
          </a:p>
          <a:p>
            <a:pPr marL="269875" indent="-269875">
              <a:buFont typeface="+mj-lt"/>
              <a:buAutoNum type="arabicPeriod"/>
              <a:tabLst>
                <a:tab pos="8342313" algn="r"/>
              </a:tabLst>
            </a:pPr>
            <a:r>
              <a:rPr lang="fi-FI" dirty="0" err="1"/>
              <a:t>Giant</a:t>
            </a:r>
            <a:r>
              <a:rPr lang="fi-FI" dirty="0"/>
              <a:t> </a:t>
            </a:r>
            <a:r>
              <a:rPr lang="fi-FI" dirty="0" err="1"/>
              <a:t>Steps</a:t>
            </a:r>
            <a:r>
              <a:rPr lang="fi-FI" dirty="0"/>
              <a:t> </a:t>
            </a:r>
            <a:r>
              <a:rPr lang="fi-FI" dirty="0" err="1"/>
              <a:t>Applejack</a:t>
            </a:r>
            <a:r>
              <a:rPr lang="fi-FI" dirty="0"/>
              <a:t> </a:t>
            </a:r>
            <a:r>
              <a:rPr lang="fi-FI" dirty="0" err="1"/>
              <a:t>Vineyard</a:t>
            </a:r>
            <a:r>
              <a:rPr lang="fi-FI" dirty="0"/>
              <a:t> Pinot </a:t>
            </a:r>
            <a:r>
              <a:rPr lang="fi-FI" dirty="0" err="1"/>
              <a:t>Noir</a:t>
            </a:r>
            <a:r>
              <a:rPr lang="fi-FI" dirty="0"/>
              <a:t> 2016 (918958)	34,95€</a:t>
            </a:r>
          </a:p>
          <a:p>
            <a:pPr marL="269875" indent="-269875">
              <a:buFont typeface="+mj-lt"/>
              <a:buAutoNum type="arabicPeriod"/>
              <a:tabLst>
                <a:tab pos="8342313" algn="r"/>
              </a:tabLst>
            </a:pPr>
            <a:r>
              <a:rPr lang="fi-FI" dirty="0" err="1"/>
              <a:t>Hewitson</a:t>
            </a:r>
            <a:r>
              <a:rPr lang="fi-FI" dirty="0"/>
              <a:t> Miss Harry 2016 (469367) 	15,99€</a:t>
            </a:r>
          </a:p>
          <a:p>
            <a:pPr marL="269875" indent="-269875">
              <a:buFont typeface="+mj-lt"/>
              <a:buAutoNum type="arabicPeriod"/>
              <a:tabLst>
                <a:tab pos="8342313" algn="r"/>
              </a:tabLst>
            </a:pPr>
            <a:r>
              <a:rPr lang="fi-FI" dirty="0"/>
              <a:t>De </a:t>
            </a:r>
            <a:r>
              <a:rPr lang="fi-FI" dirty="0" err="1"/>
              <a:t>Bortoli</a:t>
            </a:r>
            <a:r>
              <a:rPr lang="fi-FI" dirty="0"/>
              <a:t> </a:t>
            </a:r>
            <a:r>
              <a:rPr lang="fi-FI" dirty="0" err="1"/>
              <a:t>Woodfired</a:t>
            </a:r>
            <a:r>
              <a:rPr lang="fi-FI" dirty="0"/>
              <a:t> </a:t>
            </a:r>
            <a:r>
              <a:rPr lang="fi-FI" dirty="0" err="1"/>
              <a:t>Sparkling</a:t>
            </a:r>
            <a:r>
              <a:rPr lang="fi-FI" dirty="0"/>
              <a:t> Shiraz (470457)	18,29€</a:t>
            </a:r>
          </a:p>
          <a:p>
            <a:pPr marL="269875" indent="-269875">
              <a:buFont typeface="+mj-lt"/>
              <a:buAutoNum type="arabicPeriod"/>
              <a:tabLst>
                <a:tab pos="8342313" algn="r"/>
              </a:tabLst>
            </a:pPr>
            <a:r>
              <a:rPr lang="fi-FI" dirty="0"/>
              <a:t>Peter </a:t>
            </a:r>
            <a:r>
              <a:rPr lang="fi-FI" dirty="0" err="1"/>
              <a:t>Lehmann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Barossa</a:t>
            </a:r>
            <a:r>
              <a:rPr lang="fi-FI" dirty="0"/>
              <a:t> Shiraz 2016 (406787)	24,51€</a:t>
            </a:r>
          </a:p>
        </p:txBody>
      </p:sp>
    </p:spTree>
    <p:extLst>
      <p:ext uri="{BB962C8B-B14F-4D97-AF65-F5344CB8AC3E}">
        <p14:creationId xmlns:p14="http://schemas.microsoft.com/office/powerpoint/2010/main" val="398356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E0B8D09-18E4-48D4-8A90-268AFEA2B9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48676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26B15048-37D3-433E-9937-B99EBCDB194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fi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6BB5E-EB5E-4411-BF03-84C9457B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Hunter </a:t>
            </a:r>
            <a:r>
              <a:rPr lang="fi-FI" dirty="0" err="1"/>
              <a:t>Valley</a:t>
            </a:r>
            <a:r>
              <a:rPr lang="fi-FI" dirty="0"/>
              <a:t> – Audrey </a:t>
            </a:r>
            <a:r>
              <a:rPr lang="fi-FI" dirty="0" err="1"/>
              <a:t>Wilkinson</a:t>
            </a:r>
            <a:r>
              <a:rPr lang="fi-FI" dirty="0"/>
              <a:t> </a:t>
            </a:r>
            <a:r>
              <a:rPr lang="fi-FI" dirty="0" err="1"/>
              <a:t>Semillon</a:t>
            </a:r>
            <a:r>
              <a:rPr lang="fi-FI" dirty="0"/>
              <a:t>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B2904-C471-4483-80E9-AE982B437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1412875"/>
            <a:ext cx="5412531" cy="4519613"/>
          </a:xfrm>
        </p:spPr>
        <p:txBody>
          <a:bodyPr/>
          <a:lstStyle/>
          <a:p>
            <a:r>
              <a:rPr lang="fi-FI" dirty="0" err="1"/>
              <a:t>Bland</a:t>
            </a:r>
            <a:r>
              <a:rPr lang="fi-FI" dirty="0"/>
              <a:t> de </a:t>
            </a:r>
            <a:r>
              <a:rPr lang="fi-FI" dirty="0" err="1"/>
              <a:t>äldsta</a:t>
            </a:r>
            <a:r>
              <a:rPr lang="fi-FI" dirty="0"/>
              <a:t> </a:t>
            </a:r>
            <a:r>
              <a:rPr lang="fi-FI" dirty="0" err="1"/>
              <a:t>vinområden</a:t>
            </a:r>
            <a:r>
              <a:rPr lang="fi-FI" dirty="0"/>
              <a:t> i </a:t>
            </a:r>
            <a:r>
              <a:rPr lang="fi-FI" dirty="0" err="1"/>
              <a:t>Australien</a:t>
            </a:r>
            <a:endParaRPr lang="fi-FI" dirty="0"/>
          </a:p>
          <a:p>
            <a:r>
              <a:rPr lang="fi-FI" dirty="0" err="1"/>
              <a:t>Semillon</a:t>
            </a:r>
            <a:r>
              <a:rPr lang="fi-FI" dirty="0"/>
              <a:t> </a:t>
            </a:r>
            <a:r>
              <a:rPr lang="fi-FI" dirty="0" err="1"/>
              <a:t>anses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en </a:t>
            </a:r>
            <a:r>
              <a:rPr lang="fi-FI" dirty="0" err="1"/>
              <a:t>ikonisk</a:t>
            </a:r>
            <a:r>
              <a:rPr lang="fi-FI" dirty="0"/>
              <a:t> </a:t>
            </a:r>
            <a:r>
              <a:rPr lang="fi-FI" dirty="0" err="1"/>
              <a:t>druva</a:t>
            </a:r>
            <a:r>
              <a:rPr lang="fi-FI" dirty="0"/>
              <a:t> i </a:t>
            </a:r>
            <a:r>
              <a:rPr lang="fi-FI" dirty="0" err="1"/>
              <a:t>området</a:t>
            </a:r>
            <a:endParaRPr lang="fi-FI" dirty="0"/>
          </a:p>
          <a:p>
            <a:r>
              <a:rPr lang="fi-FI" dirty="0"/>
              <a:t>Audrey </a:t>
            </a:r>
            <a:r>
              <a:rPr lang="fi-FI" dirty="0" err="1"/>
              <a:t>Wilkinson</a:t>
            </a:r>
            <a:r>
              <a:rPr lang="fi-FI" dirty="0"/>
              <a:t> </a:t>
            </a:r>
            <a:r>
              <a:rPr lang="fi-FI" dirty="0" err="1"/>
              <a:t>grundades</a:t>
            </a:r>
            <a:r>
              <a:rPr lang="fi-FI" dirty="0"/>
              <a:t> i </a:t>
            </a:r>
            <a:r>
              <a:rPr lang="fi-FI" dirty="0" err="1"/>
              <a:t>slutet</a:t>
            </a:r>
            <a:r>
              <a:rPr lang="fi-FI" dirty="0"/>
              <a:t> av 1800-</a:t>
            </a:r>
            <a:r>
              <a:rPr lang="fi-FI" dirty="0" err="1"/>
              <a:t>talet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C3243-4AA9-4808-904C-B5240EEBE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D53C1497-62FC-47AF-8C7E-F0B80E52F05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21F4E-46D5-4DB6-91FF-6BA0FDACF7A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68CCBB-6189-45D5-8717-B3EBF0E42A73}" type="datetime4">
              <a:rPr lang="en-GB" smtClean="0"/>
              <a:pPr/>
              <a:t>23 October 2018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A1B80F-9118-41B9-BA84-643852CD12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0272" y="1490129"/>
            <a:ext cx="1147202" cy="43651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17FD4-CEA3-4301-9734-877B6626F0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5656" y="3506121"/>
            <a:ext cx="4572000" cy="26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22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WqAk4yQY6DVRLT9SzK4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WqAk4yQY6DVRLT9SzK4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jpWfXHQkaBMx1iSaPGR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jpWfXHQkaBMx1iSaPGR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jpWfXHQkaBMx1iSaPGR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jpWfXHQkaBMx1iSaPGR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jpWfXHQkaBMx1iSaPGR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jpWfXHQkaBMx1iSaPGR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aGZROdQle7IthJPuVgP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6kABY6SpCcbmLXfL5NM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bwERyZQHyrV7Gq3zlXZ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KxusD8TQ.whqHodFwrGQ"/>
</p:tagLst>
</file>

<file path=ppt/theme/theme1.xml><?xml version="1.0" encoding="utf-8"?>
<a:theme xmlns:a="http://schemas.openxmlformats.org/drawingml/2006/main" name="TAS Proposal_All_Template">
  <a:themeElements>
    <a:clrScheme name="TAS Proposal_All_Template 3">
      <a:dk1>
        <a:srgbClr val="000000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000000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TAS Proposal_All_Template">
      <a:majorFont>
        <a:latin typeface="EYInterstate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YInterstate Ligh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YInterstate Light" pitchFamily="2" charset="0"/>
          </a:defRPr>
        </a:defPPr>
      </a:lstStyle>
    </a:lnDef>
  </a:objectDefaults>
  <a:extraClrSchemeLst>
    <a:extraClrScheme>
      <a:clrScheme name="TAS Proposal_All_Template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S Proposal_All_Template 2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0081AE"/>
        </a:hlink>
        <a:folHlink>
          <a:srgbClr val="912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S Proposal_All_Template 3">
        <a:dk1>
          <a:srgbClr val="000000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000000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545454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TAS Proposal_All_Template</Template>
  <TotalTime>1519</TotalTime>
  <Words>1717</Words>
  <Application>Microsoft Office PowerPoint</Application>
  <PresentationFormat>On-screen Show (4:3)</PresentationFormat>
  <Paragraphs>190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EYInterstate</vt:lpstr>
      <vt:lpstr>EYInterstate Light</vt:lpstr>
      <vt:lpstr>TAS Proposal_All_Template</vt:lpstr>
      <vt:lpstr>think-cell Slide</vt:lpstr>
      <vt:lpstr>Viner från Australien</vt:lpstr>
      <vt:lpstr>Historia (1/2)</vt:lpstr>
      <vt:lpstr>Historia (2/2)</vt:lpstr>
      <vt:lpstr>Australiens vinområden</vt:lpstr>
      <vt:lpstr>Vinlagstiftning</vt:lpstr>
      <vt:lpstr>Australien i siffror (1/2)</vt:lpstr>
      <vt:lpstr>Australien i siffror (2/2)</vt:lpstr>
      <vt:lpstr>Kvällens viner</vt:lpstr>
      <vt:lpstr>Hunter Valley – Audrey Wilkinson Semillon 2016</vt:lpstr>
      <vt:lpstr>Margaret River – Vasse Felix Chardonnay 2016</vt:lpstr>
      <vt:lpstr>Yarra Valley – Giant Steps Applejack Vineyard Pinot Noir 2016</vt:lpstr>
      <vt:lpstr>Barossa Valley – Hewitson Miss Harry 2016</vt:lpstr>
      <vt:lpstr>Heathcote – De Bortoli Woodfired Sparkling Shiraz</vt:lpstr>
      <vt:lpstr>Barossa Valley – Peter Lehmann The Barossan Shiraz 2016</vt:lpstr>
      <vt:lpstr>PowerPoint Presentation</vt:lpstr>
    </vt:vector>
  </TitlesOfParts>
  <Company>Ernst &amp; Young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Company</dc:title>
  <dc:creator>YourNameHere</dc:creator>
  <cp:lastModifiedBy>Robert Berglund</cp:lastModifiedBy>
  <cp:revision>45</cp:revision>
  <cp:lastPrinted>2008-02-15T07:40:45Z</cp:lastPrinted>
  <dcterms:created xsi:type="dcterms:W3CDTF">2009-02-23T15:42:15Z</dcterms:created>
  <dcterms:modified xsi:type="dcterms:W3CDTF">2018-10-23T18:58:20Z</dcterms:modified>
</cp:coreProperties>
</file>