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76" r:id="rId2"/>
    <p:sldId id="278" r:id="rId3"/>
    <p:sldId id="297" r:id="rId4"/>
    <p:sldId id="298" r:id="rId5"/>
    <p:sldId id="279" r:id="rId6"/>
    <p:sldId id="296" r:id="rId7"/>
    <p:sldId id="283" r:id="rId8"/>
    <p:sldId id="294" r:id="rId9"/>
    <p:sldId id="295" r:id="rId10"/>
    <p:sldId id="300" r:id="rId11"/>
    <p:sldId id="299" r:id="rId12"/>
    <p:sldId id="301" r:id="rId13"/>
    <p:sldId id="286" r:id="rId14"/>
    <p:sldId id="273" r:id="rId1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01" autoAdjust="0"/>
    <p:restoredTop sz="94690" autoAdjust="0"/>
  </p:normalViewPr>
  <p:slideViewPr>
    <p:cSldViewPr>
      <p:cViewPr>
        <p:scale>
          <a:sx n="110" d="100"/>
          <a:sy n="110" d="100"/>
        </p:scale>
        <p:origin x="-936"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F2804-E8F1-4DBB-8D9D-72CF45885292}" type="datetimeFigureOut">
              <a:rPr lang="fi-FI" smtClean="0"/>
              <a:t>26.4.2018</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292E2-1A94-4798-B427-5C2A318963F3}" type="slidenum">
              <a:rPr lang="fi-FI" smtClean="0"/>
              <a:t>‹#›</a:t>
            </a:fld>
            <a:endParaRPr lang="fi-FI" dirty="0"/>
          </a:p>
        </p:txBody>
      </p:sp>
    </p:spTree>
    <p:extLst>
      <p:ext uri="{BB962C8B-B14F-4D97-AF65-F5344CB8AC3E}">
        <p14:creationId xmlns:p14="http://schemas.microsoft.com/office/powerpoint/2010/main" val="32953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95F688E-E39B-4AC6-8BB2-539F227E9F9A}" type="datetime1">
              <a:rPr lang="fi-FI" smtClean="0"/>
              <a:t>26.4.2018</a:t>
            </a:fld>
            <a:endParaRPr lang="fi-FI"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fi-FI" dirty="0" smtClean="0"/>
              <a:t>Kim 24.4.2014</a:t>
            </a:r>
            <a:endParaRPr lang="fi-FI"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644B4E-B44E-4CB9-A6EE-DFB063C5A723}" type="slidenum">
              <a:rPr lang="fi-FI" smtClean="0"/>
              <a:t>‹#›</a:t>
            </a:fld>
            <a:endParaRPr lang="fi-FI"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D82D-0080-4495-AB7B-1E2626CCA4D8}" type="datetime1">
              <a:rPr lang="fi-FI" smtClean="0"/>
              <a:t>26.4.2018</a:t>
            </a:fld>
            <a:endParaRPr lang="fi-FI" dirty="0"/>
          </a:p>
        </p:txBody>
      </p:sp>
      <p:sp>
        <p:nvSpPr>
          <p:cNvPr id="5" name="Footer Placeholder 4"/>
          <p:cNvSpPr>
            <a:spLocks noGrp="1"/>
          </p:cNvSpPr>
          <p:nvPr>
            <p:ph type="ftr" sz="quarter" idx="11"/>
          </p:nvPr>
        </p:nvSpPr>
        <p:spPr/>
        <p:txBody>
          <a:bodyPr/>
          <a:lstStyle/>
          <a:p>
            <a:r>
              <a:rPr lang="fi-FI" dirty="0"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D27A3-67EA-42A0-848B-8D373068FE2A}" type="datetime1">
              <a:rPr lang="fi-FI" smtClean="0"/>
              <a:t>26.4.2018</a:t>
            </a:fld>
            <a:endParaRPr lang="fi-FI" dirty="0"/>
          </a:p>
        </p:txBody>
      </p:sp>
      <p:sp>
        <p:nvSpPr>
          <p:cNvPr id="5" name="Footer Placeholder 4"/>
          <p:cNvSpPr>
            <a:spLocks noGrp="1"/>
          </p:cNvSpPr>
          <p:nvPr>
            <p:ph type="ftr" sz="quarter" idx="11"/>
          </p:nvPr>
        </p:nvSpPr>
        <p:spPr/>
        <p:txBody>
          <a:bodyPr/>
          <a:lstStyle/>
          <a:p>
            <a:r>
              <a:rPr lang="fi-FI" dirty="0"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F62FF-AADC-42B1-8E40-C469BA1A1F30}" type="datetime1">
              <a:rPr lang="fi-FI" smtClean="0"/>
              <a:t>26.4.2018</a:t>
            </a:fld>
            <a:endParaRPr lang="fi-FI" dirty="0"/>
          </a:p>
        </p:txBody>
      </p:sp>
      <p:sp>
        <p:nvSpPr>
          <p:cNvPr id="5" name="Footer Placeholder 4"/>
          <p:cNvSpPr>
            <a:spLocks noGrp="1"/>
          </p:cNvSpPr>
          <p:nvPr>
            <p:ph type="ftr" sz="quarter" idx="11"/>
          </p:nvPr>
        </p:nvSpPr>
        <p:spPr/>
        <p:txBody>
          <a:bodyPr/>
          <a:lstStyle/>
          <a:p>
            <a:r>
              <a:rPr lang="fi-FI" dirty="0"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F4B1D-8156-4FCE-94DB-F0F80F515801}" type="datetime1">
              <a:rPr lang="fi-FI" smtClean="0"/>
              <a:t>26.4.2018</a:t>
            </a:fld>
            <a:endParaRPr lang="fi-FI" dirty="0"/>
          </a:p>
        </p:txBody>
      </p:sp>
      <p:sp>
        <p:nvSpPr>
          <p:cNvPr id="5" name="Footer Placeholder 4"/>
          <p:cNvSpPr>
            <a:spLocks noGrp="1"/>
          </p:cNvSpPr>
          <p:nvPr>
            <p:ph type="ftr" sz="quarter" idx="11"/>
          </p:nvPr>
        </p:nvSpPr>
        <p:spPr/>
        <p:txBody>
          <a:bodyPr/>
          <a:lstStyle/>
          <a:p>
            <a:r>
              <a:rPr lang="fi-FI" dirty="0"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51E374F-246A-44CC-B5AF-C3A7A395A7B6}" type="datetime1">
              <a:rPr lang="fi-FI" smtClean="0"/>
              <a:t>26.4.2018</a:t>
            </a:fld>
            <a:endParaRPr lang="fi-FI" dirty="0"/>
          </a:p>
        </p:txBody>
      </p:sp>
      <p:sp>
        <p:nvSpPr>
          <p:cNvPr id="6" name="Footer Placeholder 5"/>
          <p:cNvSpPr>
            <a:spLocks noGrp="1"/>
          </p:cNvSpPr>
          <p:nvPr>
            <p:ph type="ftr" sz="quarter" idx="11"/>
          </p:nvPr>
        </p:nvSpPr>
        <p:spPr/>
        <p:txBody>
          <a:bodyPr/>
          <a:lstStyle/>
          <a:p>
            <a:r>
              <a:rPr lang="fi-FI" dirty="0" smtClean="0"/>
              <a:t>Kim 24.4.2014</a:t>
            </a:r>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479103-CF9B-47BC-A721-96C2A8825A11}" type="datetime1">
              <a:rPr lang="fi-FI" smtClean="0"/>
              <a:t>26.4.2018</a:t>
            </a:fld>
            <a:endParaRPr lang="fi-FI" dirty="0"/>
          </a:p>
        </p:txBody>
      </p:sp>
      <p:sp>
        <p:nvSpPr>
          <p:cNvPr id="8" name="Footer Placeholder 7"/>
          <p:cNvSpPr>
            <a:spLocks noGrp="1"/>
          </p:cNvSpPr>
          <p:nvPr>
            <p:ph type="ftr" sz="quarter" idx="11"/>
          </p:nvPr>
        </p:nvSpPr>
        <p:spPr/>
        <p:txBody>
          <a:bodyPr/>
          <a:lstStyle/>
          <a:p>
            <a:r>
              <a:rPr lang="fi-FI" dirty="0" smtClean="0"/>
              <a:t>Kim 24.4.2014</a:t>
            </a:r>
            <a:endParaRPr lang="fi-FI" dirty="0"/>
          </a:p>
        </p:txBody>
      </p:sp>
      <p:sp>
        <p:nvSpPr>
          <p:cNvPr id="9" name="Slide Number Placeholder 8"/>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A94D7-A495-4ED6-ADEC-BEE838630824}" type="datetime1">
              <a:rPr lang="fi-FI" smtClean="0"/>
              <a:t>26.4.2018</a:t>
            </a:fld>
            <a:endParaRPr lang="fi-FI" dirty="0"/>
          </a:p>
        </p:txBody>
      </p:sp>
      <p:sp>
        <p:nvSpPr>
          <p:cNvPr id="4" name="Footer Placeholder 3"/>
          <p:cNvSpPr>
            <a:spLocks noGrp="1"/>
          </p:cNvSpPr>
          <p:nvPr>
            <p:ph type="ftr" sz="quarter" idx="11"/>
          </p:nvPr>
        </p:nvSpPr>
        <p:spPr/>
        <p:txBody>
          <a:bodyPr/>
          <a:lstStyle/>
          <a:p>
            <a:r>
              <a:rPr lang="fi-FI" dirty="0"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59AE-4162-4B0F-BA97-9C3483A03BFC}" type="datetime1">
              <a:rPr lang="fi-FI" smtClean="0"/>
              <a:t>26.4.2018</a:t>
            </a:fld>
            <a:endParaRPr lang="fi-FI" dirty="0"/>
          </a:p>
        </p:txBody>
      </p:sp>
      <p:sp>
        <p:nvSpPr>
          <p:cNvPr id="3" name="Footer Placeholder 2"/>
          <p:cNvSpPr>
            <a:spLocks noGrp="1"/>
          </p:cNvSpPr>
          <p:nvPr>
            <p:ph type="ftr" sz="quarter" idx="11"/>
          </p:nvPr>
        </p:nvSpPr>
        <p:spPr/>
        <p:txBody>
          <a:bodyPr/>
          <a:lstStyle/>
          <a:p>
            <a:r>
              <a:rPr lang="fi-FI" dirty="0" smtClean="0"/>
              <a:t>Kim 24.4.2014</a:t>
            </a:r>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8C7DE3A-C1B1-40D7-A7CC-88F03DE06004}" type="datetime1">
              <a:rPr lang="fi-FI" smtClean="0"/>
              <a:t>26.4.2018</a:t>
            </a:fld>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fi-FI" dirty="0" smtClean="0"/>
              <a:t>Kim 24.4.2014</a:t>
            </a:r>
            <a:endParaRPr lang="fi-FI"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088FA-ED22-406E-B757-A69287C6854E}" type="datetime1">
              <a:rPr lang="fi-FI" smtClean="0"/>
              <a:t>26.4.2018</a:t>
            </a:fld>
            <a:endParaRPr lang="fi-FI"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fi-FI" dirty="0" smtClean="0"/>
              <a:t>Kim 24.4.2014</a:t>
            </a:r>
            <a:endParaRPr lang="fi-FI" dirty="0"/>
          </a:p>
        </p:txBody>
      </p:sp>
      <p:sp>
        <p:nvSpPr>
          <p:cNvPr id="7" name="Slide Number Placeholder 6"/>
          <p:cNvSpPr>
            <a:spLocks noGrp="1"/>
          </p:cNvSpPr>
          <p:nvPr>
            <p:ph type="sldNum" sz="quarter" idx="12"/>
          </p:nvPr>
        </p:nvSpPr>
        <p:spPr/>
        <p:txBody>
          <a:bodyPr/>
          <a:lstStyle/>
          <a:p>
            <a:fld id="{D7644B4E-B44E-4CB9-A6EE-DFB063C5A723}" type="slidenum">
              <a:rPr lang="fi-FI" smtClean="0"/>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2000">
              <a:schemeClr val="bg2">
                <a:tint val="92000"/>
                <a:shade val="66000"/>
                <a:satMod val="110000"/>
                <a:lumMod val="80000"/>
              </a:schemeClr>
            </a:gs>
            <a:gs pos="100000">
              <a:schemeClr val="bg2">
                <a:tint val="89000"/>
                <a:shade val="62000"/>
                <a:satMod val="110000"/>
                <a:lumMod val="72000"/>
              </a:schemeClr>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DFD582E-23F6-4516-B69B-09619B8AAF1C}" type="datetime1">
              <a:rPr lang="fi-FI" smtClean="0"/>
              <a:t>26.4.2018</a:t>
            </a:fld>
            <a:endParaRPr lang="fi-FI"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fi-FI" dirty="0" smtClean="0"/>
              <a:t>Kim 24.4.2014</a:t>
            </a:r>
            <a:endParaRPr lang="fi-FI"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644B4E-B44E-4CB9-A6EE-DFB063C5A723}" type="slidenum">
              <a:rPr lang="fi-FI" smtClean="0"/>
              <a:t>‹#›</a:t>
            </a:fld>
            <a:endParaRPr lang="fi-FI"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      Prisvärda- </a:t>
            </a:r>
            <a:r>
              <a:rPr lang="fi-FI" dirty="0" smtClean="0"/>
              <a:t>samt </a:t>
            </a:r>
            <a:r>
              <a:rPr lang="fi-FI" dirty="0" smtClean="0"/>
              <a:t>Fyndviner </a:t>
            </a:r>
            <a:br>
              <a:rPr lang="fi-FI" dirty="0" smtClean="0"/>
            </a:br>
            <a:r>
              <a:rPr lang="fi-FI" dirty="0"/>
              <a:t> </a:t>
            </a:r>
            <a:r>
              <a:rPr lang="fi-FI" dirty="0" smtClean="0"/>
              <a:t>                  </a:t>
            </a:r>
            <a:r>
              <a:rPr lang="fi-FI" dirty="0" smtClean="0"/>
              <a:t>2017-2018 </a:t>
            </a:r>
            <a:endParaRPr lang="fi-FI" dirty="0"/>
          </a:p>
        </p:txBody>
      </p:sp>
      <p:sp>
        <p:nvSpPr>
          <p:cNvPr id="5" name="Footer Placeholder 4"/>
          <p:cNvSpPr>
            <a:spLocks noGrp="1"/>
          </p:cNvSpPr>
          <p:nvPr>
            <p:ph type="ftr" sz="quarter" idx="11"/>
          </p:nvPr>
        </p:nvSpPr>
        <p:spPr/>
        <p:txBody>
          <a:bodyPr/>
          <a:lstStyle/>
          <a:p>
            <a:r>
              <a:rPr lang="fi-FI" dirty="0" smtClean="0"/>
              <a:t>Kim 24.4.2018</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a:t>
            </a:fld>
            <a:endParaRPr lang="fi-FI"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786" y="2324100"/>
            <a:ext cx="527544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27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3608" y="692696"/>
            <a:ext cx="7056784" cy="432048"/>
          </a:xfrm>
        </p:spPr>
        <p:txBody>
          <a:bodyPr>
            <a:normAutofit fontScale="90000"/>
          </a:bodyPr>
          <a:lstStyle/>
          <a:p>
            <a:r>
              <a:rPr lang="en-US" dirty="0" smtClean="0"/>
              <a:t>Forts. </a:t>
            </a:r>
            <a:r>
              <a:rPr lang="en-US" dirty="0" err="1" smtClean="0"/>
              <a:t>Rhebokskloof</a:t>
            </a:r>
            <a:r>
              <a:rPr lang="en-US" dirty="0" smtClean="0"/>
              <a:t> </a:t>
            </a:r>
            <a:endParaRPr lang="en-US" dirty="0"/>
          </a:p>
        </p:txBody>
      </p:sp>
      <p:sp>
        <p:nvSpPr>
          <p:cNvPr id="10" name="Content Placeholder 9"/>
          <p:cNvSpPr>
            <a:spLocks noGrp="1"/>
          </p:cNvSpPr>
          <p:nvPr>
            <p:ph idx="1"/>
          </p:nvPr>
        </p:nvSpPr>
        <p:spPr>
          <a:xfrm>
            <a:off x="1043492" y="1196752"/>
            <a:ext cx="7488948" cy="4635877"/>
          </a:xfrm>
        </p:spPr>
        <p:txBody>
          <a:bodyPr>
            <a:normAutofit fontScale="47500" lnSpcReduction="20000"/>
          </a:bodyPr>
          <a:lstStyle/>
          <a:p>
            <a:r>
              <a:rPr lang="en-US" sz="2500" b="1" dirty="0" smtClean="0"/>
              <a:t>RHEBOKSKLOOF WINEESTAT </a:t>
            </a:r>
            <a:r>
              <a:rPr lang="en-US" sz="2500" b="1" dirty="0"/>
              <a:t>E</a:t>
            </a:r>
          </a:p>
          <a:p>
            <a:r>
              <a:rPr lang="en-US" sz="2500" b="1" dirty="0" smtClean="0"/>
              <a:t>Cellar Selection </a:t>
            </a:r>
            <a:r>
              <a:rPr lang="en-US" sz="2500" b="1" dirty="0"/>
              <a:t>Flat Rock Red </a:t>
            </a:r>
            <a:r>
              <a:rPr lang="en-US" sz="2500" b="1" dirty="0" smtClean="0"/>
              <a:t>2015</a:t>
            </a:r>
            <a:endParaRPr lang="en-US" sz="2500" b="1" dirty="0"/>
          </a:p>
          <a:p>
            <a:r>
              <a:rPr lang="en-US" sz="2500" b="1" dirty="0" smtClean="0"/>
              <a:t>Residual sugar 4,6 g/l</a:t>
            </a:r>
            <a:endParaRPr lang="en-US" sz="2500" b="1" dirty="0"/>
          </a:p>
          <a:p>
            <a:r>
              <a:rPr lang="en-US" sz="2500" b="1" dirty="0" smtClean="0"/>
              <a:t>Alcohol 14,05%</a:t>
            </a:r>
            <a:endParaRPr lang="en-US" sz="2500" b="1" dirty="0"/>
          </a:p>
          <a:p>
            <a:r>
              <a:rPr lang="en-US" sz="2500" b="1" dirty="0"/>
              <a:t>Fermented in stainless steel tanks on the skins</a:t>
            </a:r>
          </a:p>
          <a:p>
            <a:r>
              <a:rPr lang="en-US" sz="2500" b="1" dirty="0"/>
              <a:t>Regular </a:t>
            </a:r>
            <a:r>
              <a:rPr lang="en-US" sz="2500" b="1" dirty="0" err="1"/>
              <a:t>pumpovers</a:t>
            </a:r>
            <a:r>
              <a:rPr lang="en-US" sz="2500" b="1" dirty="0"/>
              <a:t> were </a:t>
            </a:r>
            <a:r>
              <a:rPr lang="en-US" sz="2500" b="1" dirty="0" smtClean="0"/>
              <a:t>done</a:t>
            </a:r>
            <a:endParaRPr lang="en-US" sz="2500" b="1" dirty="0"/>
          </a:p>
          <a:p>
            <a:r>
              <a:rPr lang="en-US" sz="2500" b="1" dirty="0"/>
              <a:t>Malolactic fermentation took place in stainless </a:t>
            </a:r>
            <a:r>
              <a:rPr lang="en-US" sz="2500" b="1" dirty="0" smtClean="0"/>
              <a:t>steel </a:t>
            </a:r>
            <a:r>
              <a:rPr lang="en-US" sz="2500" b="1" dirty="0"/>
              <a:t>tanks</a:t>
            </a:r>
          </a:p>
          <a:p>
            <a:r>
              <a:rPr lang="en-US" sz="2500" b="1" dirty="0" err="1"/>
              <a:t>Oaking</a:t>
            </a:r>
            <a:r>
              <a:rPr lang="en-US" sz="2500" b="1" dirty="0"/>
              <a:t>:</a:t>
            </a:r>
          </a:p>
          <a:p>
            <a:r>
              <a:rPr lang="en-US" sz="2500" b="1" dirty="0"/>
              <a:t>300L French oak barrels</a:t>
            </a:r>
          </a:p>
          <a:p>
            <a:r>
              <a:rPr lang="en-US" sz="2500" b="1" dirty="0"/>
              <a:t>A combination of 2nd and 3rd fill barrels used</a:t>
            </a:r>
          </a:p>
          <a:p>
            <a:r>
              <a:rPr lang="en-US" sz="2500" b="1" dirty="0" smtClean="0"/>
              <a:t>Aging: Matured </a:t>
            </a:r>
            <a:r>
              <a:rPr lang="en-US" sz="2500" b="1" dirty="0"/>
              <a:t>in oak for 16 months</a:t>
            </a:r>
          </a:p>
          <a:p>
            <a:r>
              <a:rPr lang="en-US" sz="2500" b="1" dirty="0"/>
              <a:t>Blended and matured for a further 4 months prior to bottling</a:t>
            </a:r>
          </a:p>
          <a:p>
            <a:r>
              <a:rPr lang="en-US" sz="2500" b="1" dirty="0" smtClean="0"/>
              <a:t>An </a:t>
            </a:r>
            <a:r>
              <a:rPr lang="en-US" sz="2500" b="1" dirty="0"/>
              <a:t>exciting </a:t>
            </a:r>
            <a:r>
              <a:rPr lang="en-US" sz="2500" b="1" dirty="0" smtClean="0"/>
              <a:t>fresh </a:t>
            </a:r>
            <a:r>
              <a:rPr lang="en-US" sz="2500" b="1" dirty="0"/>
              <a:t>&amp; fruity nose is followed by a combination of</a:t>
            </a:r>
          </a:p>
          <a:p>
            <a:r>
              <a:rPr lang="en-US" sz="2500" b="1" dirty="0"/>
              <a:t>ripe berry fruit </a:t>
            </a:r>
            <a:r>
              <a:rPr lang="en-US" sz="2500" b="1" dirty="0" err="1"/>
              <a:t>flavours</a:t>
            </a:r>
            <a:r>
              <a:rPr lang="en-US" sz="2500" b="1" dirty="0"/>
              <a:t>, perfectly intertwined with subtle</a:t>
            </a:r>
          </a:p>
          <a:p>
            <a:r>
              <a:rPr lang="en-US" sz="2500" b="1" dirty="0"/>
              <a:t>oak and </a:t>
            </a:r>
            <a:r>
              <a:rPr lang="en-US" sz="2500" b="1" dirty="0" smtClean="0"/>
              <a:t>spicy </a:t>
            </a:r>
            <a:r>
              <a:rPr lang="en-US" sz="2500" b="1" dirty="0"/>
              <a:t>characters that compliment the silky elegant </a:t>
            </a:r>
          </a:p>
          <a:p>
            <a:r>
              <a:rPr lang="en-US" sz="2500" b="1" dirty="0"/>
              <a:t>tannins, ensuring a very pleasant and smooth aftertaste.</a:t>
            </a:r>
          </a:p>
          <a:p>
            <a:r>
              <a:rPr lang="en-US" sz="2500" b="1" dirty="0" smtClean="0"/>
              <a:t>Blend:</a:t>
            </a:r>
            <a:endParaRPr lang="en-US" sz="2500" b="1" dirty="0"/>
          </a:p>
          <a:p>
            <a:r>
              <a:rPr lang="en-US" sz="2500" b="1" dirty="0"/>
              <a:t>Shiraz - 49 %</a:t>
            </a:r>
          </a:p>
          <a:p>
            <a:r>
              <a:rPr lang="en-US" sz="2500" b="1" dirty="0"/>
              <a:t>Durif - 21 %</a:t>
            </a:r>
          </a:p>
          <a:p>
            <a:r>
              <a:rPr lang="en-US" sz="2500" b="1" dirty="0"/>
              <a:t>Cabernet Sauvignon - 15 %</a:t>
            </a:r>
          </a:p>
          <a:p>
            <a:r>
              <a:rPr lang="en-US" sz="2500" b="1" dirty="0"/>
              <a:t>Pinotage - 10 % </a:t>
            </a:r>
          </a:p>
          <a:p>
            <a:r>
              <a:rPr lang="en-US" sz="2500" b="1" dirty="0" err="1"/>
              <a:t>Mourvedré</a:t>
            </a:r>
            <a:r>
              <a:rPr lang="en-US" sz="2500" b="1" dirty="0"/>
              <a:t> - 4 %</a:t>
            </a:r>
          </a:p>
          <a:p>
            <a:r>
              <a:rPr lang="en-US" sz="2500" b="1" dirty="0"/>
              <a:t>Viognier - 1 %</a:t>
            </a:r>
          </a:p>
          <a:p>
            <a:endParaRPr lang="en-US" b="1" dirty="0"/>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10</a:t>
            </a:fld>
            <a:endParaRPr lang="fi-FI" dirty="0"/>
          </a:p>
        </p:txBody>
      </p:sp>
    </p:spTree>
    <p:extLst>
      <p:ext uri="{BB962C8B-B14F-4D97-AF65-F5344CB8AC3E}">
        <p14:creationId xmlns:p14="http://schemas.microsoft.com/office/powerpoint/2010/main" val="290266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Château </a:t>
            </a:r>
            <a:r>
              <a:rPr lang="en-US" dirty="0" err="1" smtClean="0"/>
              <a:t>Angludet</a:t>
            </a:r>
            <a:r>
              <a:rPr lang="en-US" dirty="0" smtClean="0"/>
              <a:t>, Margaux 2014 </a:t>
            </a:r>
            <a:endParaRPr lang="en-US"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11</a:t>
            </a:fld>
            <a:endParaRPr lang="fi-FI" dirty="0"/>
          </a:p>
        </p:txBody>
      </p:sp>
      <p:sp>
        <p:nvSpPr>
          <p:cNvPr id="6" name="Content Placeholder 5"/>
          <p:cNvSpPr>
            <a:spLocks noGrp="1"/>
          </p:cNvSpPr>
          <p:nvPr>
            <p:ph sz="quarter" idx="13"/>
          </p:nvPr>
        </p:nvSpPr>
        <p:spPr>
          <a:xfrm>
            <a:off x="1042416" y="2132856"/>
            <a:ext cx="5545808" cy="4248472"/>
          </a:xfrm>
        </p:spPr>
        <p:txBody>
          <a:bodyPr>
            <a:normAutofit fontScale="55000" lnSpcReduction="20000"/>
          </a:bodyPr>
          <a:lstStyle/>
          <a:p>
            <a:r>
              <a:rPr lang="sv-FI" b="1" i="1" dirty="0"/>
              <a:t>13,5%, 34,32€, 17,5p</a:t>
            </a:r>
            <a:r>
              <a:rPr lang="sv-FI" b="1" i="1" dirty="0" smtClean="0"/>
              <a:t>(+++)</a:t>
            </a:r>
          </a:p>
          <a:p>
            <a:endParaRPr lang="en-US" dirty="0"/>
          </a:p>
          <a:p>
            <a:r>
              <a:rPr lang="sv-FI" dirty="0"/>
              <a:t>I förhållande till </a:t>
            </a:r>
            <a:r>
              <a:rPr lang="sv-FI" dirty="0" smtClean="0"/>
              <a:t>de Bordeauxviner som </a:t>
            </a:r>
            <a:r>
              <a:rPr lang="sv-FI" dirty="0"/>
              <a:t>saluförts under senare tid på Alko så är denna Angludet inget annat än ett fynd! Kommunen är Margaux, norr om staden Bordeaux, och granne med det berömda Château Margaux. Druvblandingen är Cabernet Sauvignon, Merlot och Petit Verdot från den fina årgången 2014. Vinstockarna har en genomsnittlig ålder på 25 år. Vinmusten får jäsa på cementkar och sedan mogna 12 månader på ekfat av vilka 1/3 är nya. Färgen är mörk, tät och ungdomligt blåröd. En outvecklad, lite kartig doft med inslag av svarta vinbär, läder och piptobak. Rent anslag med höga tanniner, koncentrerad frukt och en fokuserad avslutning. En väldigt bra, nästan mogen Bordeaux, till ett mycket bra pris! Som sagt ett </a:t>
            </a:r>
            <a:r>
              <a:rPr lang="sv-FI" b="1" dirty="0"/>
              <a:t>FYNDVIN </a:t>
            </a:r>
            <a:r>
              <a:rPr lang="sv-FI" dirty="0"/>
              <a:t>som mycket väl kan lagras 3-8 år och som alltid måste dekanteras! Detta är ett uttalat matvin som inte faller alla på läppen! Ingen syltighet och publik sötma, utan ett karaktärsfullt, tanninstinnt vin som kräver lite erfarenhet! En fin </a:t>
            </a:r>
            <a:r>
              <a:rPr lang="sv-FI" dirty="0" smtClean="0"/>
              <a:t>present </a:t>
            </a:r>
            <a:r>
              <a:rPr lang="sv-FI" dirty="0"/>
              <a:t>till någon som kan och uppskattar ett fint vin! Angludet kostar i England lika mycket, eller mer, och i USA mer än 40 US$. Får av Wine Spectator 88p/100 och av andra skribenter i genomsnitt 90p/100, eller 18p. </a:t>
            </a:r>
            <a:r>
              <a:rPr lang="sv-FI" b="1" dirty="0"/>
              <a:t>Tillgängligt!</a:t>
            </a:r>
            <a:r>
              <a:rPr lang="sv-FI" dirty="0"/>
              <a:t> </a:t>
            </a:r>
            <a:endParaRPr lang="en-US" dirty="0"/>
          </a:p>
          <a:p>
            <a:endParaRPr lang="en-US"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312988"/>
            <a:ext cx="864095"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30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99592" y="332656"/>
            <a:ext cx="7024744" cy="422920"/>
          </a:xfrm>
        </p:spPr>
        <p:txBody>
          <a:bodyPr>
            <a:normAutofit fontScale="90000"/>
          </a:bodyPr>
          <a:lstStyle/>
          <a:p>
            <a:r>
              <a:rPr lang="en-US" dirty="0" smtClean="0"/>
              <a:t>Forts. Ch. </a:t>
            </a:r>
            <a:r>
              <a:rPr lang="en-US" dirty="0" err="1" smtClean="0"/>
              <a:t>Angludet</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54920225"/>
              </p:ext>
            </p:extLst>
          </p:nvPr>
        </p:nvGraphicFramePr>
        <p:xfrm>
          <a:off x="1710051" y="765175"/>
          <a:ext cx="5442910" cy="5067301"/>
        </p:xfrm>
        <a:graphic>
          <a:graphicData uri="http://schemas.openxmlformats.org/drawingml/2006/table">
            <a:tbl>
              <a:tblPr/>
              <a:tblGrid>
                <a:gridCol w="1223985"/>
                <a:gridCol w="4218925"/>
              </a:tblGrid>
              <a:tr h="514074">
                <a:tc>
                  <a:txBody>
                    <a:bodyPr/>
                    <a:lstStyle/>
                    <a:p>
                      <a:r>
                        <a:rPr lang="en-US" sz="1400" b="1" dirty="0"/>
                        <a:t>AOC :</a:t>
                      </a:r>
                      <a:endParaRPr lang="en-US" sz="1400" dirty="0"/>
                    </a:p>
                  </a:txBody>
                  <a:tcPr marL="73439" marR="73439" marT="36720" marB="36720" anchor="ctr">
                    <a:lnL>
                      <a:noFill/>
                    </a:lnL>
                    <a:lnR>
                      <a:noFill/>
                    </a:lnR>
                    <a:lnT>
                      <a:noFill/>
                    </a:lnT>
                    <a:lnB>
                      <a:noFill/>
                    </a:lnB>
                  </a:tcPr>
                </a:tc>
                <a:tc>
                  <a:txBody>
                    <a:bodyPr/>
                    <a:lstStyle/>
                    <a:p>
                      <a:r>
                        <a:rPr lang="en-US" sz="1400"/>
                        <a:t>Margaux</a:t>
                      </a:r>
                    </a:p>
                    <a:p>
                      <a:r>
                        <a:rPr lang="en-US" sz="1400"/>
                        <a:t> </a:t>
                      </a:r>
                    </a:p>
                  </a:txBody>
                  <a:tcPr marL="73439" marR="73439" marT="36720" marB="36720" anchor="ctr">
                    <a:lnL>
                      <a:noFill/>
                    </a:lnL>
                    <a:lnR>
                      <a:noFill/>
                    </a:lnR>
                    <a:lnT>
                      <a:noFill/>
                    </a:lnT>
                    <a:lnB>
                      <a:noFill/>
                    </a:lnB>
                  </a:tcPr>
                </a:tc>
              </a:tr>
              <a:tr h="514074">
                <a:tc>
                  <a:txBody>
                    <a:bodyPr/>
                    <a:lstStyle/>
                    <a:p>
                      <a:r>
                        <a:rPr lang="en-US" sz="1400" b="1"/>
                        <a:t>Grape varieties :</a:t>
                      </a:r>
                      <a:endParaRPr lang="en-US" sz="1400"/>
                    </a:p>
                  </a:txBody>
                  <a:tcPr marL="73439" marR="73439" marT="36720" marB="36720" anchor="ctr">
                    <a:lnL>
                      <a:noFill/>
                    </a:lnL>
                    <a:lnR>
                      <a:noFill/>
                    </a:lnR>
                    <a:lnT>
                      <a:noFill/>
                    </a:lnT>
                    <a:lnB>
                      <a:noFill/>
                    </a:lnB>
                  </a:tcPr>
                </a:tc>
                <a:tc>
                  <a:txBody>
                    <a:bodyPr/>
                    <a:lstStyle/>
                    <a:p>
                      <a:r>
                        <a:rPr lang="en-US" sz="1400"/>
                        <a:t>Cabernet Sauvignon, Merlot, Petit Verdot</a:t>
                      </a:r>
                    </a:p>
                    <a:p>
                      <a:r>
                        <a:rPr lang="en-US" sz="1400"/>
                        <a:t> </a:t>
                      </a:r>
                    </a:p>
                  </a:txBody>
                  <a:tcPr marL="73439" marR="73439" marT="36720" marB="36720" anchor="ctr">
                    <a:lnL>
                      <a:noFill/>
                    </a:lnL>
                    <a:lnR>
                      <a:noFill/>
                    </a:lnR>
                    <a:lnT>
                      <a:noFill/>
                    </a:lnT>
                    <a:lnB>
                      <a:noFill/>
                    </a:lnB>
                  </a:tcPr>
                </a:tc>
              </a:tr>
              <a:tr h="1615661">
                <a:tc>
                  <a:txBody>
                    <a:bodyPr/>
                    <a:lstStyle/>
                    <a:p>
                      <a:r>
                        <a:rPr lang="en-US" sz="1400" b="1"/>
                        <a:t>Blending :</a:t>
                      </a:r>
                      <a:endParaRPr lang="en-US" sz="1400"/>
                    </a:p>
                  </a:txBody>
                  <a:tcPr marL="73439" marR="73439" marT="36720" marB="36720" anchor="ctr">
                    <a:lnL>
                      <a:noFill/>
                    </a:lnL>
                    <a:lnR>
                      <a:noFill/>
                    </a:lnR>
                    <a:lnT>
                      <a:noFill/>
                    </a:lnT>
                    <a:lnB>
                      <a:noFill/>
                    </a:lnB>
                  </a:tcPr>
                </a:tc>
                <a:tc>
                  <a:txBody>
                    <a:bodyPr/>
                    <a:lstStyle/>
                    <a:p>
                      <a:r>
                        <a:rPr lang="en-US" sz="1400"/>
                        <a:t>Blending of Château Angludet begins in the February after the harvest. The winesfrom the best plots are then selected by Benjamin Sichel for their complementary qualities. Thus, only 70% of the volume of the harvest is selected for Château Angludet.</a:t>
                      </a:r>
                    </a:p>
                    <a:p>
                      <a:r>
                        <a:rPr lang="en-US" sz="1400"/>
                        <a:t> </a:t>
                      </a:r>
                    </a:p>
                  </a:txBody>
                  <a:tcPr marL="73439" marR="73439" marT="36720" marB="36720" anchor="ctr">
                    <a:lnL>
                      <a:noFill/>
                    </a:lnL>
                    <a:lnR>
                      <a:noFill/>
                    </a:lnR>
                    <a:lnT>
                      <a:noFill/>
                    </a:lnT>
                    <a:lnB>
                      <a:noFill/>
                    </a:lnB>
                  </a:tcPr>
                </a:tc>
              </a:tr>
              <a:tr h="514074">
                <a:tc>
                  <a:txBody>
                    <a:bodyPr/>
                    <a:lstStyle/>
                    <a:p>
                      <a:r>
                        <a:rPr lang="en-US" sz="1400" b="1">
                          <a:effectLst/>
                        </a:rPr>
                        <a:t>Annual production :</a:t>
                      </a:r>
                      <a:endParaRPr lang="en-US" sz="1400">
                        <a:effectLst/>
                      </a:endParaRPr>
                    </a:p>
                  </a:txBody>
                  <a:tcPr marL="73439" marR="73439" marT="36720" marB="36720" anchor="ctr">
                    <a:lnL>
                      <a:noFill/>
                    </a:lnL>
                    <a:lnR>
                      <a:noFill/>
                    </a:lnR>
                    <a:lnT>
                      <a:noFill/>
                    </a:lnT>
                    <a:lnB>
                      <a:noFill/>
                    </a:lnB>
                  </a:tcPr>
                </a:tc>
                <a:tc>
                  <a:txBody>
                    <a:bodyPr/>
                    <a:lstStyle/>
                    <a:p>
                      <a:r>
                        <a:rPr lang="en-US" sz="1400"/>
                        <a:t>120 000 bottles</a:t>
                      </a:r>
                    </a:p>
                    <a:p>
                      <a:r>
                        <a:rPr lang="en-US" sz="1400"/>
                        <a:t> </a:t>
                      </a:r>
                    </a:p>
                  </a:txBody>
                  <a:tcPr marL="73439" marR="73439" marT="36720" marB="36720" anchor="ctr">
                    <a:lnL>
                      <a:noFill/>
                    </a:lnL>
                    <a:lnR>
                      <a:noFill/>
                    </a:lnR>
                    <a:lnT>
                      <a:noFill/>
                    </a:lnT>
                    <a:lnB>
                      <a:noFill/>
                    </a:lnB>
                  </a:tcPr>
                </a:tc>
              </a:tr>
              <a:tr h="954709">
                <a:tc>
                  <a:txBody>
                    <a:bodyPr/>
                    <a:lstStyle/>
                    <a:p>
                      <a:r>
                        <a:rPr lang="en-US" sz="1400" b="1" dirty="0" err="1" smtClean="0"/>
                        <a:t>Neighbourig</a:t>
                      </a:r>
                      <a:r>
                        <a:rPr lang="en-US" sz="1400" b="1" dirty="0" smtClean="0"/>
                        <a:t> </a:t>
                      </a:r>
                      <a:r>
                        <a:rPr lang="en-US" sz="1400" b="1" dirty="0"/>
                        <a:t>Grands </a:t>
                      </a:r>
                      <a:r>
                        <a:rPr lang="en-US" sz="1400" b="1" dirty="0" smtClean="0"/>
                        <a:t>Crus:</a:t>
                      </a:r>
                      <a:endParaRPr lang="en-US" sz="1400" dirty="0"/>
                    </a:p>
                  </a:txBody>
                  <a:tcPr marL="73439" marR="73439" marT="36720" marB="36720" anchor="ctr">
                    <a:lnL>
                      <a:noFill/>
                    </a:lnL>
                    <a:lnR>
                      <a:noFill/>
                    </a:lnR>
                    <a:lnT>
                      <a:noFill/>
                    </a:lnT>
                    <a:lnB>
                      <a:noFill/>
                    </a:lnB>
                  </a:tcPr>
                </a:tc>
                <a:tc>
                  <a:txBody>
                    <a:bodyPr/>
                    <a:lstStyle/>
                    <a:p>
                      <a:r>
                        <a:rPr lang="fr-FR" sz="1400"/>
                        <a:t>Château Giscours - 3rd Cru Classé</a:t>
                      </a:r>
                      <a:br>
                        <a:rPr lang="fr-FR" sz="1400"/>
                      </a:br>
                      <a:r>
                        <a:rPr lang="fr-FR" sz="1400"/>
                        <a:t>Château Brane Cantenac - 3rd Cru Classé</a:t>
                      </a:r>
                      <a:br>
                        <a:rPr lang="fr-FR" sz="1400"/>
                      </a:br>
                      <a:r>
                        <a:rPr lang="fr-FR" sz="1400"/>
                        <a:t>Château du Tertre – 5th Cru Classé</a:t>
                      </a:r>
                    </a:p>
                    <a:p>
                      <a:r>
                        <a:rPr lang="fr-FR" sz="1400"/>
                        <a:t> </a:t>
                      </a:r>
                    </a:p>
                  </a:txBody>
                  <a:tcPr marL="73439" marR="73439" marT="36720" marB="36720" anchor="ctr">
                    <a:lnL>
                      <a:noFill/>
                    </a:lnL>
                    <a:lnR>
                      <a:noFill/>
                    </a:lnR>
                    <a:lnT>
                      <a:noFill/>
                    </a:lnT>
                    <a:lnB>
                      <a:noFill/>
                    </a:lnB>
                  </a:tcPr>
                </a:tc>
              </a:tr>
              <a:tr h="954709">
                <a:tc>
                  <a:txBody>
                    <a:bodyPr/>
                    <a:lstStyle/>
                    <a:p>
                      <a:r>
                        <a:rPr lang="en-US" sz="1400" b="1"/>
                        <a:t>Ageing qualities :</a:t>
                      </a:r>
                      <a:endParaRPr lang="en-US" sz="1400"/>
                    </a:p>
                  </a:txBody>
                  <a:tcPr marL="73439" marR="73439" marT="36720" marB="36720" anchor="ctr">
                    <a:lnL>
                      <a:noFill/>
                    </a:lnL>
                    <a:lnR>
                      <a:noFill/>
                    </a:lnR>
                    <a:lnT>
                      <a:noFill/>
                    </a:lnT>
                    <a:lnB>
                      <a:noFill/>
                    </a:lnB>
                  </a:tcPr>
                </a:tc>
                <a:tc>
                  <a:txBody>
                    <a:bodyPr/>
                    <a:lstStyle/>
                    <a:p>
                      <a:r>
                        <a:rPr lang="en-US" sz="1400" dirty="0"/>
                        <a:t>Can be laid down for between 10 to 20 years, while the best vintages will still be providing much pleasure after 50 years.</a:t>
                      </a:r>
                    </a:p>
                    <a:p>
                      <a:r>
                        <a:rPr lang="en-US" sz="1400" dirty="0"/>
                        <a:t> </a:t>
                      </a:r>
                    </a:p>
                  </a:txBody>
                  <a:tcPr marL="73439" marR="73439" marT="36720" marB="36720" anchor="ctr">
                    <a:lnL>
                      <a:noFill/>
                    </a:lnL>
                    <a:lnR>
                      <a:noFill/>
                    </a:lnR>
                    <a:lnT>
                      <a:noFill/>
                    </a:lnT>
                    <a:lnB>
                      <a:noFill/>
                    </a:lnB>
                  </a:tcPr>
                </a:tc>
              </a:tr>
            </a:tbl>
          </a:graphicData>
        </a:graphic>
      </p:graphicFrame>
      <p:sp>
        <p:nvSpPr>
          <p:cNvPr id="3" name="Date Placeholder 2"/>
          <p:cNvSpPr>
            <a:spLocks noGrp="1"/>
          </p:cNvSpPr>
          <p:nvPr>
            <p:ph type="dt" sz="half" idx="10"/>
          </p:nvPr>
        </p:nvSpPr>
        <p:spPr>
          <a:xfrm flipV="1">
            <a:off x="6660232" y="1"/>
            <a:ext cx="1470756" cy="224492"/>
          </a:xfrm>
        </p:spPr>
        <p:txBody>
          <a:bodyPr/>
          <a:lstStyle/>
          <a:p>
            <a:endParaRPr lang="fi-FI"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12</a:t>
            </a:fld>
            <a:endParaRPr lang="fi-FI" dirty="0"/>
          </a:p>
        </p:txBody>
      </p:sp>
    </p:spTree>
    <p:extLst>
      <p:ext uri="{BB962C8B-B14F-4D97-AF65-F5344CB8AC3E}">
        <p14:creationId xmlns:p14="http://schemas.microsoft.com/office/powerpoint/2010/main" val="410555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Château Rabaud-Promis </a:t>
            </a:r>
            <a:r>
              <a:rPr lang="fi-FI" dirty="0" smtClean="0"/>
              <a:t/>
            </a:r>
            <a:br>
              <a:rPr lang="fi-FI" dirty="0" smtClean="0"/>
            </a:br>
            <a:r>
              <a:rPr lang="fi-FI" dirty="0" smtClean="0"/>
              <a:t>1er Grand Cru Sauternes </a:t>
            </a:r>
            <a:r>
              <a:rPr lang="fi-FI" dirty="0" smtClean="0"/>
              <a:t>2013</a:t>
            </a:r>
            <a:endParaRPr lang="fi-FI" dirty="0"/>
          </a:p>
        </p:txBody>
      </p:sp>
      <p:sp>
        <p:nvSpPr>
          <p:cNvPr id="5" name="Footer Placeholder 4"/>
          <p:cNvSpPr>
            <a:spLocks noGrp="1"/>
          </p:cNvSpPr>
          <p:nvPr>
            <p:ph type="ftr" sz="quarter" idx="11"/>
          </p:nvPr>
        </p:nvSpPr>
        <p:spPr/>
        <p:txBody>
          <a:bodyPr/>
          <a:lstStyle/>
          <a:p>
            <a:r>
              <a:rPr lang="fi-FI" dirty="0" smtClean="0"/>
              <a:t>Kim 24.4.2018</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13</a:t>
            </a:fld>
            <a:endParaRPr lang="fi-FI" dirty="0"/>
          </a:p>
        </p:txBody>
      </p:sp>
      <p:sp>
        <p:nvSpPr>
          <p:cNvPr id="3" name="Content Placeholder 2"/>
          <p:cNvSpPr>
            <a:spLocks noGrp="1"/>
          </p:cNvSpPr>
          <p:nvPr>
            <p:ph sz="quarter" idx="13"/>
          </p:nvPr>
        </p:nvSpPr>
        <p:spPr>
          <a:xfrm>
            <a:off x="1042416" y="2313432"/>
            <a:ext cx="5113760" cy="3493008"/>
          </a:xfrm>
        </p:spPr>
        <p:txBody>
          <a:bodyPr>
            <a:normAutofit fontScale="62500" lnSpcReduction="20000"/>
          </a:bodyPr>
          <a:lstStyle/>
          <a:p>
            <a:r>
              <a:rPr lang="sv-FI" b="1" i="1" dirty="0" smtClean="0"/>
              <a:t>13%, 140 g </a:t>
            </a:r>
            <a:r>
              <a:rPr lang="sv-FI" b="1" i="1" dirty="0" smtClean="0"/>
              <a:t>restsocker/l</a:t>
            </a:r>
            <a:r>
              <a:rPr lang="sv-FI" b="1" i="1" dirty="0"/>
              <a:t>, 19,25€/</a:t>
            </a:r>
            <a:r>
              <a:rPr lang="sv-FI" b="1" i="1" u="sng" dirty="0"/>
              <a:t>0,375l</a:t>
            </a:r>
            <a:r>
              <a:rPr lang="sv-FI" b="1" i="1" dirty="0"/>
              <a:t>, 17p</a:t>
            </a:r>
            <a:r>
              <a:rPr lang="sv-FI" b="1" i="1" dirty="0" smtClean="0"/>
              <a:t>(++)</a:t>
            </a:r>
            <a:endParaRPr lang="en-US" dirty="0"/>
          </a:p>
          <a:p>
            <a:r>
              <a:rPr lang="sv-FI" dirty="0"/>
              <a:t>Druvorna, Semillon och Sauvignon Blanc, har fått mogna 18 månader på franska ekfat av vilka 25% var nya. Vinet buteljerades i juni 2015. Mycket vacker, ung och ljus bärnstensfärg. Doftar dovt av kola, mjölkchoklad och hasselnöt med en inlindad ton av botrytis. Detta är den svamp (Botrytis Cinerea) som angriper druvorna om hösten och som penetrerar skalen och livnär sig på dess vatten. Kvar blir en nektar med doft av denna svamp. Vissa tycker inte om doften, men jag bara älskar den! I den väldigt söta smaken hittar man honung och melon med tydliga apelsintoner samt en frisk och balanserande syra. En härlig helhet med mycket karaktär. Passar utmärkt till Färsk Anklever med Sauternesgelé, eller till Bäriga efterrätter. </a:t>
            </a:r>
            <a:r>
              <a:rPr lang="sv-FI" dirty="0" smtClean="0"/>
              <a:t>Som i kväll!</a:t>
            </a:r>
          </a:p>
          <a:p>
            <a:r>
              <a:rPr lang="sv-FI" dirty="0" smtClean="0"/>
              <a:t>Tillgängligt!</a:t>
            </a:r>
            <a:endParaRPr lang="en-US" dirty="0"/>
          </a:p>
          <a:p>
            <a:endParaRPr lang="en-US" dirty="0"/>
          </a:p>
        </p:txBody>
      </p:sp>
      <p:pic>
        <p:nvPicPr>
          <p:cNvPr id="3074"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204864"/>
            <a:ext cx="9361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pPr algn="ctr"/>
            <a:r>
              <a:rPr lang="fi-FI" b="1" dirty="0" smtClean="0"/>
              <a:t>Tack!</a:t>
            </a:r>
            <a:endParaRPr lang="fi-FI" b="1" dirty="0"/>
          </a:p>
        </p:txBody>
      </p:sp>
      <p:sp>
        <p:nvSpPr>
          <p:cNvPr id="6" name="Slide Number Placeholder 5"/>
          <p:cNvSpPr>
            <a:spLocks noGrp="1"/>
          </p:cNvSpPr>
          <p:nvPr>
            <p:ph type="sldNum" sz="quarter" idx="12"/>
          </p:nvPr>
        </p:nvSpPr>
        <p:spPr/>
        <p:txBody>
          <a:bodyPr/>
          <a:lstStyle/>
          <a:p>
            <a:fld id="{D7644B4E-B44E-4CB9-A6EE-DFB063C5A723}" type="slidenum">
              <a:rPr lang="fi-FI" smtClean="0"/>
              <a:t>14</a:t>
            </a:fld>
            <a:endParaRPr lang="fi-FI"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016406"/>
            <a:ext cx="6336704" cy="3816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63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smtClean="0"/>
              <a:t>André Clouet Grand Réserve Blanc de Noirs Magnum Champagne Brut N.V.</a:t>
            </a:r>
            <a:endParaRPr lang="fi-FI" sz="2800" dirty="0"/>
          </a:p>
        </p:txBody>
      </p:sp>
      <p:sp>
        <p:nvSpPr>
          <p:cNvPr id="5" name="Footer Placeholder 4"/>
          <p:cNvSpPr>
            <a:spLocks noGrp="1"/>
          </p:cNvSpPr>
          <p:nvPr>
            <p:ph type="ftr" sz="quarter" idx="11"/>
          </p:nvPr>
        </p:nvSpPr>
        <p:spPr/>
        <p:txBody>
          <a:bodyPr/>
          <a:lstStyle/>
          <a:p>
            <a:r>
              <a:rPr lang="fi-FI" dirty="0" smtClean="0"/>
              <a:t>Kim 24.4.2018</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2</a:t>
            </a:fld>
            <a:endParaRPr lang="fi-FI"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137368"/>
            <a:ext cx="1224136" cy="369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5616" y="2708920"/>
            <a:ext cx="5256584" cy="36625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smtClean="0"/>
          </a:p>
          <a:p>
            <a:r>
              <a:rPr lang="sv-FI" sz="1400" b="1" i="1" dirty="0" smtClean="0"/>
              <a:t>12</a:t>
            </a:r>
            <a:r>
              <a:rPr lang="sv-FI" sz="1400" b="1" i="1" dirty="0"/>
              <a:t>%, 8 </a:t>
            </a:r>
            <a:r>
              <a:rPr lang="sv-FI" sz="1400" b="1" i="1" dirty="0" smtClean="0"/>
              <a:t>g restsocker/l</a:t>
            </a:r>
            <a:r>
              <a:rPr lang="sv-FI" sz="1400" b="1" i="1" dirty="0"/>
              <a:t>, </a:t>
            </a:r>
            <a:r>
              <a:rPr lang="sv-FI" sz="1400" b="1" i="1" dirty="0" smtClean="0"/>
              <a:t>64,90€</a:t>
            </a:r>
            <a:r>
              <a:rPr lang="sv-FI" sz="1400" b="1" i="1" dirty="0"/>
              <a:t>/1,5 l, 17p</a:t>
            </a:r>
            <a:r>
              <a:rPr lang="sv-FI" sz="1400" b="1" i="1" dirty="0" smtClean="0"/>
              <a:t>(++!)</a:t>
            </a:r>
          </a:p>
          <a:p>
            <a:endParaRPr lang="en-US" sz="1400" dirty="0"/>
          </a:p>
          <a:p>
            <a:r>
              <a:rPr lang="sv-FI" sz="1400" dirty="0"/>
              <a:t>Nämnde denna champagne i </a:t>
            </a:r>
            <a:r>
              <a:rPr lang="sv-FI" sz="1400" dirty="0" smtClean="0"/>
              <a:t>april/2017månads </a:t>
            </a:r>
            <a:r>
              <a:rPr lang="sv-FI" sz="1400" dirty="0"/>
              <a:t>rapport och kan inte annat än repetera att detta nog är den mest prisvärda champagnen i Alkos sortiment. Att den sedan finns i allt från </a:t>
            </a:r>
            <a:r>
              <a:rPr lang="sv-FI" sz="1400" dirty="0" smtClean="0"/>
              <a:t>halv</a:t>
            </a:r>
            <a:r>
              <a:rPr lang="sv-FI" sz="1400" dirty="0" smtClean="0"/>
              <a:t> </a:t>
            </a:r>
            <a:r>
              <a:rPr lang="sv-FI" sz="1400" dirty="0"/>
              <a:t>till helflaska och till denna </a:t>
            </a:r>
            <a:r>
              <a:rPr lang="sv-FI" sz="1400" dirty="0" smtClean="0"/>
              <a:t>magnum och tom jeroboam (3 liter) gör </a:t>
            </a:r>
            <a:r>
              <a:rPr lang="sv-FI" sz="1400" dirty="0"/>
              <a:t>att den kan användas i alla möjliga sammanhang! En vit champagne gjord på den mörkblåa druvan Pinot Noir gör att man benämner den som en Blanc de Noirs. Således vit av svart. Halmgult med en mycket lätt laxrosa ton. Vackra bubblor som bildar skum i glaset. Elegant doft av brioche, äppelmos och röda bär. Stor mousse med verkligt fin frukt och uttrycksfull syra. Till den eleganta mottagningens entrésnittar. </a:t>
            </a:r>
            <a:endParaRPr lang="en-US" sz="1400" dirty="0"/>
          </a:p>
          <a:p>
            <a:endParaRPr lang="en-US" dirty="0"/>
          </a:p>
        </p:txBody>
      </p:sp>
    </p:spTree>
    <p:extLst>
      <p:ext uri="{BB962C8B-B14F-4D97-AF65-F5344CB8AC3E}">
        <p14:creationId xmlns:p14="http://schemas.microsoft.com/office/powerpoint/2010/main" val="1820025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Forts. André Clouet Champagne</a:t>
            </a:r>
            <a:endParaRPr lang="en-US" dirty="0"/>
          </a:p>
        </p:txBody>
      </p:sp>
      <p:sp>
        <p:nvSpPr>
          <p:cNvPr id="3" name="Content Placeholder 2"/>
          <p:cNvSpPr>
            <a:spLocks noGrp="1"/>
          </p:cNvSpPr>
          <p:nvPr>
            <p:ph idx="1"/>
          </p:nvPr>
        </p:nvSpPr>
        <p:spPr/>
        <p:txBody>
          <a:bodyPr>
            <a:normAutofit/>
          </a:bodyPr>
          <a:lstStyle/>
          <a:p>
            <a:r>
              <a:rPr lang="en-US" dirty="0" err="1" smtClean="0"/>
              <a:t>Vinet</a:t>
            </a:r>
            <a:r>
              <a:rPr lang="en-US" dirty="0" smtClean="0"/>
              <a:t> </a:t>
            </a:r>
            <a:r>
              <a:rPr lang="en-US" dirty="0" err="1" smtClean="0"/>
              <a:t>är</a:t>
            </a:r>
            <a:r>
              <a:rPr lang="en-US" dirty="0" smtClean="0"/>
              <a:t> </a:t>
            </a:r>
            <a:r>
              <a:rPr lang="en-US" dirty="0" err="1" smtClean="0"/>
              <a:t>tillgängligt</a:t>
            </a:r>
            <a:r>
              <a:rPr lang="en-US" dirty="0" smtClean="0"/>
              <a:t> </a:t>
            </a:r>
            <a:r>
              <a:rPr lang="en-US" dirty="0" err="1" smtClean="0"/>
              <a:t>i</a:t>
            </a:r>
            <a:r>
              <a:rPr lang="en-US" dirty="0" smtClean="0"/>
              <a:t> </a:t>
            </a:r>
            <a:r>
              <a:rPr lang="en-US" dirty="0" err="1" smtClean="0"/>
              <a:t>det</a:t>
            </a:r>
            <a:r>
              <a:rPr lang="en-US" dirty="0" smtClean="0"/>
              <a:t> </a:t>
            </a:r>
            <a:r>
              <a:rPr lang="en-US" dirty="0" err="1" smtClean="0"/>
              <a:t>närmaste</a:t>
            </a:r>
            <a:r>
              <a:rPr lang="en-US" dirty="0" smtClean="0"/>
              <a:t> </a:t>
            </a:r>
            <a:r>
              <a:rPr lang="en-US" dirty="0" err="1" smtClean="0"/>
              <a:t>överallt</a:t>
            </a:r>
            <a:r>
              <a:rPr lang="en-US" dirty="0" smtClean="0"/>
              <a:t>!’</a:t>
            </a:r>
          </a:p>
          <a:p>
            <a:r>
              <a:rPr lang="en-US" dirty="0" err="1" smtClean="0"/>
              <a:t>Normalflaskan</a:t>
            </a:r>
            <a:r>
              <a:rPr lang="en-US" dirty="0" smtClean="0"/>
              <a:t> (0,75l) 31,80€</a:t>
            </a:r>
          </a:p>
          <a:p>
            <a:r>
              <a:rPr lang="en-US" dirty="0" err="1" smtClean="0"/>
              <a:t>Normalflaska</a:t>
            </a:r>
            <a:r>
              <a:rPr lang="en-US" dirty="0" smtClean="0"/>
              <a:t> Rosé 39,95€</a:t>
            </a:r>
          </a:p>
          <a:p>
            <a:r>
              <a:rPr lang="en-US" dirty="0" smtClean="0"/>
              <a:t>Vintage 2005-2006-2011 59,90€</a:t>
            </a:r>
          </a:p>
          <a:p>
            <a:r>
              <a:rPr lang="en-US" dirty="0" smtClean="0"/>
              <a:t>Jeroboam (3 liter) 200€</a:t>
            </a:r>
          </a:p>
        </p:txBody>
      </p:sp>
      <p:sp>
        <p:nvSpPr>
          <p:cNvPr id="4" name="Date Placeholder 3"/>
          <p:cNvSpPr>
            <a:spLocks noGrp="1"/>
          </p:cNvSpPr>
          <p:nvPr>
            <p:ph type="dt" sz="half" idx="10"/>
          </p:nvPr>
        </p:nvSpPr>
        <p:spPr/>
        <p:txBody>
          <a:bodyPr/>
          <a:lstStyle/>
          <a:p>
            <a:fld id="{723F62FF-AADC-42B1-8E40-C469BA1A1F30}" type="datetime1">
              <a:rPr lang="fi-FI" smtClean="0"/>
              <a:t>26.4.2018</a:t>
            </a:fld>
            <a:endParaRPr lang="fi-FI" dirty="0"/>
          </a:p>
        </p:txBody>
      </p:sp>
      <p:sp>
        <p:nvSpPr>
          <p:cNvPr id="5" name="Footer Placeholder 4"/>
          <p:cNvSpPr>
            <a:spLocks noGrp="1"/>
          </p:cNvSpPr>
          <p:nvPr>
            <p:ph type="ftr" sz="quarter" idx="11"/>
          </p:nvPr>
        </p:nvSpPr>
        <p:spPr/>
        <p:txBody>
          <a:bodyPr/>
          <a:lstStyle/>
          <a:p>
            <a:r>
              <a:rPr lang="fi-FI" smtClean="0"/>
              <a:t>Kim 24.4.2014</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3</a:t>
            </a:fld>
            <a:endParaRPr lang="fi-FI" dirty="0"/>
          </a:p>
        </p:txBody>
      </p:sp>
    </p:spTree>
    <p:extLst>
      <p:ext uri="{BB962C8B-B14F-4D97-AF65-F5344CB8AC3E}">
        <p14:creationId xmlns:p14="http://schemas.microsoft.com/office/powerpoint/2010/main" val="369982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Annan Champagne</a:t>
            </a:r>
            <a:endParaRPr lang="en-US" dirty="0"/>
          </a:p>
        </p:txBody>
      </p:sp>
      <p:sp>
        <p:nvSpPr>
          <p:cNvPr id="6" name="Content Placeholder 5"/>
          <p:cNvSpPr>
            <a:spLocks noGrp="1"/>
          </p:cNvSpPr>
          <p:nvPr>
            <p:ph idx="1"/>
          </p:nvPr>
        </p:nvSpPr>
        <p:spPr/>
        <p:txBody>
          <a:bodyPr>
            <a:normAutofit lnSpcReduction="10000"/>
          </a:bodyPr>
          <a:lstStyle/>
          <a:p>
            <a:r>
              <a:rPr lang="en-US" dirty="0" smtClean="0"/>
              <a:t>Palmer &amp; Co. </a:t>
            </a:r>
            <a:r>
              <a:rPr lang="en-US" dirty="0" err="1" smtClean="0"/>
              <a:t>normalflaska</a:t>
            </a:r>
            <a:r>
              <a:rPr lang="en-US" dirty="0" smtClean="0"/>
              <a:t> 40€</a:t>
            </a:r>
          </a:p>
          <a:p>
            <a:r>
              <a:rPr lang="en-US" dirty="0" smtClean="0"/>
              <a:t>Palmer </a:t>
            </a:r>
            <a:r>
              <a:rPr lang="en-US" dirty="0" err="1" smtClean="0"/>
              <a:t>Nabuchadnezzar</a:t>
            </a:r>
            <a:r>
              <a:rPr lang="en-US" dirty="0" smtClean="0"/>
              <a:t> (15 liter) 2.200€</a:t>
            </a:r>
          </a:p>
          <a:p>
            <a:r>
              <a:rPr lang="en-US" dirty="0" smtClean="0"/>
              <a:t>Perrier-</a:t>
            </a:r>
            <a:r>
              <a:rPr lang="en-US" dirty="0" err="1" smtClean="0"/>
              <a:t>Jouét</a:t>
            </a:r>
            <a:r>
              <a:rPr lang="en-US" dirty="0" smtClean="0"/>
              <a:t> 51,50€</a:t>
            </a:r>
          </a:p>
          <a:p>
            <a:r>
              <a:rPr lang="en-US" dirty="0" smtClean="0"/>
              <a:t>Nicolas </a:t>
            </a:r>
            <a:r>
              <a:rPr lang="en-US" dirty="0" err="1" smtClean="0"/>
              <a:t>Feuillatte</a:t>
            </a:r>
            <a:r>
              <a:rPr lang="en-US" dirty="0" smtClean="0"/>
              <a:t> 39,99€</a:t>
            </a:r>
          </a:p>
          <a:p>
            <a:r>
              <a:rPr lang="en-US" dirty="0" err="1" smtClean="0"/>
              <a:t>Lanson</a:t>
            </a:r>
            <a:r>
              <a:rPr lang="en-US" dirty="0" smtClean="0"/>
              <a:t> 45,90€</a:t>
            </a:r>
          </a:p>
          <a:p>
            <a:r>
              <a:rPr lang="en-US" dirty="0" err="1" smtClean="0"/>
              <a:t>Moêt</a:t>
            </a:r>
            <a:r>
              <a:rPr lang="en-US" dirty="0" smtClean="0"/>
              <a:t> et </a:t>
            </a:r>
            <a:r>
              <a:rPr lang="en-US" dirty="0" err="1" smtClean="0"/>
              <a:t>Chandon</a:t>
            </a:r>
            <a:r>
              <a:rPr lang="en-US" dirty="0" smtClean="0"/>
              <a:t> </a:t>
            </a:r>
            <a:r>
              <a:rPr lang="en-US" dirty="0" err="1" smtClean="0"/>
              <a:t>Impérial</a:t>
            </a:r>
            <a:r>
              <a:rPr lang="en-US" dirty="0" smtClean="0"/>
              <a:t> Brut 47,90</a:t>
            </a:r>
          </a:p>
          <a:p>
            <a:r>
              <a:rPr lang="en-US" dirty="0" err="1" smtClean="0"/>
              <a:t>Deutz</a:t>
            </a:r>
            <a:r>
              <a:rPr lang="en-US" dirty="0" smtClean="0"/>
              <a:t> Classic Brut 48,80</a:t>
            </a:r>
          </a:p>
          <a:p>
            <a:r>
              <a:rPr lang="en-US" dirty="0" smtClean="0"/>
              <a:t>Krug Clos </a:t>
            </a:r>
            <a:r>
              <a:rPr lang="en-US" dirty="0" err="1" smtClean="0"/>
              <a:t>d’Ambonnay</a:t>
            </a:r>
            <a:r>
              <a:rPr lang="en-US" dirty="0" smtClean="0"/>
              <a:t> 2000, 3.045,46€</a:t>
            </a:r>
          </a:p>
          <a:p>
            <a:endParaRPr lang="en-US" dirty="0"/>
          </a:p>
        </p:txBody>
      </p:sp>
      <p:sp>
        <p:nvSpPr>
          <p:cNvPr id="2" name="Date Placeholder 1"/>
          <p:cNvSpPr>
            <a:spLocks noGrp="1"/>
          </p:cNvSpPr>
          <p:nvPr>
            <p:ph type="dt" sz="half" idx="10"/>
          </p:nvPr>
        </p:nvSpPr>
        <p:spPr/>
        <p:txBody>
          <a:bodyPr/>
          <a:lstStyle/>
          <a:p>
            <a:fld id="{AEE159AE-4162-4B0F-BA97-9C3483A03BFC}" type="datetime1">
              <a:rPr lang="fi-FI" smtClean="0"/>
              <a:t>26.4.2018</a:t>
            </a:fld>
            <a:endParaRPr lang="fi-FI" dirty="0"/>
          </a:p>
        </p:txBody>
      </p:sp>
      <p:sp>
        <p:nvSpPr>
          <p:cNvPr id="3" name="Footer Placeholder 2"/>
          <p:cNvSpPr>
            <a:spLocks noGrp="1"/>
          </p:cNvSpPr>
          <p:nvPr>
            <p:ph type="ftr" sz="quarter" idx="11"/>
          </p:nvPr>
        </p:nvSpPr>
        <p:spPr/>
        <p:txBody>
          <a:bodyPr/>
          <a:lstStyle/>
          <a:p>
            <a:r>
              <a:rPr lang="fi-FI" smtClean="0"/>
              <a:t>Kim 24.4.2014</a:t>
            </a:r>
            <a:endParaRPr lang="fi-FI" dirty="0"/>
          </a:p>
        </p:txBody>
      </p:sp>
      <p:sp>
        <p:nvSpPr>
          <p:cNvPr id="4" name="Slide Number Placeholder 3"/>
          <p:cNvSpPr>
            <a:spLocks noGrp="1"/>
          </p:cNvSpPr>
          <p:nvPr>
            <p:ph type="sldNum" sz="quarter" idx="12"/>
          </p:nvPr>
        </p:nvSpPr>
        <p:spPr/>
        <p:txBody>
          <a:bodyPr/>
          <a:lstStyle/>
          <a:p>
            <a:fld id="{D7644B4E-B44E-4CB9-A6EE-DFB063C5A723}" type="slidenum">
              <a:rPr lang="fi-FI" smtClean="0"/>
              <a:t>4</a:t>
            </a:fld>
            <a:endParaRPr lang="fi-FI" dirty="0"/>
          </a:p>
        </p:txBody>
      </p:sp>
    </p:spTree>
    <p:extLst>
      <p:ext uri="{BB962C8B-B14F-4D97-AF65-F5344CB8AC3E}">
        <p14:creationId xmlns:p14="http://schemas.microsoft.com/office/powerpoint/2010/main" val="23316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smtClean="0"/>
              <a:t>Umani Ronchi Vellodoro Pecorino 2017 - IGT Terre de Chieti</a:t>
            </a:r>
            <a:endParaRPr lang="fi-FI" sz="3200" dirty="0"/>
          </a:p>
        </p:txBody>
      </p:sp>
      <p:sp>
        <p:nvSpPr>
          <p:cNvPr id="5" name="Footer Placeholder 4"/>
          <p:cNvSpPr>
            <a:spLocks noGrp="1"/>
          </p:cNvSpPr>
          <p:nvPr>
            <p:ph type="ftr" sz="quarter" idx="11"/>
          </p:nvPr>
        </p:nvSpPr>
        <p:spPr/>
        <p:txBody>
          <a:bodyPr/>
          <a:lstStyle/>
          <a:p>
            <a:r>
              <a:rPr lang="fi-FI" dirty="0" smtClean="0"/>
              <a:t>Kim 24.4.2018</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5</a:t>
            </a:fld>
            <a:endParaRPr lang="fi-FI" dirty="0"/>
          </a:p>
        </p:txBody>
      </p:sp>
      <p:pic>
        <p:nvPicPr>
          <p:cNvPr id="205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060848"/>
            <a:ext cx="1224136" cy="374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sz="quarter" idx="13"/>
          </p:nvPr>
        </p:nvSpPr>
        <p:spPr>
          <a:xfrm>
            <a:off x="755576" y="2313432"/>
            <a:ext cx="5688632" cy="3493008"/>
          </a:xfrm>
        </p:spPr>
        <p:txBody>
          <a:bodyPr>
            <a:normAutofit fontScale="77500" lnSpcReduction="20000"/>
          </a:bodyPr>
          <a:lstStyle/>
          <a:p>
            <a:pPr marL="68580" indent="0">
              <a:buNone/>
            </a:pPr>
            <a:r>
              <a:rPr lang="sv-FI" i="1" dirty="0"/>
              <a:t> </a:t>
            </a:r>
            <a:r>
              <a:rPr lang="sv-FI" i="1" dirty="0" smtClean="0"/>
              <a:t>   </a:t>
            </a:r>
            <a:r>
              <a:rPr lang="sv-FI" b="1" i="1" dirty="0" smtClean="0"/>
              <a:t>12,5</a:t>
            </a:r>
            <a:r>
              <a:rPr lang="sv-FI" b="1" i="1" dirty="0"/>
              <a:t>%, </a:t>
            </a:r>
            <a:r>
              <a:rPr lang="sv-FI" b="1" i="1" dirty="0" smtClean="0"/>
              <a:t>11,89€</a:t>
            </a:r>
            <a:r>
              <a:rPr lang="sv-FI" b="1" i="1" dirty="0"/>
              <a:t>, 15p(++!)</a:t>
            </a:r>
            <a:endParaRPr lang="en-US" dirty="0"/>
          </a:p>
          <a:p>
            <a:r>
              <a:rPr lang="sv-FI" dirty="0"/>
              <a:t>Vinhuset och vingården Umani Ronchi ligger mycket nära Adriatiska havet söder om San Marino och med Pisa på andra sidan stöveln. Detta intressanta vin är gjort enbart på den lokala druvan Pecorino. Har en fint halmgul färg och en fräsch doft av citrus, gurka, gula plommon samt inslag av basilika. Rent anslag med bra syra och frukt. Personligt och välgjort med en bra avklingande syra i eftersmaken. </a:t>
            </a:r>
            <a:r>
              <a:rPr lang="sv-FI" b="1" dirty="0"/>
              <a:t>Mycket väl prisvärt!</a:t>
            </a:r>
            <a:r>
              <a:rPr lang="sv-FI" dirty="0"/>
              <a:t> Passar fint som allroundvin till vårens och sommarens bufféer, eller smörstekt gös med nypotatis</a:t>
            </a:r>
            <a:r>
              <a:rPr lang="sv-FI" dirty="0" smtClean="0"/>
              <a:t>!  </a:t>
            </a:r>
            <a:endParaRPr lang="en-US" dirty="0"/>
          </a:p>
          <a:p>
            <a:endParaRPr lang="en-US" dirty="0"/>
          </a:p>
        </p:txBody>
      </p:sp>
    </p:spTree>
    <p:extLst>
      <p:ext uri="{BB962C8B-B14F-4D97-AF65-F5344CB8AC3E}">
        <p14:creationId xmlns:p14="http://schemas.microsoft.com/office/powerpoint/2010/main" val="333489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Umani</a:t>
            </a:r>
            <a:r>
              <a:rPr lang="en-US" dirty="0" smtClean="0"/>
              <a:t> </a:t>
            </a:r>
            <a:r>
              <a:rPr lang="en-US" dirty="0" err="1" smtClean="0"/>
              <a:t>Ronchi</a:t>
            </a:r>
            <a:r>
              <a:rPr lang="en-US" dirty="0" smtClean="0"/>
              <a:t> </a:t>
            </a:r>
            <a:r>
              <a:rPr lang="en-US" dirty="0" err="1" smtClean="0"/>
              <a:t>Vellodoro</a:t>
            </a:r>
            <a:r>
              <a:rPr lang="en-US" dirty="0" smtClean="0"/>
              <a:t> Pecorino 2017 – forts.</a:t>
            </a:r>
            <a:endParaRPr lang="en-US" dirty="0"/>
          </a:p>
        </p:txBody>
      </p:sp>
      <p:sp>
        <p:nvSpPr>
          <p:cNvPr id="3" name="Date Placeholder 2"/>
          <p:cNvSpPr>
            <a:spLocks noGrp="1"/>
          </p:cNvSpPr>
          <p:nvPr>
            <p:ph type="dt" sz="half" idx="10"/>
          </p:nvPr>
        </p:nvSpPr>
        <p:spPr/>
        <p:txBody>
          <a:bodyPr/>
          <a:lstStyle/>
          <a:p>
            <a:fld id="{066A94D7-A495-4ED6-ADEC-BEE838630824}" type="datetime1">
              <a:rPr lang="fi-FI" smtClean="0"/>
              <a:t>26.4.2018</a:t>
            </a:fld>
            <a:endParaRPr lang="fi-FI"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6</a:t>
            </a:fld>
            <a:endParaRPr lang="fi-FI" dirty="0"/>
          </a:p>
        </p:txBody>
      </p:sp>
      <p:sp>
        <p:nvSpPr>
          <p:cNvPr id="6" name="Content Placeholder 5"/>
          <p:cNvSpPr>
            <a:spLocks noGrp="1"/>
          </p:cNvSpPr>
          <p:nvPr>
            <p:ph sz="quarter" idx="13"/>
          </p:nvPr>
        </p:nvSpPr>
        <p:spPr>
          <a:xfrm>
            <a:off x="1042416" y="2313432"/>
            <a:ext cx="6337896" cy="3493008"/>
          </a:xfrm>
        </p:spPr>
        <p:txBody>
          <a:bodyPr/>
          <a:lstStyle/>
          <a:p>
            <a:r>
              <a:rPr lang="sv-FI" dirty="0"/>
              <a:t>Halmgul. Ren frisk doft av citrus, gurka, päron, gula plommon och en ton av basilika. Rent fint anslag med bra syra, medelfyllig, fräscht och välgjort. Mycket trevligt och personligt med en lång och frisk eftersmak. Passar utmärkt till vårens och sommarens bufféer. Mycket väl prisvärt, på gränsen till fynd! </a:t>
            </a:r>
            <a:r>
              <a:rPr lang="sv-FI" b="1" dirty="0"/>
              <a:t>Tillgängligt!</a:t>
            </a:r>
            <a:endParaRPr lang="en-US" dirty="0"/>
          </a:p>
          <a:p>
            <a:endParaRPr lang="en-US" dirty="0"/>
          </a:p>
        </p:txBody>
      </p:sp>
      <p:sp>
        <p:nvSpPr>
          <p:cNvPr id="7" name="Content Placeholder 6"/>
          <p:cNvSpPr>
            <a:spLocks noGrp="1"/>
          </p:cNvSpPr>
          <p:nvPr>
            <p:ph sz="quarter" idx="14"/>
          </p:nvPr>
        </p:nvSpPr>
        <p:spPr>
          <a:xfrm>
            <a:off x="7596336" y="5445223"/>
            <a:ext cx="468672" cy="361215"/>
          </a:xfrm>
        </p:spPr>
        <p:txBody>
          <a:bodyPr>
            <a:normAutofit fontScale="92500" lnSpcReduction="20000"/>
          </a:bodyPr>
          <a:lstStyle/>
          <a:p>
            <a:endParaRPr lang="en-US" dirty="0"/>
          </a:p>
        </p:txBody>
      </p:sp>
    </p:spTree>
    <p:extLst>
      <p:ext uri="{BB962C8B-B14F-4D97-AF65-F5344CB8AC3E}">
        <p14:creationId xmlns:p14="http://schemas.microsoft.com/office/powerpoint/2010/main" val="272697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Bestheim Riesling Alsace Grand Cru Schlossberg 2015</a:t>
            </a:r>
            <a:endParaRPr lang="fi-FI" dirty="0"/>
          </a:p>
        </p:txBody>
      </p:sp>
      <p:sp>
        <p:nvSpPr>
          <p:cNvPr id="5" name="Footer Placeholder 4"/>
          <p:cNvSpPr>
            <a:spLocks noGrp="1"/>
          </p:cNvSpPr>
          <p:nvPr>
            <p:ph type="ftr" sz="quarter" idx="11"/>
          </p:nvPr>
        </p:nvSpPr>
        <p:spPr/>
        <p:txBody>
          <a:bodyPr/>
          <a:lstStyle/>
          <a:p>
            <a:r>
              <a:rPr lang="fi-FI" dirty="0" smtClean="0"/>
              <a:t>Kim 24.4.2018</a:t>
            </a:r>
            <a:endParaRPr lang="fi-FI" dirty="0"/>
          </a:p>
        </p:txBody>
      </p:sp>
      <p:sp>
        <p:nvSpPr>
          <p:cNvPr id="6" name="Slide Number Placeholder 5"/>
          <p:cNvSpPr>
            <a:spLocks noGrp="1"/>
          </p:cNvSpPr>
          <p:nvPr>
            <p:ph type="sldNum" sz="quarter" idx="12"/>
          </p:nvPr>
        </p:nvSpPr>
        <p:spPr/>
        <p:txBody>
          <a:bodyPr/>
          <a:lstStyle/>
          <a:p>
            <a:fld id="{D7644B4E-B44E-4CB9-A6EE-DFB063C5A723}" type="slidenum">
              <a:rPr lang="fi-FI" smtClean="0"/>
              <a:t>7</a:t>
            </a:fld>
            <a:endParaRPr lang="fi-FI" dirty="0"/>
          </a:p>
        </p:txBody>
      </p:sp>
      <p:pic>
        <p:nvPicPr>
          <p:cNvPr id="409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204864"/>
            <a:ext cx="936104" cy="360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1042416" y="2313432"/>
            <a:ext cx="5113760" cy="3493008"/>
          </a:xfrm>
        </p:spPr>
        <p:txBody>
          <a:bodyPr>
            <a:normAutofit fontScale="77500" lnSpcReduction="20000"/>
          </a:bodyPr>
          <a:lstStyle/>
          <a:p>
            <a:pPr marL="68580" indent="0">
              <a:buNone/>
            </a:pPr>
            <a:r>
              <a:rPr lang="sv-FI" dirty="0"/>
              <a:t> </a:t>
            </a:r>
            <a:r>
              <a:rPr lang="sv-FI" dirty="0" smtClean="0"/>
              <a:t>   </a:t>
            </a:r>
            <a:r>
              <a:rPr lang="sv-FI" b="1" dirty="0" smtClean="0"/>
              <a:t> </a:t>
            </a:r>
            <a:r>
              <a:rPr lang="sv-FI" b="1" dirty="0"/>
              <a:t>13%, 6 g/l, 16,90€, 17,5p(+++!)</a:t>
            </a:r>
            <a:endParaRPr lang="en-US" dirty="0"/>
          </a:p>
          <a:p>
            <a:r>
              <a:rPr lang="sv-FI" dirty="0"/>
              <a:t>Maison Bestheim producerar 2 miljoner flaskor per år. Grand Cru gården Schlossberg ligger på en brant sluttning 300 möh. Vinet är vackert halmgult med en tydlig petroleumton i doften. Därtill exotisk frukt som lichi och med inslag av aprikos. Torrt med fint anslag och tydlig, hög syra, men balanserad och med en härligt lång eftersmak och en avrundande, väl avvägd restsötma. Väldigt, väldigt bra! </a:t>
            </a:r>
            <a:r>
              <a:rPr lang="sv-FI" b="1" dirty="0"/>
              <a:t>Ett fynd</a:t>
            </a:r>
            <a:r>
              <a:rPr lang="sv-FI" b="1" dirty="0" smtClean="0"/>
              <a:t>! </a:t>
            </a:r>
          </a:p>
          <a:p>
            <a:r>
              <a:rPr lang="sv-FI" b="1" dirty="0" smtClean="0"/>
              <a:t>Tillgängligt!</a:t>
            </a:r>
            <a:endParaRPr lang="en-US" dirty="0"/>
          </a:p>
          <a:p>
            <a:endParaRPr lang="en-US" dirty="0"/>
          </a:p>
        </p:txBody>
      </p:sp>
    </p:spTree>
    <p:extLst>
      <p:ext uri="{BB962C8B-B14F-4D97-AF65-F5344CB8AC3E}">
        <p14:creationId xmlns:p14="http://schemas.microsoft.com/office/powerpoint/2010/main" val="197327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Quinta das </a:t>
            </a:r>
            <a:r>
              <a:rPr lang="en-US" dirty="0" err="1" smtClean="0"/>
              <a:t>Setencostas</a:t>
            </a:r>
            <a:r>
              <a:rPr lang="en-US" dirty="0" smtClean="0"/>
              <a:t> 2015</a:t>
            </a:r>
            <a:endParaRPr lang="en-US" dirty="0"/>
          </a:p>
        </p:txBody>
      </p:sp>
      <p:sp>
        <p:nvSpPr>
          <p:cNvPr id="3" name="Date Placeholder 2"/>
          <p:cNvSpPr>
            <a:spLocks noGrp="1"/>
          </p:cNvSpPr>
          <p:nvPr>
            <p:ph type="dt" sz="half" idx="10"/>
          </p:nvPr>
        </p:nvSpPr>
        <p:spPr/>
        <p:txBody>
          <a:bodyPr/>
          <a:lstStyle/>
          <a:p>
            <a:fld id="{051E374F-246A-44CC-B5AF-C3A7A395A7B6}" type="datetime1">
              <a:rPr lang="fi-FI" smtClean="0"/>
              <a:t>26.4.2018</a:t>
            </a:fld>
            <a:endParaRPr lang="fi-FI"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8</a:t>
            </a:fld>
            <a:endParaRPr lang="fi-FI" dirty="0"/>
          </a:p>
        </p:txBody>
      </p:sp>
      <p:sp>
        <p:nvSpPr>
          <p:cNvPr id="6" name="Content Placeholder 5"/>
          <p:cNvSpPr>
            <a:spLocks noGrp="1"/>
          </p:cNvSpPr>
          <p:nvPr>
            <p:ph sz="quarter" idx="13"/>
          </p:nvPr>
        </p:nvSpPr>
        <p:spPr>
          <a:xfrm>
            <a:off x="1042416" y="2313432"/>
            <a:ext cx="4609704" cy="3493008"/>
          </a:xfrm>
        </p:spPr>
        <p:txBody>
          <a:bodyPr>
            <a:normAutofit fontScale="70000" lnSpcReduction="20000"/>
          </a:bodyPr>
          <a:lstStyle/>
          <a:p>
            <a:r>
              <a:rPr lang="en-US" dirty="0" err="1" smtClean="0"/>
              <a:t>Det</a:t>
            </a:r>
            <a:r>
              <a:rPr lang="en-US" dirty="0" smtClean="0"/>
              <a:t> </a:t>
            </a:r>
            <a:r>
              <a:rPr lang="en-US" dirty="0" err="1" smtClean="0"/>
              <a:t>mest</a:t>
            </a:r>
            <a:r>
              <a:rPr lang="en-US" dirty="0" smtClean="0"/>
              <a:t> </a:t>
            </a:r>
            <a:r>
              <a:rPr lang="en-US" dirty="0" err="1" smtClean="0"/>
              <a:t>prisvärda</a:t>
            </a:r>
            <a:r>
              <a:rPr lang="en-US" dirty="0" smtClean="0"/>
              <a:t> </a:t>
            </a:r>
            <a:r>
              <a:rPr lang="en-US" dirty="0" err="1" smtClean="0"/>
              <a:t>röda</a:t>
            </a:r>
            <a:r>
              <a:rPr lang="en-US" dirty="0" smtClean="0"/>
              <a:t> </a:t>
            </a:r>
            <a:r>
              <a:rPr lang="en-US" dirty="0" err="1" smtClean="0"/>
              <a:t>vinet</a:t>
            </a:r>
            <a:r>
              <a:rPr lang="en-US" dirty="0" smtClean="0"/>
              <a:t> </a:t>
            </a:r>
            <a:r>
              <a:rPr lang="en-US" dirty="0" err="1" smtClean="0"/>
              <a:t>på</a:t>
            </a:r>
            <a:r>
              <a:rPr lang="en-US" dirty="0" smtClean="0"/>
              <a:t> </a:t>
            </a:r>
            <a:r>
              <a:rPr lang="en-US" dirty="0" err="1" smtClean="0"/>
              <a:t>Alko</a:t>
            </a:r>
            <a:r>
              <a:rPr lang="en-US" dirty="0" smtClean="0"/>
              <a:t> under </a:t>
            </a:r>
            <a:r>
              <a:rPr lang="en-US" dirty="0" err="1" smtClean="0"/>
              <a:t>hela</a:t>
            </a:r>
            <a:r>
              <a:rPr lang="en-US" dirty="0" smtClean="0"/>
              <a:t> 2017 - </a:t>
            </a:r>
            <a:r>
              <a:rPr lang="en-US" dirty="0" err="1" smtClean="0"/>
              <a:t>och</a:t>
            </a:r>
            <a:r>
              <a:rPr lang="en-US" dirty="0" smtClean="0"/>
              <a:t> </a:t>
            </a:r>
            <a:r>
              <a:rPr lang="en-US" dirty="0" err="1" smtClean="0"/>
              <a:t>hittills</a:t>
            </a:r>
            <a:r>
              <a:rPr lang="en-US" dirty="0" smtClean="0"/>
              <a:t> </a:t>
            </a:r>
            <a:r>
              <a:rPr lang="en-US" dirty="0" err="1" smtClean="0"/>
              <a:t>i</a:t>
            </a:r>
            <a:r>
              <a:rPr lang="en-US" dirty="0" smtClean="0"/>
              <a:t> </a:t>
            </a:r>
            <a:r>
              <a:rPr lang="en-US" dirty="0" err="1" smtClean="0"/>
              <a:t>år</a:t>
            </a:r>
            <a:r>
              <a:rPr lang="en-US" dirty="0" smtClean="0"/>
              <a:t>! </a:t>
            </a:r>
            <a:r>
              <a:rPr lang="en-US" b="1" dirty="0" smtClean="0"/>
              <a:t>Quinta </a:t>
            </a:r>
            <a:r>
              <a:rPr lang="en-US" b="1" i="1" dirty="0" smtClean="0"/>
              <a:t>das </a:t>
            </a:r>
            <a:r>
              <a:rPr lang="en-US" b="1" i="1" dirty="0" err="1"/>
              <a:t>Setencostas</a:t>
            </a:r>
            <a:r>
              <a:rPr lang="en-US" b="1" i="1" dirty="0"/>
              <a:t> 2014, 13,5%, </a:t>
            </a:r>
            <a:r>
              <a:rPr lang="en-US" b="1" i="1" dirty="0" smtClean="0"/>
              <a:t>9,89€</a:t>
            </a:r>
            <a:r>
              <a:rPr lang="en-US" b="1" i="1" dirty="0"/>
              <a:t>, 14p</a:t>
            </a:r>
            <a:r>
              <a:rPr lang="en-US" b="1" i="1" dirty="0" smtClean="0"/>
              <a:t>(+++)</a:t>
            </a:r>
            <a:r>
              <a:rPr lang="en-US" dirty="0" smtClean="0"/>
              <a:t>. </a:t>
            </a:r>
            <a:r>
              <a:rPr lang="en-US" dirty="0" err="1" smtClean="0"/>
              <a:t>Gjort</a:t>
            </a:r>
            <a:r>
              <a:rPr lang="en-US" dirty="0" smtClean="0"/>
              <a:t> </a:t>
            </a:r>
            <a:r>
              <a:rPr lang="en-US" dirty="0" err="1" smtClean="0"/>
              <a:t>på</a:t>
            </a:r>
            <a:r>
              <a:rPr lang="en-US" dirty="0" smtClean="0"/>
              <a:t> 50</a:t>
            </a:r>
            <a:r>
              <a:rPr lang="en-US" dirty="0"/>
              <a:t>% Castelão, 20% </a:t>
            </a:r>
            <a:r>
              <a:rPr lang="en-US" dirty="0" err="1"/>
              <a:t>Camarate</a:t>
            </a:r>
            <a:r>
              <a:rPr lang="en-US" dirty="0"/>
              <a:t>, 20% </a:t>
            </a:r>
            <a:r>
              <a:rPr lang="en-US" dirty="0" err="1"/>
              <a:t>Tinta</a:t>
            </a:r>
            <a:r>
              <a:rPr lang="en-US" dirty="0"/>
              <a:t> </a:t>
            </a:r>
            <a:r>
              <a:rPr lang="en-US" dirty="0" err="1"/>
              <a:t>Miúda</a:t>
            </a:r>
            <a:r>
              <a:rPr lang="en-US" dirty="0"/>
              <a:t> </a:t>
            </a:r>
            <a:r>
              <a:rPr lang="en-US" dirty="0" smtClean="0"/>
              <a:t>och10</a:t>
            </a:r>
            <a:r>
              <a:rPr lang="en-US" dirty="0"/>
              <a:t>% </a:t>
            </a:r>
            <a:r>
              <a:rPr lang="en-US" dirty="0" err="1"/>
              <a:t>Preto</a:t>
            </a:r>
            <a:r>
              <a:rPr lang="en-US" dirty="0"/>
              <a:t> </a:t>
            </a:r>
            <a:r>
              <a:rPr lang="en-US" dirty="0" err="1"/>
              <a:t>Marinho</a:t>
            </a:r>
            <a:r>
              <a:rPr lang="en-US" dirty="0"/>
              <a:t>. </a:t>
            </a:r>
            <a:r>
              <a:rPr lang="en-US" dirty="0" err="1" smtClean="0"/>
              <a:t>Kommer</a:t>
            </a:r>
            <a:r>
              <a:rPr lang="en-US" dirty="0" smtClean="0"/>
              <a:t> </a:t>
            </a:r>
            <a:r>
              <a:rPr lang="en-US" dirty="0" err="1" smtClean="0"/>
              <a:t>från</a:t>
            </a:r>
            <a:r>
              <a:rPr lang="en-US" dirty="0" smtClean="0"/>
              <a:t> </a:t>
            </a:r>
            <a:r>
              <a:rPr lang="en-US" dirty="0" err="1" smtClean="0"/>
              <a:t>distriktet</a:t>
            </a:r>
            <a:r>
              <a:rPr lang="en-US" dirty="0" smtClean="0"/>
              <a:t> </a:t>
            </a:r>
            <a:r>
              <a:rPr lang="en-US" dirty="0" err="1" smtClean="0"/>
              <a:t>Alenquer</a:t>
            </a:r>
            <a:r>
              <a:rPr lang="en-US" dirty="0"/>
              <a:t>,  just </a:t>
            </a:r>
            <a:r>
              <a:rPr lang="en-US" dirty="0" err="1" smtClean="0"/>
              <a:t>söder</a:t>
            </a:r>
            <a:r>
              <a:rPr lang="en-US" dirty="0" smtClean="0"/>
              <a:t> om </a:t>
            </a:r>
            <a:r>
              <a:rPr lang="en-US" dirty="0" err="1" smtClean="0"/>
              <a:t>Lissabon</a:t>
            </a:r>
            <a:r>
              <a:rPr lang="en-US" dirty="0"/>
              <a:t>. </a:t>
            </a:r>
            <a:r>
              <a:rPr lang="en-US" dirty="0" err="1" smtClean="0"/>
              <a:t>Mörkt</a:t>
            </a:r>
            <a:r>
              <a:rPr lang="en-US" dirty="0" smtClean="0"/>
              <a:t> </a:t>
            </a:r>
            <a:r>
              <a:rPr lang="en-US" dirty="0" err="1" smtClean="0"/>
              <a:t>rött</a:t>
            </a:r>
            <a:r>
              <a:rPr lang="en-US" dirty="0" smtClean="0"/>
              <a:t> med </a:t>
            </a:r>
            <a:r>
              <a:rPr lang="en-US" dirty="0" err="1" smtClean="0"/>
              <a:t>en</a:t>
            </a:r>
            <a:r>
              <a:rPr lang="en-US" dirty="0" smtClean="0"/>
              <a:t> </a:t>
            </a:r>
            <a:r>
              <a:rPr lang="en-US" dirty="0" err="1" smtClean="0"/>
              <a:t>djup</a:t>
            </a:r>
            <a:r>
              <a:rPr lang="en-US" dirty="0" smtClean="0"/>
              <a:t> </a:t>
            </a:r>
            <a:r>
              <a:rPr lang="en-US" dirty="0" err="1" smtClean="0"/>
              <a:t>purpurton</a:t>
            </a:r>
            <a:r>
              <a:rPr lang="en-US" dirty="0" smtClean="0"/>
              <a:t>. </a:t>
            </a:r>
            <a:r>
              <a:rPr lang="en-US" dirty="0" err="1" smtClean="0"/>
              <a:t>Körsbär</a:t>
            </a:r>
            <a:r>
              <a:rPr lang="en-US" dirty="0" smtClean="0"/>
              <a:t> </a:t>
            </a:r>
            <a:r>
              <a:rPr lang="en-US" dirty="0" err="1" smtClean="0"/>
              <a:t>och</a:t>
            </a:r>
            <a:r>
              <a:rPr lang="en-US" dirty="0" smtClean="0"/>
              <a:t> </a:t>
            </a:r>
            <a:r>
              <a:rPr lang="en-US" dirty="0" err="1" smtClean="0"/>
              <a:t>svarta</a:t>
            </a:r>
            <a:r>
              <a:rPr lang="en-US" dirty="0" smtClean="0"/>
              <a:t> </a:t>
            </a:r>
            <a:r>
              <a:rPr lang="en-US" dirty="0" err="1" smtClean="0"/>
              <a:t>vinbär</a:t>
            </a:r>
            <a:r>
              <a:rPr lang="en-US" dirty="0" smtClean="0"/>
              <a:t> </a:t>
            </a:r>
            <a:r>
              <a:rPr lang="en-US" dirty="0" err="1" smtClean="0"/>
              <a:t>och</a:t>
            </a:r>
            <a:r>
              <a:rPr lang="en-US" dirty="0" smtClean="0"/>
              <a:t> </a:t>
            </a:r>
            <a:r>
              <a:rPr lang="en-US" dirty="0" err="1" smtClean="0"/>
              <a:t>en</a:t>
            </a:r>
            <a:r>
              <a:rPr lang="en-US" dirty="0" smtClean="0"/>
              <a:t> </a:t>
            </a:r>
            <a:r>
              <a:rPr lang="en-US" dirty="0" err="1" smtClean="0"/>
              <a:t>angenämt</a:t>
            </a:r>
            <a:r>
              <a:rPr lang="en-US" dirty="0" smtClean="0"/>
              <a:t> </a:t>
            </a:r>
            <a:r>
              <a:rPr lang="en-US" dirty="0" err="1" smtClean="0"/>
              <a:t>syltig</a:t>
            </a:r>
            <a:r>
              <a:rPr lang="en-US" dirty="0" smtClean="0"/>
              <a:t> ton </a:t>
            </a:r>
            <a:r>
              <a:rPr lang="en-US" dirty="0" err="1" smtClean="0"/>
              <a:t>i</a:t>
            </a:r>
            <a:r>
              <a:rPr lang="en-US" dirty="0" smtClean="0"/>
              <a:t> </a:t>
            </a:r>
            <a:r>
              <a:rPr lang="en-US" dirty="0" err="1" smtClean="0"/>
              <a:t>doften</a:t>
            </a:r>
            <a:r>
              <a:rPr lang="en-US" dirty="0" smtClean="0"/>
              <a:t>. </a:t>
            </a:r>
            <a:r>
              <a:rPr lang="en-US" dirty="0" err="1" smtClean="0"/>
              <a:t>Fyllig</a:t>
            </a:r>
            <a:r>
              <a:rPr lang="en-US" dirty="0" smtClean="0"/>
              <a:t>, </a:t>
            </a:r>
            <a:r>
              <a:rPr lang="en-US" dirty="0" err="1" smtClean="0"/>
              <a:t>rik</a:t>
            </a:r>
            <a:r>
              <a:rPr lang="en-US" dirty="0" smtClean="0"/>
              <a:t> </a:t>
            </a:r>
            <a:r>
              <a:rPr lang="en-US" dirty="0" err="1" smtClean="0"/>
              <a:t>och</a:t>
            </a:r>
            <a:r>
              <a:rPr lang="en-US" dirty="0" smtClean="0"/>
              <a:t> </a:t>
            </a:r>
            <a:r>
              <a:rPr lang="en-US" dirty="0" err="1" smtClean="0"/>
              <a:t>en</a:t>
            </a:r>
            <a:r>
              <a:rPr lang="en-US" dirty="0" smtClean="0"/>
              <a:t> bra </a:t>
            </a:r>
            <a:r>
              <a:rPr lang="en-US" dirty="0" err="1" smtClean="0"/>
              <a:t>balans</a:t>
            </a:r>
            <a:r>
              <a:rPr lang="en-US" dirty="0" smtClean="0"/>
              <a:t> </a:t>
            </a:r>
            <a:r>
              <a:rPr lang="en-US" dirty="0" err="1" smtClean="0"/>
              <a:t>mellan</a:t>
            </a:r>
            <a:r>
              <a:rPr lang="en-US" dirty="0" smtClean="0"/>
              <a:t> de </a:t>
            </a:r>
            <a:r>
              <a:rPr lang="en-US" dirty="0" err="1" smtClean="0"/>
              <a:t>mjuka</a:t>
            </a:r>
            <a:r>
              <a:rPr lang="en-US" dirty="0" smtClean="0"/>
              <a:t> </a:t>
            </a:r>
            <a:r>
              <a:rPr lang="en-US" dirty="0" err="1" smtClean="0"/>
              <a:t>tanninerna</a:t>
            </a:r>
            <a:r>
              <a:rPr lang="en-US" dirty="0" smtClean="0"/>
              <a:t>, </a:t>
            </a:r>
            <a:r>
              <a:rPr lang="en-US" dirty="0" err="1" smtClean="0"/>
              <a:t>frukten</a:t>
            </a:r>
            <a:r>
              <a:rPr lang="en-US" dirty="0" smtClean="0"/>
              <a:t> </a:t>
            </a:r>
            <a:r>
              <a:rPr lang="en-US" dirty="0" err="1" smtClean="0"/>
              <a:t>och</a:t>
            </a:r>
            <a:r>
              <a:rPr lang="en-US" dirty="0" smtClean="0"/>
              <a:t> </a:t>
            </a:r>
            <a:r>
              <a:rPr lang="en-US" dirty="0" err="1" smtClean="0"/>
              <a:t>eken</a:t>
            </a:r>
            <a:r>
              <a:rPr lang="en-US" dirty="0" smtClean="0"/>
              <a:t>. </a:t>
            </a:r>
            <a:r>
              <a:rPr lang="en-US" dirty="0" err="1" smtClean="0"/>
              <a:t>Ett</a:t>
            </a:r>
            <a:r>
              <a:rPr lang="en-US" dirty="0" smtClean="0"/>
              <a:t> </a:t>
            </a:r>
            <a:r>
              <a:rPr lang="en-US" dirty="0" err="1" smtClean="0"/>
              <a:t>verkligt</a:t>
            </a:r>
            <a:r>
              <a:rPr lang="en-US" dirty="0" smtClean="0"/>
              <a:t> all-round-vin </a:t>
            </a:r>
            <a:r>
              <a:rPr lang="en-US" dirty="0" err="1" smtClean="0"/>
              <a:t>som</a:t>
            </a:r>
            <a:r>
              <a:rPr lang="en-US" dirty="0" smtClean="0"/>
              <a:t> </a:t>
            </a:r>
            <a:r>
              <a:rPr lang="en-US" dirty="0" err="1" smtClean="0"/>
              <a:t>passar</a:t>
            </a:r>
            <a:r>
              <a:rPr lang="en-US" dirty="0" smtClean="0"/>
              <a:t> till </a:t>
            </a:r>
            <a:r>
              <a:rPr lang="en-US" dirty="0" err="1" smtClean="0"/>
              <a:t>nästan</a:t>
            </a:r>
            <a:r>
              <a:rPr lang="en-US" dirty="0" smtClean="0"/>
              <a:t> </a:t>
            </a:r>
            <a:r>
              <a:rPr lang="en-US" dirty="0" err="1" smtClean="0"/>
              <a:t>allt</a:t>
            </a:r>
            <a:r>
              <a:rPr lang="en-US" dirty="0" smtClean="0"/>
              <a:t>, </a:t>
            </a:r>
            <a:r>
              <a:rPr lang="en-US" dirty="0" err="1" smtClean="0"/>
              <a:t>köttgrytor</a:t>
            </a:r>
            <a:r>
              <a:rPr lang="en-US" dirty="0" smtClean="0"/>
              <a:t>, </a:t>
            </a:r>
            <a:r>
              <a:rPr lang="en-US" dirty="0" err="1" smtClean="0"/>
              <a:t>ost</a:t>
            </a:r>
            <a:r>
              <a:rPr lang="en-US" dirty="0" smtClean="0"/>
              <a:t>,  BBQ, </a:t>
            </a:r>
            <a:r>
              <a:rPr lang="en-US" dirty="0" err="1" smtClean="0"/>
              <a:t>eller</a:t>
            </a:r>
            <a:r>
              <a:rPr lang="en-US" dirty="0" smtClean="0"/>
              <a:t> </a:t>
            </a:r>
            <a:r>
              <a:rPr lang="en-US" dirty="0" err="1" smtClean="0"/>
              <a:t>när</a:t>
            </a:r>
            <a:r>
              <a:rPr lang="en-US" dirty="0" smtClean="0"/>
              <a:t> du </a:t>
            </a:r>
            <a:r>
              <a:rPr lang="en-US" dirty="0" err="1" smtClean="0"/>
              <a:t>tittar</a:t>
            </a:r>
            <a:r>
              <a:rPr lang="en-US" dirty="0" smtClean="0"/>
              <a:t> </a:t>
            </a:r>
            <a:r>
              <a:rPr lang="en-US" dirty="0" err="1" smtClean="0"/>
              <a:t>på</a:t>
            </a:r>
            <a:r>
              <a:rPr lang="en-US" dirty="0" smtClean="0"/>
              <a:t> TV</a:t>
            </a:r>
            <a:r>
              <a:rPr lang="en-US" dirty="0"/>
              <a:t>! </a:t>
            </a:r>
            <a:r>
              <a:rPr lang="en-US" dirty="0" err="1" smtClean="0"/>
              <a:t>Kostar</a:t>
            </a:r>
            <a:r>
              <a:rPr lang="en-US" dirty="0" smtClean="0"/>
              <a:t> 10 GBP </a:t>
            </a:r>
            <a:r>
              <a:rPr lang="en-US" dirty="0" err="1" smtClean="0"/>
              <a:t>i</a:t>
            </a:r>
            <a:r>
              <a:rPr lang="en-US" dirty="0" smtClean="0"/>
              <a:t> England </a:t>
            </a:r>
            <a:r>
              <a:rPr lang="en-US" dirty="0"/>
              <a:t>(13,50€)! </a:t>
            </a:r>
            <a:r>
              <a:rPr lang="en-US" dirty="0" err="1" smtClean="0"/>
              <a:t>Tillgängligt</a:t>
            </a:r>
            <a:r>
              <a:rPr lang="en-US" dirty="0" smtClean="0"/>
              <a:t>!</a:t>
            </a:r>
            <a:endParaRPr lang="en-US" dirty="0"/>
          </a:p>
          <a:p>
            <a:endParaRPr lang="en-US" dirty="0"/>
          </a:p>
        </p:txBody>
      </p:sp>
      <p:pic>
        <p:nvPicPr>
          <p:cNvPr id="5122"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624038" y="2312988"/>
            <a:ext cx="901312"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84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Rhebokskloof</a:t>
            </a:r>
            <a:r>
              <a:rPr lang="en-US" dirty="0" smtClean="0"/>
              <a:t> Flat Rock Red 2015</a:t>
            </a:r>
            <a:endParaRPr lang="en-US" dirty="0"/>
          </a:p>
        </p:txBody>
      </p:sp>
      <p:sp>
        <p:nvSpPr>
          <p:cNvPr id="3" name="Date Placeholder 2"/>
          <p:cNvSpPr>
            <a:spLocks noGrp="1"/>
          </p:cNvSpPr>
          <p:nvPr>
            <p:ph type="dt" sz="half" idx="10"/>
          </p:nvPr>
        </p:nvSpPr>
        <p:spPr/>
        <p:txBody>
          <a:bodyPr/>
          <a:lstStyle/>
          <a:p>
            <a:fld id="{051E374F-246A-44CC-B5AF-C3A7A395A7B6}" type="datetime1">
              <a:rPr lang="fi-FI" smtClean="0"/>
              <a:t>26.4.2018</a:t>
            </a:fld>
            <a:endParaRPr lang="fi-FI" dirty="0"/>
          </a:p>
        </p:txBody>
      </p:sp>
      <p:sp>
        <p:nvSpPr>
          <p:cNvPr id="4" name="Footer Placeholder 3"/>
          <p:cNvSpPr>
            <a:spLocks noGrp="1"/>
          </p:cNvSpPr>
          <p:nvPr>
            <p:ph type="ftr" sz="quarter" idx="11"/>
          </p:nvPr>
        </p:nvSpPr>
        <p:spPr/>
        <p:txBody>
          <a:bodyPr/>
          <a:lstStyle/>
          <a:p>
            <a:r>
              <a:rPr lang="fi-FI" smtClean="0"/>
              <a:t>Kim 24.4.2014</a:t>
            </a:r>
            <a:endParaRPr lang="fi-FI" dirty="0"/>
          </a:p>
        </p:txBody>
      </p:sp>
      <p:sp>
        <p:nvSpPr>
          <p:cNvPr id="5" name="Slide Number Placeholder 4"/>
          <p:cNvSpPr>
            <a:spLocks noGrp="1"/>
          </p:cNvSpPr>
          <p:nvPr>
            <p:ph type="sldNum" sz="quarter" idx="12"/>
          </p:nvPr>
        </p:nvSpPr>
        <p:spPr/>
        <p:txBody>
          <a:bodyPr/>
          <a:lstStyle/>
          <a:p>
            <a:fld id="{D7644B4E-B44E-4CB9-A6EE-DFB063C5A723}" type="slidenum">
              <a:rPr lang="fi-FI" smtClean="0"/>
              <a:t>9</a:t>
            </a:fld>
            <a:endParaRPr lang="fi-FI" dirty="0"/>
          </a:p>
        </p:txBody>
      </p:sp>
      <p:sp>
        <p:nvSpPr>
          <p:cNvPr id="6" name="Content Placeholder 5"/>
          <p:cNvSpPr>
            <a:spLocks noGrp="1"/>
          </p:cNvSpPr>
          <p:nvPr>
            <p:ph sz="quarter" idx="13"/>
          </p:nvPr>
        </p:nvSpPr>
        <p:spPr>
          <a:xfrm>
            <a:off x="1042416" y="2313432"/>
            <a:ext cx="4177656" cy="3493008"/>
          </a:xfrm>
        </p:spPr>
        <p:txBody>
          <a:bodyPr>
            <a:normAutofit fontScale="70000" lnSpcReduction="20000"/>
          </a:bodyPr>
          <a:lstStyle/>
          <a:p>
            <a:r>
              <a:rPr lang="sv-FI" b="1" i="1" dirty="0"/>
              <a:t>14%, 13,94€, 15p</a:t>
            </a:r>
            <a:r>
              <a:rPr lang="sv-FI" b="1" i="1" dirty="0" smtClean="0"/>
              <a:t>(+++)</a:t>
            </a:r>
          </a:p>
          <a:p>
            <a:endParaRPr lang="en-US" dirty="0"/>
          </a:p>
          <a:p>
            <a:r>
              <a:rPr lang="sv-FI" u="sng" dirty="0"/>
              <a:t>Utsläppets Fyndvin!</a:t>
            </a:r>
            <a:r>
              <a:rPr lang="sv-FI" dirty="0"/>
              <a:t> Kommer från Paarl i Sydafrika och gjort på Shiraz, Durif, Cabernet Sauvignon och Mourvèdre. Mörk, blålila färg med begynnande mognad. Körsbär, plommon och mörk choklad i doften. Fint, rent anslag med stadiga tanniner och bra fruktsyra. Tydligt, välgjort och kraftfullt. Ett riktigt bra vin som har ryggrad att klara allt från grillen och även den påföljande osten! </a:t>
            </a:r>
            <a:r>
              <a:rPr lang="sv-FI" b="1" dirty="0"/>
              <a:t>Tillgängligt!</a:t>
            </a:r>
            <a:r>
              <a:rPr lang="sv-FI" dirty="0"/>
              <a:t> </a:t>
            </a:r>
            <a:endParaRPr lang="en-US" dirty="0"/>
          </a:p>
          <a:p>
            <a:endParaRPr lang="en-US" dirty="0"/>
          </a:p>
        </p:txBody>
      </p:sp>
      <p:pic>
        <p:nvPicPr>
          <p:cNvPr id="614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12988"/>
            <a:ext cx="936104"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706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1214</TotalTime>
  <Words>1420</Words>
  <Application>Microsoft Office PowerPoint</Application>
  <PresentationFormat>On-screen Show (4:3)</PresentationFormat>
  <Paragraphs>120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      Prisvärda- samt Fyndviner                     2017-2018 </vt:lpstr>
      <vt:lpstr>André Clouet Grand Réserve Blanc de Noirs Magnum Champagne Brut N.V.</vt:lpstr>
      <vt:lpstr>Forts. André Clouet Champagne</vt:lpstr>
      <vt:lpstr>Annan Champagne</vt:lpstr>
      <vt:lpstr>Umani Ronchi Vellodoro Pecorino 2017 - IGT Terre de Chieti</vt:lpstr>
      <vt:lpstr>Umani Ronchi Vellodoro Pecorino 2017 – forts.</vt:lpstr>
      <vt:lpstr>Bestheim Riesling Alsace Grand Cru Schlossberg 2015</vt:lpstr>
      <vt:lpstr>Quinta das Setencostas 2015</vt:lpstr>
      <vt:lpstr>Rhebokskloof Flat Rock Red 2015</vt:lpstr>
      <vt:lpstr>Forts. Rhebokskloof </vt:lpstr>
      <vt:lpstr>Château Angludet, Margaux 2014 </vt:lpstr>
      <vt:lpstr>Forts. Ch. Angludet</vt:lpstr>
      <vt:lpstr>Château Rabaud-Promis  1er Grand Cru Sauternes 2013</vt:lpstr>
      <vt:lpstr>Tack!</vt:lpstr>
    </vt:vector>
  </TitlesOfParts>
  <Company>Aalto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Provence</dc:title>
  <dc:creator>Helander-Björkwall Pirjo</dc:creator>
  <cp:lastModifiedBy>Pirjo</cp:lastModifiedBy>
  <cp:revision>116</cp:revision>
  <dcterms:created xsi:type="dcterms:W3CDTF">2014-04-09T07:23:50Z</dcterms:created>
  <dcterms:modified xsi:type="dcterms:W3CDTF">2018-04-26T07:38:54Z</dcterms:modified>
</cp:coreProperties>
</file>