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8" r:id="rId2"/>
    <p:sldId id="279" r:id="rId3"/>
    <p:sldId id="276" r:id="rId4"/>
    <p:sldId id="280" r:id="rId5"/>
    <p:sldId id="286" r:id="rId6"/>
    <p:sldId id="263" r:id="rId7"/>
    <p:sldId id="287" r:id="rId8"/>
    <p:sldId id="259" r:id="rId9"/>
    <p:sldId id="262" r:id="rId10"/>
    <p:sldId id="266" r:id="rId11"/>
    <p:sldId id="277" r:id="rId12"/>
    <p:sldId id="283" r:id="rId13"/>
    <p:sldId id="278" r:id="rId14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14" autoAdjust="0"/>
    <p:restoredTop sz="94660"/>
  </p:normalViewPr>
  <p:slideViewPr>
    <p:cSldViewPr>
      <p:cViewPr>
        <p:scale>
          <a:sx n="100" d="100"/>
          <a:sy n="100" d="100"/>
        </p:scale>
        <p:origin x="-112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1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E351B-29BC-489E-B647-9ACACE449A48}" type="datetimeFigureOut">
              <a:rPr lang="sv-SE" smtClean="0"/>
              <a:pPr/>
              <a:t>2018-02-15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FF64C-154D-4E0D-91D9-022EFE68C89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FF64C-154D-4E0D-91D9-022EFE68C89D}" type="slidenum">
              <a:rPr lang="sv-SE" smtClean="0"/>
              <a:pPr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6237288" y="4716463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FF64C-154D-4E0D-91D9-022EFE68C89D}" type="slidenum">
              <a:rPr lang="sv-SE" smtClean="0"/>
              <a:pPr/>
              <a:t>6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FF64C-154D-4E0D-91D9-022EFE68C89D}" type="slidenum">
              <a:rPr lang="sv-SE" smtClean="0"/>
              <a:pPr/>
              <a:t>8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7245350" y="75565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>
          <a:xfrm>
            <a:off x="685800" y="899592"/>
            <a:ext cx="5486400" cy="3384376"/>
          </a:xfrm>
        </p:spPr>
        <p:txBody>
          <a:bodyPr>
            <a:normAutofit/>
          </a:bodyPr>
          <a:lstStyle/>
          <a:p>
            <a:r>
              <a:rPr lang="sv-SE" dirty="0" err="1" smtClean="0"/>
              <a:t>kkk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FF64C-154D-4E0D-91D9-022EFE68C89D}" type="slidenum">
              <a:rPr lang="sv-SE" smtClean="0"/>
              <a:pPr/>
              <a:t>9</a:t>
            </a:fld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7389813" y="468313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FF64C-154D-4E0D-91D9-022EFE68C89D}" type="slidenum">
              <a:rPr lang="sv-SE" smtClean="0"/>
              <a:pPr/>
              <a:t>10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5FD5-D70A-429A-8DD3-C401EE7E7009}" type="datetimeFigureOut">
              <a:rPr lang="sv-SE" smtClean="0"/>
              <a:pPr/>
              <a:t>2018-02-15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C6702-31AF-45AF-8FE1-C7CD8E32BF1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5FD5-D70A-429A-8DD3-C401EE7E7009}" type="datetimeFigureOut">
              <a:rPr lang="sv-SE" smtClean="0"/>
              <a:pPr/>
              <a:t>2018-02-15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C6702-31AF-45AF-8FE1-C7CD8E32BF1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5FD5-D70A-429A-8DD3-C401EE7E7009}" type="datetimeFigureOut">
              <a:rPr lang="sv-SE" smtClean="0"/>
              <a:pPr/>
              <a:t>2018-02-15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C6702-31AF-45AF-8FE1-C7CD8E32BF1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5FD5-D70A-429A-8DD3-C401EE7E7009}" type="datetimeFigureOut">
              <a:rPr lang="sv-SE" smtClean="0"/>
              <a:pPr/>
              <a:t>2018-02-15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C6702-31AF-45AF-8FE1-C7CD8E32BF1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5FD5-D70A-429A-8DD3-C401EE7E7009}" type="datetimeFigureOut">
              <a:rPr lang="sv-SE" smtClean="0"/>
              <a:pPr/>
              <a:t>2018-02-15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C6702-31AF-45AF-8FE1-C7CD8E32BF1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5FD5-D70A-429A-8DD3-C401EE7E7009}" type="datetimeFigureOut">
              <a:rPr lang="sv-SE" smtClean="0"/>
              <a:pPr/>
              <a:t>2018-02-15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C6702-31AF-45AF-8FE1-C7CD8E32BF1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5FD5-D70A-429A-8DD3-C401EE7E7009}" type="datetimeFigureOut">
              <a:rPr lang="sv-SE" smtClean="0"/>
              <a:pPr/>
              <a:t>2018-02-15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C6702-31AF-45AF-8FE1-C7CD8E32BF1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5FD5-D70A-429A-8DD3-C401EE7E7009}" type="datetimeFigureOut">
              <a:rPr lang="sv-SE" smtClean="0"/>
              <a:pPr/>
              <a:t>2018-02-15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C6702-31AF-45AF-8FE1-C7CD8E32BF1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5FD5-D70A-429A-8DD3-C401EE7E7009}" type="datetimeFigureOut">
              <a:rPr lang="sv-SE" smtClean="0"/>
              <a:pPr/>
              <a:t>2018-02-15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C6702-31AF-45AF-8FE1-C7CD8E32BF1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5FD5-D70A-429A-8DD3-C401EE7E7009}" type="datetimeFigureOut">
              <a:rPr lang="sv-SE" smtClean="0"/>
              <a:pPr/>
              <a:t>2018-02-15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C6702-31AF-45AF-8FE1-C7CD8E32BF1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5FD5-D70A-429A-8DD3-C401EE7E7009}" type="datetimeFigureOut">
              <a:rPr lang="sv-SE" smtClean="0"/>
              <a:pPr/>
              <a:t>2018-02-15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C6702-31AF-45AF-8FE1-C7CD8E32BF1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E5FD5-D70A-429A-8DD3-C401EE7E7009}" type="datetimeFigureOut">
              <a:rPr lang="sv-SE" smtClean="0"/>
              <a:pPr/>
              <a:t>2018-02-15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6702-31AF-45AF-8FE1-C7CD8E32BF18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iinilehti.fi/viinit/yalumba-y-series-merlot-2012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/>
          </a:bodyPr>
          <a:lstStyle/>
          <a:p>
            <a:r>
              <a:rPr lang="sv-SE" sz="4000" dirty="0" smtClean="0"/>
              <a:t>Viner av druvan MERLOT</a:t>
            </a:r>
            <a:endParaRPr lang="sv-SE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5373216"/>
            <a:ext cx="8229600" cy="75294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v-SE" dirty="0" smtClean="0"/>
              <a:t>Handelsgillet 23 februari 2018</a:t>
            </a:r>
          </a:p>
          <a:p>
            <a:pPr>
              <a:buNone/>
            </a:pPr>
            <a:r>
              <a:rPr lang="sv-SE" sz="2400" dirty="0" err="1" smtClean="0"/>
              <a:t>Ramón</a:t>
            </a:r>
            <a:r>
              <a:rPr lang="sv-SE" sz="2400" dirty="0" smtClean="0"/>
              <a:t> </a:t>
            </a:r>
            <a:r>
              <a:rPr lang="sv-SE" sz="2400" dirty="0" err="1" smtClean="0"/>
              <a:t>Sánchez</a:t>
            </a:r>
            <a:endParaRPr lang="sv-SE" sz="2400" dirty="0"/>
          </a:p>
        </p:txBody>
      </p:sp>
      <p:pic>
        <p:nvPicPr>
          <p:cNvPr id="4" name="Picture 2" descr="Tempranillo-Grapes.jpg (1024×154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1556792"/>
            <a:ext cx="2592288" cy="3384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sv-SE" sz="2800" dirty="0" smtClean="0">
                <a:solidFill>
                  <a:schemeClr val="tx2">
                    <a:lumMod val="75000"/>
                  </a:schemeClr>
                </a:solidFill>
              </a:rPr>
              <a:t>Chateau Tour </a:t>
            </a:r>
            <a:r>
              <a:rPr lang="sv-SE" sz="2800" dirty="0" err="1" smtClean="0">
                <a:solidFill>
                  <a:schemeClr val="tx2">
                    <a:lumMod val="75000"/>
                  </a:schemeClr>
                </a:solidFill>
              </a:rPr>
              <a:t>Peyronneau</a:t>
            </a:r>
            <a:r>
              <a:rPr lang="sv-SE" sz="2800" dirty="0" smtClean="0">
                <a:solidFill>
                  <a:schemeClr val="tx2">
                    <a:lumMod val="75000"/>
                  </a:schemeClr>
                </a:solidFill>
              </a:rPr>
              <a:t> 2014</a:t>
            </a:r>
            <a:br>
              <a:rPr lang="sv-SE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sv-SE" sz="2700" dirty="0" err="1" smtClean="0">
                <a:solidFill>
                  <a:schemeClr val="tx2">
                    <a:lumMod val="75000"/>
                  </a:schemeClr>
                </a:solidFill>
              </a:rPr>
              <a:t>Régis</a:t>
            </a:r>
            <a:r>
              <a:rPr lang="sv-SE" sz="27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2700" dirty="0" err="1" smtClean="0">
                <a:solidFill>
                  <a:schemeClr val="tx2">
                    <a:lumMod val="75000"/>
                  </a:schemeClr>
                </a:solidFill>
              </a:rPr>
              <a:t>Laveau</a:t>
            </a:r>
            <a:r>
              <a:rPr lang="sv-SE" sz="2700" dirty="0" smtClean="0">
                <a:solidFill>
                  <a:schemeClr val="tx2">
                    <a:lumMod val="75000"/>
                  </a:schemeClr>
                </a:solidFill>
              </a:rPr>
              <a:t> &amp; Fils,  AC</a:t>
            </a:r>
            <a:r>
              <a:rPr lang="sv-SE" sz="27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2700" dirty="0" err="1" smtClean="0">
                <a:solidFill>
                  <a:schemeClr val="tx2">
                    <a:lumMod val="75000"/>
                  </a:schemeClr>
                </a:solidFill>
              </a:rPr>
              <a:t>Saint-Emilion</a:t>
            </a:r>
            <a:r>
              <a:rPr lang="sv-SE" sz="2700" dirty="0" smtClean="0">
                <a:solidFill>
                  <a:schemeClr val="tx2">
                    <a:lumMod val="75000"/>
                  </a:schemeClr>
                </a:solidFill>
              </a:rPr>
              <a:t> Grand </a:t>
            </a:r>
            <a:r>
              <a:rPr lang="sv-SE" sz="2700" dirty="0" err="1" smtClean="0">
                <a:solidFill>
                  <a:schemeClr val="tx2">
                    <a:lumMod val="75000"/>
                  </a:schemeClr>
                </a:solidFill>
              </a:rPr>
              <a:t>Cru</a:t>
            </a:r>
            <a:r>
              <a:rPr lang="sv-SE" sz="27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sv-SE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07504" y="1268760"/>
            <a:ext cx="7283152" cy="5112568"/>
          </a:xfrm>
        </p:spPr>
        <p:txBody>
          <a:bodyPr>
            <a:normAutofit fontScale="25000" lnSpcReduction="20000"/>
          </a:bodyPr>
          <a:lstStyle/>
          <a:p>
            <a:endParaRPr lang="sv-SE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     Vinfirman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Régis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Lavau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et Fils är belägen i Saint Etienne de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Lisse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på ”högra stranden” i Bordeaux och tillverkar viner med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appelation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Saint-Emillion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där huvuddruvan är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Merlot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. Vinerna är något mjukare och rundare än de från vänstra sidan där Cabernet Sauvignon dominerar. Druvorna till vinet är handplockade och kommer från minst 30 år gamla 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rankor. 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J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äsningen 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har skett i stålcontainrar och vinet har 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efter det lagrats 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på ekfat under 18-20 månader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       </a:t>
            </a:r>
          </a:p>
          <a:p>
            <a:pPr>
              <a:buNone/>
            </a:pPr>
            <a:r>
              <a:rPr lang="sv-SE" sz="7200" b="1" dirty="0" smtClean="0">
                <a:solidFill>
                  <a:schemeClr val="tx2">
                    <a:lumMod val="75000"/>
                  </a:schemeClr>
                </a:solidFill>
              </a:rPr>
              <a:t>        </a:t>
            </a:r>
            <a:r>
              <a:rPr lang="sv-SE" sz="7200" b="1" dirty="0" err="1" smtClean="0">
                <a:solidFill>
                  <a:schemeClr val="tx2">
                    <a:lumMod val="75000"/>
                  </a:schemeClr>
                </a:solidFill>
              </a:rPr>
              <a:t>Régis</a:t>
            </a:r>
            <a:r>
              <a:rPr lang="sv-SE" sz="7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7200" b="1" dirty="0" err="1" smtClean="0">
                <a:solidFill>
                  <a:schemeClr val="tx2">
                    <a:lumMod val="75000"/>
                  </a:schemeClr>
                </a:solidFill>
              </a:rPr>
              <a:t>Laveau</a:t>
            </a:r>
            <a:r>
              <a:rPr lang="sv-SE" sz="7200" b="1" dirty="0" smtClean="0">
                <a:solidFill>
                  <a:schemeClr val="tx2">
                    <a:lumMod val="75000"/>
                  </a:schemeClr>
                </a:solidFill>
              </a:rPr>
              <a:t> &amp; Fils,  AC </a:t>
            </a:r>
            <a:r>
              <a:rPr lang="sv-SE" sz="7200" b="1" dirty="0" err="1" smtClean="0">
                <a:solidFill>
                  <a:schemeClr val="tx2">
                    <a:lumMod val="75000"/>
                  </a:schemeClr>
                </a:solidFill>
              </a:rPr>
              <a:t>Saint-Emilion</a:t>
            </a:r>
            <a:r>
              <a:rPr lang="sv-SE" sz="7200" b="1" dirty="0" smtClean="0">
                <a:solidFill>
                  <a:schemeClr val="tx2">
                    <a:lumMod val="75000"/>
                  </a:schemeClr>
                </a:solidFill>
              </a:rPr>
              <a:t> Grand </a:t>
            </a:r>
            <a:r>
              <a:rPr lang="sv-SE" sz="7200" b="1" dirty="0" err="1" smtClean="0">
                <a:solidFill>
                  <a:schemeClr val="tx2">
                    <a:lumMod val="75000"/>
                  </a:schemeClr>
                </a:solidFill>
              </a:rPr>
              <a:t>Cru</a:t>
            </a:r>
            <a:r>
              <a:rPr lang="sv-SE" sz="7200" b="1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>
              <a:buNone/>
            </a:pPr>
            <a:r>
              <a:rPr lang="sv-SE" sz="7200" b="1" dirty="0" smtClean="0">
                <a:solidFill>
                  <a:schemeClr val="tx2">
                    <a:lumMod val="75000"/>
                  </a:schemeClr>
                </a:solidFill>
              </a:rPr>
              <a:t>         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Druvor:</a:t>
            </a:r>
            <a:r>
              <a:rPr lang="sv-SE" sz="7200" b="1" dirty="0" smtClean="0">
                <a:solidFill>
                  <a:schemeClr val="tx2">
                    <a:lumMod val="75000"/>
                  </a:schemeClr>
                </a:solidFill>
              </a:rPr>
              <a:t>	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Merlot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	100%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	  Alkohol:	13%                                                              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	  Syror  	5,6 g/l					</a:t>
            </a:r>
          </a:p>
          <a:p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 Energi:	70 kcal/100ml</a:t>
            </a:r>
          </a:p>
          <a:p>
            <a:endParaRPr lang="sv-SE" sz="72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Till färgen är vinet djuprött. Der är fylligt med höga tanniner med plommon, tranbär, svarta vinbär och sura körsbär i smaken. Vinet  kan drickas redan nu men kan lagras till 2025.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      Vinet är lämpligt till nöt- och fårkött, fågel och hårda salta ostar.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      Vinner på några års lagring, men kan drickas redan nu.</a:t>
            </a:r>
          </a:p>
          <a:p>
            <a:endParaRPr lang="sv-SE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sv-SE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sv-SE" sz="2000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endParaRPr lang="sv-SE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380312" y="1196752"/>
            <a:ext cx="1306488" cy="5184576"/>
          </a:xfrm>
        </p:spPr>
        <p:txBody>
          <a:bodyPr>
            <a:normAutofit fontScale="25000" lnSpcReduction="20000"/>
          </a:bodyPr>
          <a:lstStyle/>
          <a:p>
            <a:endParaRPr lang="sv-SE" dirty="0"/>
          </a:p>
        </p:txBody>
      </p:sp>
      <p:pic>
        <p:nvPicPr>
          <p:cNvPr id="20482" name="Picture 2" descr="C:\Users\Ramon\Desktop\Ramon\viner\vinpresentationer\w433287_alk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1196752"/>
            <a:ext cx="1080120" cy="4248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Kvällens </a:t>
            </a:r>
            <a:r>
              <a:rPr lang="sv-SE" sz="2400" b="1" dirty="0" smtClean="0">
                <a:solidFill>
                  <a:schemeClr val="accent1">
                    <a:lumMod val="75000"/>
                  </a:schemeClr>
                </a:solidFill>
              </a:rPr>
              <a:t>viner</a:t>
            </a:r>
            <a:endParaRPr lang="sv-SE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95536" y="908720"/>
            <a:ext cx="8496944" cy="5688632"/>
          </a:xfrm>
        </p:spPr>
        <p:txBody>
          <a:bodyPr>
            <a:normAutofit fontScale="25000" lnSpcReduction="20000"/>
          </a:bodyPr>
          <a:lstStyle/>
          <a:p>
            <a:endParaRPr lang="sv-SE" sz="8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483277  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Fortant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de France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Rosé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2017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IGP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Pays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d’Oc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, Frankrike</a:t>
            </a:r>
          </a:p>
          <a:p>
            <a:endParaRPr lang="sv-SE" sz="8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006903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Pasqua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2016 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,  IGT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Venezie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, Italien          </a:t>
            </a:r>
          </a:p>
          <a:p>
            <a:pPr>
              <a:buNone/>
            </a:pP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458777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   La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Ronaciere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Reserva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 2013, 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Viña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La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Ronciere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, Valle </a:t>
            </a:r>
          </a:p>
          <a:p>
            <a:pPr>
              <a:buNone/>
            </a:pP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                      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Colchagua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, Chile					   </a:t>
            </a:r>
          </a:p>
          <a:p>
            <a:pPr>
              <a:buNone/>
            </a:pPr>
            <a:endParaRPr lang="sv-SE" sz="8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467087  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Yalumba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y Series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 2016, 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Yalumba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, South Australia 	</a:t>
            </a:r>
          </a:p>
          <a:p>
            <a:pPr>
              <a:buNone/>
            </a:pP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		    					</a:t>
            </a:r>
          </a:p>
          <a:p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005795   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Beringer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Founders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Estate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 2015, 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Beringer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Vineyards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</a:p>
          <a:p>
            <a:pPr>
              <a:buNone/>
            </a:pP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                     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Kalifornien,USA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					</a:t>
            </a:r>
          </a:p>
          <a:p>
            <a:pPr>
              <a:buNone/>
            </a:pP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						</a:t>
            </a:r>
          </a:p>
          <a:p>
            <a:pPr>
              <a:buNone/>
            </a:pP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      433287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  Chateau Tour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Peyronneau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 2014, 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Régis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Laveau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&amp; Fils,  </a:t>
            </a:r>
          </a:p>
          <a:p>
            <a:pPr>
              <a:buNone/>
            </a:pP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                       AC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Saint-Emilion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Grand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Cru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5000" dirty="0" smtClean="0">
                <a:solidFill>
                  <a:schemeClr val="accent1">
                    <a:lumMod val="75000"/>
                  </a:schemeClr>
                </a:solidFill>
              </a:rPr>
              <a:t>				</a:t>
            </a:r>
            <a:r>
              <a:rPr lang="sv-SE" sz="3600" dirty="0" smtClean="0">
                <a:solidFill>
                  <a:schemeClr val="accent1">
                    <a:lumMod val="75000"/>
                  </a:schemeClr>
                </a:solidFill>
              </a:rPr>
              <a:t>				   </a:t>
            </a:r>
            <a:br>
              <a:rPr lang="sv-SE" sz="3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2400" dirty="0" smtClean="0"/>
              <a:t/>
            </a:r>
            <a:br>
              <a:rPr lang="sv-SE" sz="2400" dirty="0" smtClean="0"/>
            </a:br>
            <a:endParaRPr lang="sv-SE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sv-SE" sz="2800" dirty="0" smtClean="0">
                <a:solidFill>
                  <a:schemeClr val="accent1">
                    <a:lumMod val="75000"/>
                  </a:schemeClr>
                </a:solidFill>
              </a:rPr>
              <a:t>Kvällens viner</a:t>
            </a:r>
            <a:endParaRPr lang="sv-SE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sv-S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483277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Fortant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de France </a:t>
            </a:r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Rosé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2017, 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IGP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Pays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d’Oc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	11,39</a:t>
            </a:r>
          </a:p>
          <a:p>
            <a:pPr>
              <a:buNone/>
            </a:pPr>
            <a:endParaRPr lang="sv-S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006903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Pasqua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 2016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,  IGT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Venezie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, Italien              7,40    </a:t>
            </a:r>
          </a:p>
          <a:p>
            <a:pPr>
              <a:buNone/>
            </a:pP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458777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   La </a:t>
            </a:r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Ronaciere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Reserva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2 013, 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Viña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 La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Ronciere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</a:p>
          <a:p>
            <a:pPr>
              <a:buNone/>
            </a:pP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                  Valle de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Colchagua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, Chile					10,40 </a:t>
            </a:r>
          </a:p>
          <a:p>
            <a:pPr>
              <a:buNone/>
            </a:pPr>
            <a:endParaRPr lang="sv-S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467087  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Yalumba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y Series </a:t>
            </a:r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 2016, 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Yalumba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, South Australia 		11,39		    					</a:t>
            </a:r>
          </a:p>
          <a:p>
            <a:pPr>
              <a:buNone/>
            </a:pP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005795   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Beringer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Founders </a:t>
            </a:r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Estate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 2015, 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Beringer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Vineyards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</a:p>
          <a:p>
            <a:pPr>
              <a:buNone/>
            </a:pP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                 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Kalifornien,USA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						14,39</a:t>
            </a:r>
          </a:p>
          <a:p>
            <a:pPr>
              <a:buNone/>
            </a:pP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						</a:t>
            </a:r>
          </a:p>
          <a:p>
            <a:pPr>
              <a:buNone/>
            </a:pP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433287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   Chateau Tour </a:t>
            </a:r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Peyronneau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 2014,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Régis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Laveau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 &amp; Fils,  </a:t>
            </a:r>
          </a:p>
          <a:p>
            <a:pPr>
              <a:buNone/>
            </a:pP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                  AC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Saint-Emilion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 Grand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Cru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1800" dirty="0" smtClean="0">
                <a:solidFill>
                  <a:schemeClr val="accent1">
                    <a:lumMod val="75000"/>
                  </a:schemeClr>
                </a:solidFill>
              </a:rPr>
              <a:t>				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21,81</a:t>
            </a:r>
            <a:endParaRPr lang="sv-S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sv-SE" sz="2800" dirty="0" smtClean="0"/>
              <a:t>Världens mest odlade druvor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626469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sv-SE" sz="7200" b="1" dirty="0" smtClean="0">
                <a:solidFill>
                  <a:srgbClr val="7030A0"/>
                </a:solidFill>
              </a:rPr>
              <a:t>Druvsort	                 Areal 2010 ha	  %     Areal 2000 ha	       % förändring</a:t>
            </a:r>
          </a:p>
          <a:p>
            <a:pPr>
              <a:buNone/>
            </a:pPr>
            <a:r>
              <a:rPr lang="sv-SE" sz="7200" dirty="0" smtClean="0">
                <a:solidFill>
                  <a:srgbClr val="7030A0"/>
                </a:solidFill>
              </a:rPr>
              <a:t>1	</a:t>
            </a:r>
            <a:r>
              <a:rPr lang="sv-SE" sz="7200" dirty="0" err="1" smtClean="0">
                <a:solidFill>
                  <a:srgbClr val="7030A0"/>
                </a:solidFill>
              </a:rPr>
              <a:t>Cab.Sauvignon</a:t>
            </a:r>
            <a:r>
              <a:rPr lang="sv-SE" sz="7200" dirty="0" smtClean="0">
                <a:solidFill>
                  <a:srgbClr val="7030A0"/>
                </a:solidFill>
              </a:rPr>
              <a:t>         290091	6,3	220890		   31</a:t>
            </a:r>
          </a:p>
          <a:p>
            <a:pPr>
              <a:buNone/>
            </a:pPr>
            <a:r>
              <a:rPr lang="sv-SE" sz="7200" dirty="0" smtClean="0">
                <a:solidFill>
                  <a:srgbClr val="7030A0"/>
                </a:solidFill>
              </a:rPr>
              <a:t>2	</a:t>
            </a:r>
            <a:r>
              <a:rPr lang="sv-SE" sz="7200" dirty="0" err="1" smtClean="0">
                <a:solidFill>
                  <a:srgbClr val="7030A0"/>
                </a:solidFill>
              </a:rPr>
              <a:t>Merlot</a:t>
            </a:r>
            <a:r>
              <a:rPr lang="sv-SE" sz="7200" dirty="0" smtClean="0">
                <a:solidFill>
                  <a:srgbClr val="7030A0"/>
                </a:solidFill>
              </a:rPr>
              <a:t>	       267169	5,81	211967		   26</a:t>
            </a:r>
          </a:p>
          <a:p>
            <a:pPr>
              <a:buNone/>
            </a:pPr>
            <a:r>
              <a:rPr lang="sv-SE" sz="7200" dirty="0" smtClean="0">
                <a:solidFill>
                  <a:srgbClr val="7030A0"/>
                </a:solidFill>
              </a:rPr>
              <a:t>3	</a:t>
            </a:r>
            <a:r>
              <a:rPr lang="sv-SE" sz="7200" dirty="0" smtClean="0">
                <a:solidFill>
                  <a:srgbClr val="00B050"/>
                </a:solidFill>
              </a:rPr>
              <a:t>Airen		       252364	5,48	387978</a:t>
            </a:r>
            <a:r>
              <a:rPr lang="sv-SE" sz="7200" dirty="0" smtClean="0">
                <a:solidFill>
                  <a:srgbClr val="7030A0"/>
                </a:solidFill>
              </a:rPr>
              <a:t>	                  </a:t>
            </a:r>
            <a:r>
              <a:rPr lang="sv-SE" sz="7200" b="1" dirty="0" smtClean="0">
                <a:solidFill>
                  <a:srgbClr val="FF0000"/>
                </a:solidFill>
              </a:rPr>
              <a:t> -35</a:t>
            </a:r>
          </a:p>
          <a:p>
            <a:pPr>
              <a:buNone/>
            </a:pPr>
            <a:r>
              <a:rPr lang="sv-SE" sz="7200" dirty="0" smtClean="0">
                <a:solidFill>
                  <a:srgbClr val="7030A0"/>
                </a:solidFill>
              </a:rPr>
              <a:t>4	</a:t>
            </a:r>
            <a:r>
              <a:rPr lang="sv-SE" sz="7200" dirty="0" err="1" smtClean="0">
                <a:solidFill>
                  <a:srgbClr val="7030A0"/>
                </a:solidFill>
              </a:rPr>
              <a:t>Tempranillo</a:t>
            </a:r>
            <a:r>
              <a:rPr lang="sv-SE" sz="7200" dirty="0" smtClean="0">
                <a:solidFill>
                  <a:srgbClr val="7030A0"/>
                </a:solidFill>
              </a:rPr>
              <a:t>	       232651	5,05	  92985	                 150</a:t>
            </a:r>
          </a:p>
          <a:p>
            <a:pPr>
              <a:buNone/>
            </a:pPr>
            <a:r>
              <a:rPr lang="sv-SE" sz="7200" dirty="0" smtClean="0">
                <a:solidFill>
                  <a:srgbClr val="7030A0"/>
                </a:solidFill>
              </a:rPr>
              <a:t>5	Chardonnay	       198793	4,32	145344		  37</a:t>
            </a:r>
          </a:p>
          <a:p>
            <a:pPr>
              <a:buNone/>
            </a:pPr>
            <a:r>
              <a:rPr lang="sv-SE" sz="7200" dirty="0" smtClean="0">
                <a:solidFill>
                  <a:srgbClr val="7030A0"/>
                </a:solidFill>
              </a:rPr>
              <a:t>6	</a:t>
            </a:r>
            <a:r>
              <a:rPr lang="sv-SE" sz="7200" dirty="0" err="1" smtClean="0">
                <a:solidFill>
                  <a:srgbClr val="7030A0"/>
                </a:solidFill>
              </a:rPr>
              <a:t>Syrah</a:t>
            </a:r>
            <a:r>
              <a:rPr lang="sv-SE" sz="7200" dirty="0" smtClean="0">
                <a:solidFill>
                  <a:srgbClr val="7030A0"/>
                </a:solidFill>
              </a:rPr>
              <a:t>		       185568	4,03	101516		  83</a:t>
            </a:r>
          </a:p>
          <a:p>
            <a:pPr>
              <a:buNone/>
            </a:pPr>
            <a:r>
              <a:rPr lang="sv-SE" sz="7200" dirty="0" smtClean="0">
                <a:solidFill>
                  <a:srgbClr val="7030A0"/>
                </a:solidFill>
              </a:rPr>
              <a:t>7	</a:t>
            </a:r>
            <a:r>
              <a:rPr lang="sv-SE" sz="7200" dirty="0" err="1" smtClean="0">
                <a:solidFill>
                  <a:srgbClr val="7030A0"/>
                </a:solidFill>
              </a:rPr>
              <a:t>Garnacha</a:t>
            </a:r>
            <a:r>
              <a:rPr lang="sv-SE" sz="7200" dirty="0" smtClean="0">
                <a:solidFill>
                  <a:srgbClr val="7030A0"/>
                </a:solidFill>
              </a:rPr>
              <a:t>	       184735	4,01	213987	 	</a:t>
            </a:r>
            <a:r>
              <a:rPr lang="sv-SE" sz="7200" b="1" dirty="0" smtClean="0">
                <a:solidFill>
                  <a:srgbClr val="FF0000"/>
                </a:solidFill>
              </a:rPr>
              <a:t> -14</a:t>
            </a:r>
          </a:p>
          <a:p>
            <a:pPr>
              <a:buNone/>
            </a:pPr>
            <a:r>
              <a:rPr lang="sv-SE" sz="7200" dirty="0" smtClean="0">
                <a:solidFill>
                  <a:srgbClr val="00B050"/>
                </a:solidFill>
              </a:rPr>
              <a:t>8	Sauvignon Blanc      110138	2,39	   64889</a:t>
            </a:r>
            <a:r>
              <a:rPr lang="sv-SE" sz="7200" dirty="0" smtClean="0">
                <a:solidFill>
                  <a:srgbClr val="7030A0"/>
                </a:solidFill>
              </a:rPr>
              <a:t>		  70</a:t>
            </a:r>
          </a:p>
          <a:p>
            <a:pPr>
              <a:buNone/>
            </a:pPr>
            <a:r>
              <a:rPr lang="sv-SE" sz="7200" dirty="0" smtClean="0">
                <a:solidFill>
                  <a:srgbClr val="7030A0"/>
                </a:solidFill>
              </a:rPr>
              <a:t>9	</a:t>
            </a:r>
            <a:r>
              <a:rPr lang="sv-SE" sz="7200" dirty="0" err="1" smtClean="0">
                <a:solidFill>
                  <a:srgbClr val="00B050"/>
                </a:solidFill>
              </a:rPr>
              <a:t>Trebbiano</a:t>
            </a:r>
            <a:r>
              <a:rPr lang="sv-SE" sz="7200" dirty="0" smtClean="0">
                <a:solidFill>
                  <a:srgbClr val="00B050"/>
                </a:solidFill>
              </a:rPr>
              <a:t> Toscana  109772	2,39	136572</a:t>
            </a:r>
            <a:r>
              <a:rPr lang="sv-SE" sz="7200" dirty="0" smtClean="0">
                <a:solidFill>
                  <a:srgbClr val="7030A0"/>
                </a:solidFill>
              </a:rPr>
              <a:t>	                  </a:t>
            </a:r>
            <a:r>
              <a:rPr lang="sv-SE" sz="7200" b="1" dirty="0" smtClean="0">
                <a:solidFill>
                  <a:srgbClr val="FF0000"/>
                </a:solidFill>
              </a:rPr>
              <a:t>-20</a:t>
            </a:r>
          </a:p>
          <a:p>
            <a:pPr marL="457200" indent="-457200">
              <a:buAutoNum type="arabicPlain" startAt="10"/>
            </a:pPr>
            <a:r>
              <a:rPr lang="sv-SE" sz="7200" dirty="0" err="1" smtClean="0">
                <a:solidFill>
                  <a:srgbClr val="7030A0"/>
                </a:solidFill>
              </a:rPr>
              <a:t>Pinot</a:t>
            </a:r>
            <a:r>
              <a:rPr lang="sv-SE" sz="7200" dirty="0" smtClean="0">
                <a:solidFill>
                  <a:srgbClr val="7030A0"/>
                </a:solidFill>
              </a:rPr>
              <a:t> </a:t>
            </a:r>
            <a:r>
              <a:rPr lang="sv-SE" sz="7200" dirty="0" err="1" smtClean="0">
                <a:solidFill>
                  <a:srgbClr val="7030A0"/>
                </a:solidFill>
              </a:rPr>
              <a:t>Noir</a:t>
            </a:r>
            <a:r>
              <a:rPr lang="sv-SE" sz="7200" dirty="0" smtClean="0">
                <a:solidFill>
                  <a:srgbClr val="7030A0"/>
                </a:solidFill>
              </a:rPr>
              <a:t>	          86662	1,88	  99600		  44</a:t>
            </a:r>
          </a:p>
          <a:p>
            <a:pPr marL="457200" indent="-457200">
              <a:buAutoNum type="arabicPlain" startAt="10"/>
            </a:pPr>
            <a:r>
              <a:rPr lang="sv-SE" sz="7200" dirty="0" err="1" smtClean="0">
                <a:solidFill>
                  <a:srgbClr val="7030A0"/>
                </a:solidFill>
              </a:rPr>
              <a:t>Mazuelo</a:t>
            </a:r>
            <a:r>
              <a:rPr lang="sv-SE" sz="7200" dirty="0" smtClean="0">
                <a:solidFill>
                  <a:srgbClr val="7030A0"/>
                </a:solidFill>
              </a:rPr>
              <a:t>	          80178	1,74	126650	</a:t>
            </a:r>
            <a:r>
              <a:rPr lang="sv-SE" sz="7200" dirty="0" smtClean="0">
                <a:solidFill>
                  <a:srgbClr val="FF0000"/>
                </a:solidFill>
              </a:rPr>
              <a:t>                 </a:t>
            </a:r>
            <a:r>
              <a:rPr lang="sv-SE" sz="7200" b="1" dirty="0" smtClean="0">
                <a:solidFill>
                  <a:srgbClr val="FF0000"/>
                </a:solidFill>
              </a:rPr>
              <a:t> -37</a:t>
            </a:r>
          </a:p>
          <a:p>
            <a:pPr marL="457200" indent="-457200">
              <a:buAutoNum type="arabicPlain" startAt="10"/>
            </a:pPr>
            <a:r>
              <a:rPr lang="sv-SE" sz="7200" dirty="0" smtClean="0">
                <a:solidFill>
                  <a:srgbClr val="7030A0"/>
                </a:solidFill>
              </a:rPr>
              <a:t>Bobal	          80120	1,74	100128		</a:t>
            </a:r>
            <a:r>
              <a:rPr lang="sv-SE" sz="7200" b="1" dirty="0" smtClean="0">
                <a:solidFill>
                  <a:srgbClr val="FF0000"/>
                </a:solidFill>
              </a:rPr>
              <a:t>-20</a:t>
            </a:r>
            <a:r>
              <a:rPr lang="sv-SE" sz="7200" dirty="0" smtClean="0">
                <a:solidFill>
                  <a:srgbClr val="7030A0"/>
                </a:solidFill>
              </a:rPr>
              <a:t>	</a:t>
            </a:r>
          </a:p>
          <a:p>
            <a:pPr marL="457200" indent="-457200">
              <a:buAutoNum type="arabicPlain" startAt="13"/>
            </a:pPr>
            <a:r>
              <a:rPr lang="sv-SE" sz="7200" dirty="0" err="1" smtClean="0">
                <a:solidFill>
                  <a:srgbClr val="7030A0"/>
                </a:solidFill>
              </a:rPr>
              <a:t>Sangiovese</a:t>
            </a:r>
            <a:r>
              <a:rPr lang="sv-SE" sz="7200" dirty="0" smtClean="0">
                <a:solidFill>
                  <a:srgbClr val="7030A0"/>
                </a:solidFill>
              </a:rPr>
              <a:t>	         77709	1,69	   68877		 12</a:t>
            </a:r>
          </a:p>
          <a:p>
            <a:pPr marL="457200" indent="-457200">
              <a:buAutoNum type="arabicPlain" startAt="13"/>
            </a:pPr>
            <a:r>
              <a:rPr lang="sv-SE" sz="7200" dirty="0" err="1" smtClean="0">
                <a:solidFill>
                  <a:srgbClr val="7030A0"/>
                </a:solidFill>
              </a:rPr>
              <a:t>Monastrell</a:t>
            </a:r>
            <a:r>
              <a:rPr lang="sv-SE" sz="7200" dirty="0" smtClean="0">
                <a:solidFill>
                  <a:srgbClr val="7030A0"/>
                </a:solidFill>
              </a:rPr>
              <a:t>	         68850	1,52	  76304		</a:t>
            </a:r>
            <a:r>
              <a:rPr lang="sv-SE" sz="7200" b="1" dirty="0" smtClean="0">
                <a:solidFill>
                  <a:srgbClr val="7030A0"/>
                </a:solidFill>
              </a:rPr>
              <a:t>  </a:t>
            </a:r>
            <a:r>
              <a:rPr lang="sv-SE" sz="7200" b="1" dirty="0" smtClean="0">
                <a:solidFill>
                  <a:srgbClr val="FF0000"/>
                </a:solidFill>
              </a:rPr>
              <a:t>-8</a:t>
            </a:r>
          </a:p>
          <a:p>
            <a:pPr marL="457200" indent="-457200">
              <a:buNone/>
            </a:pPr>
            <a:r>
              <a:rPr lang="sv-SE" sz="7200" dirty="0" smtClean="0">
                <a:solidFill>
                  <a:srgbClr val="7030A0"/>
                </a:solidFill>
              </a:rPr>
              <a:t>17	Cab. Franc	         53599	1,16 	  48551		 10</a:t>
            </a:r>
          </a:p>
          <a:p>
            <a:pPr marL="457200" indent="-457200">
              <a:buNone/>
            </a:pPr>
            <a:r>
              <a:rPr lang="sv-SE" sz="7200" dirty="0" smtClean="0">
                <a:solidFill>
                  <a:srgbClr val="7030A0"/>
                </a:solidFill>
              </a:rPr>
              <a:t>18	</a:t>
            </a:r>
            <a:r>
              <a:rPr lang="sv-SE" sz="7200" dirty="0" smtClean="0">
                <a:solidFill>
                  <a:srgbClr val="00B050"/>
                </a:solidFill>
              </a:rPr>
              <a:t>Riesling	         50060	1,09	  43166</a:t>
            </a:r>
            <a:r>
              <a:rPr lang="sv-SE" sz="7200" dirty="0" smtClean="0">
                <a:solidFill>
                  <a:srgbClr val="7030A0"/>
                </a:solidFill>
              </a:rPr>
              <a:t>		 16</a:t>
            </a:r>
          </a:p>
          <a:p>
            <a:pPr marL="457200" indent="-457200">
              <a:buNone/>
            </a:pPr>
            <a:r>
              <a:rPr lang="sv-SE" sz="7200" dirty="0" smtClean="0">
                <a:solidFill>
                  <a:srgbClr val="7030A0"/>
                </a:solidFill>
              </a:rPr>
              <a:t>19	</a:t>
            </a:r>
            <a:r>
              <a:rPr lang="sv-SE" sz="7200" dirty="0" err="1" smtClean="0">
                <a:solidFill>
                  <a:srgbClr val="00B050"/>
                </a:solidFill>
              </a:rPr>
              <a:t>Pinot</a:t>
            </a:r>
            <a:r>
              <a:rPr lang="sv-SE" sz="7200" dirty="0" smtClean="0">
                <a:solidFill>
                  <a:srgbClr val="00B050"/>
                </a:solidFill>
              </a:rPr>
              <a:t> Gris	         46563	0,95	  18879</a:t>
            </a:r>
            <a:r>
              <a:rPr lang="sv-SE" sz="7200" dirty="0" smtClean="0">
                <a:solidFill>
                  <a:srgbClr val="7030A0"/>
                </a:solidFill>
              </a:rPr>
              <a:t>	                131</a:t>
            </a:r>
          </a:p>
          <a:p>
            <a:pPr marL="457200" indent="-457200">
              <a:buNone/>
            </a:pPr>
            <a:r>
              <a:rPr lang="sv-SE" sz="7200" u="sng" dirty="0" smtClean="0">
                <a:solidFill>
                  <a:srgbClr val="7030A0"/>
                </a:solidFill>
              </a:rPr>
              <a:t>Övriga druvor	    2653660              54,44       2486227	                  6,7</a:t>
            </a:r>
          </a:p>
          <a:p>
            <a:pPr marL="457200" indent="-457200">
              <a:buNone/>
            </a:pPr>
            <a:r>
              <a:rPr lang="sv-SE" sz="7200" b="1" dirty="0" smtClean="0">
                <a:solidFill>
                  <a:srgbClr val="7030A0"/>
                </a:solidFill>
              </a:rPr>
              <a:t>Totalt		    4878176            100,00       4601445                     +6</a:t>
            </a:r>
          </a:p>
          <a:p>
            <a:pPr marL="457200" indent="-457200">
              <a:buNone/>
            </a:pPr>
            <a:endParaRPr lang="sv-SE" sz="7200" b="1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r>
              <a:rPr lang="sv-SE" sz="7200" b="1" dirty="0" smtClean="0">
                <a:solidFill>
                  <a:srgbClr val="7030A0"/>
                </a:solidFill>
              </a:rPr>
              <a:t>University of Adelaide  2014</a:t>
            </a:r>
          </a:p>
          <a:p>
            <a:pPr marL="457200" indent="-457200">
              <a:buNone/>
            </a:pPr>
            <a:endParaRPr lang="sv-SE" sz="5500" b="1" dirty="0" smtClean="0">
              <a:solidFill>
                <a:srgbClr val="7030A0"/>
              </a:solidFill>
            </a:endParaRPr>
          </a:p>
          <a:p>
            <a:endParaRPr 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sv-SE" sz="2800" dirty="0" smtClean="0">
                <a:solidFill>
                  <a:schemeClr val="tx2">
                    <a:lumMod val="75000"/>
                  </a:schemeClr>
                </a:solidFill>
              </a:rPr>
              <a:t>Druvan </a:t>
            </a:r>
            <a:r>
              <a:rPr lang="sv-SE" sz="2800" dirty="0" err="1" smtClean="0">
                <a:solidFill>
                  <a:schemeClr val="tx2">
                    <a:lumMod val="75000"/>
                  </a:schemeClr>
                </a:solidFill>
              </a:rPr>
              <a:t>Merlot</a:t>
            </a:r>
            <a:endParaRPr lang="sv-SE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7245424"/>
          </a:xfrm>
        </p:spPr>
        <p:txBody>
          <a:bodyPr>
            <a:normAutofit fontScale="32500" lnSpcReduction="20000"/>
          </a:bodyPr>
          <a:lstStyle/>
          <a:p>
            <a:r>
              <a:rPr lang="sv-SE" dirty="0" smtClean="0"/>
              <a:t> </a:t>
            </a:r>
            <a:endParaRPr lang="sv-SE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6200" dirty="0" err="1" smtClean="0">
                <a:solidFill>
                  <a:schemeClr val="tx2">
                    <a:lumMod val="75000"/>
                  </a:schemeClr>
                </a:solidFill>
              </a:rPr>
              <a:t>Merlot</a:t>
            </a: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</a:rPr>
              <a:t> är en mörkt blåfärgad  tunnskalig druva. Klasarna är stora och glesa med relativt stora druvor. Druvan knoppas tidigt på våren och är därför utsatt för frost. Mognar ca </a:t>
            </a: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</a:rPr>
              <a:t>två till tre </a:t>
            </a: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</a:rPr>
              <a:t>veckor före Cabernet Sauvignon och har en högre sockerhalt , mindre tanniner och lägre äppelsyra än Cabernet Sauvignon</a:t>
            </a:r>
          </a:p>
          <a:p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</a:rPr>
              <a:t>Föräldrar till druvan är Cabernet Franc och den lite kända druvan </a:t>
            </a:r>
            <a:r>
              <a:rPr lang="sv-SE" sz="6200" dirty="0" err="1" smtClean="0">
                <a:solidFill>
                  <a:schemeClr val="tx2">
                    <a:lumMod val="75000"/>
                  </a:schemeClr>
                </a:solidFill>
              </a:rPr>
              <a:t>Magdeleine</a:t>
            </a: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</a:rPr>
              <a:t> Noire des Charente</a:t>
            </a:r>
          </a:p>
          <a:p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</a:rPr>
              <a:t> Används oftast i blandningar för att med sina lägre tanniner mjuka upp vinet, men också som ett </a:t>
            </a:r>
            <a:r>
              <a:rPr lang="sv-SE" sz="6200" dirty="0" err="1" smtClean="0">
                <a:solidFill>
                  <a:schemeClr val="tx2">
                    <a:lumMod val="75000"/>
                  </a:schemeClr>
                </a:solidFill>
              </a:rPr>
              <a:t>endruvsvin</a:t>
            </a: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</a:rPr>
              <a:t>Druvan hör hemma i Bordeaux där den är den mest odlade druvan och </a:t>
            </a:r>
          </a:p>
          <a:p>
            <a:pPr>
              <a:buNone/>
            </a:pP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</a:rPr>
              <a:t>      blandas där oftast med Cabernet Sauvignon, men också med Cabernet Franc, </a:t>
            </a:r>
            <a:r>
              <a:rPr lang="sv-SE" sz="6200" dirty="0" err="1" smtClean="0">
                <a:solidFill>
                  <a:schemeClr val="tx2">
                    <a:lumMod val="75000"/>
                  </a:schemeClr>
                </a:solidFill>
              </a:rPr>
              <a:t>Malbec</a:t>
            </a: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</a:rPr>
              <a:t> och Petit </a:t>
            </a:r>
            <a:r>
              <a:rPr lang="sv-SE" sz="6200" dirty="0" err="1" smtClean="0">
                <a:solidFill>
                  <a:schemeClr val="tx2">
                    <a:lumMod val="75000"/>
                  </a:schemeClr>
                </a:solidFill>
              </a:rPr>
              <a:t>Verdot</a:t>
            </a:r>
            <a:endParaRPr lang="sv-SE" sz="62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</a:rPr>
              <a:t> Enligt </a:t>
            </a:r>
            <a:r>
              <a:rPr lang="sv-SE" sz="6200" dirty="0" err="1" smtClean="0">
                <a:solidFill>
                  <a:schemeClr val="tx2">
                    <a:lumMod val="75000"/>
                  </a:schemeClr>
                </a:solidFill>
              </a:rPr>
              <a:t>Jancis</a:t>
            </a: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</a:rPr>
              <a:t> Robinson kan tala om två olika typers </a:t>
            </a:r>
            <a:r>
              <a:rPr lang="sv-SE" sz="6200" dirty="0" err="1" smtClean="0">
                <a:solidFill>
                  <a:schemeClr val="tx2">
                    <a:lumMod val="75000"/>
                  </a:schemeClr>
                </a:solidFill>
              </a:rPr>
              <a:t>merlotviner</a:t>
            </a: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sv-SE" sz="6200" b="1" dirty="0" smtClean="0">
                <a:solidFill>
                  <a:schemeClr val="tx2">
                    <a:lumMod val="75000"/>
                  </a:schemeClr>
                </a:solidFill>
              </a:rPr>
              <a:t>Internationell stil</a:t>
            </a: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</a:rPr>
              <a:t> som kommer närmast från Nya världen och den traditionella </a:t>
            </a:r>
            <a:r>
              <a:rPr lang="sv-SE" sz="6200" b="1" dirty="0" smtClean="0">
                <a:solidFill>
                  <a:schemeClr val="tx2">
                    <a:lumMod val="75000"/>
                  </a:schemeClr>
                </a:solidFill>
              </a:rPr>
              <a:t>Bordeaux stilen</a:t>
            </a:r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</a:rPr>
              <a:t>. Den internationella stilen kännetecknas närmast av att druvorna skördas sent och vinet blir fylligt med hög alkoholhalt, sammetsmjuka tanniner och smak av plommon och svarta vinbär.</a:t>
            </a:r>
          </a:p>
          <a:p>
            <a:r>
              <a:rPr lang="sv-SE" sz="6200" dirty="0" smtClean="0">
                <a:solidFill>
                  <a:schemeClr val="tx2">
                    <a:lumMod val="75000"/>
                  </a:schemeClr>
                </a:solidFill>
              </a:rPr>
              <a:t>I Bordeaux skördas druvorna vanligtvis tidigare för att tillvarata syrligheten i druvan och få friska medelfylliga viner med moderat alkoholhalt, höga tanniner och smak av  röda bär, tobak och tjära</a:t>
            </a:r>
          </a:p>
          <a:p>
            <a:endParaRPr 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/>
          </a:bodyPr>
          <a:lstStyle/>
          <a:p>
            <a:r>
              <a:rPr lang="sv-SE" sz="2400" b="1" dirty="0" smtClean="0">
                <a:solidFill>
                  <a:schemeClr val="accent1">
                    <a:lumMod val="75000"/>
                  </a:schemeClr>
                </a:solidFill>
              </a:rPr>
              <a:t>Odling av </a:t>
            </a:r>
            <a:r>
              <a:rPr lang="sv-SE" sz="2400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endParaRPr lang="sv-SE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1520" y="620688"/>
            <a:ext cx="5832648" cy="5976664"/>
          </a:xfrm>
        </p:spPr>
        <p:txBody>
          <a:bodyPr>
            <a:normAutofit fontScale="25000" lnSpcReduction="20000"/>
          </a:bodyPr>
          <a:lstStyle/>
          <a:p>
            <a:r>
              <a:rPr lang="sv-SE" sz="7200" b="1" dirty="0" err="1" smtClean="0">
                <a:solidFill>
                  <a:schemeClr val="tx2"/>
                </a:solidFill>
              </a:rPr>
              <a:t>Merlot</a:t>
            </a:r>
            <a:r>
              <a:rPr lang="sv-SE" sz="7200" dirty="0" smtClean="0">
                <a:solidFill>
                  <a:schemeClr val="tx2"/>
                </a:solidFill>
              </a:rPr>
              <a:t> är världens näst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mest odlade druva efter Cabernet Sauvignon och  före Airen,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Tempranillo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och Chardonnay och utgör 5,81% av alla odlingar. </a:t>
            </a:r>
          </a:p>
          <a:p>
            <a:r>
              <a:rPr lang="sv-SE" sz="7200" b="1" dirty="0" smtClean="0">
                <a:solidFill>
                  <a:schemeClr val="tx2">
                    <a:lumMod val="75000"/>
                  </a:schemeClr>
                </a:solidFill>
              </a:rPr>
              <a:t>Frankrike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är den överlägset största odlaren med över 40% av hela odlingsmängden. Odlas främst på högra stranden  i Bordeaux (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Pomerol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och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Saint-Emillion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) samt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Cahors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och Bergerac i sydväst men också i sydost  i Languedoc –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Roussillion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     I </a:t>
            </a:r>
            <a:r>
              <a:rPr lang="sv-SE" sz="7200" b="1" dirty="0" smtClean="0">
                <a:solidFill>
                  <a:schemeClr val="tx2">
                    <a:lumMod val="75000"/>
                  </a:schemeClr>
                </a:solidFill>
              </a:rPr>
              <a:t>Italien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odlas druvan främst i Veneto, Alto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Adige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 och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Friuli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, men ingår också i en del Super Toscana- viner där den blandas med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Sangiovese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    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Merlot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odlas så gott som i hela </a:t>
            </a:r>
            <a:r>
              <a:rPr lang="sv-SE" sz="7200" b="1" dirty="0" smtClean="0">
                <a:solidFill>
                  <a:schemeClr val="tx2">
                    <a:lumMod val="75000"/>
                  </a:schemeClr>
                </a:solidFill>
              </a:rPr>
              <a:t>USA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, men speciellt i Kalifornien (Napa Valley.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Monterey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och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Sonoma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County) och  i Washington State där den är den andra mest odlade druvan efter Cabernet Sauvignon.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      Produktionen ökade drastiskt på 1990-talet på grund av den ”franska paradoxen” som framhöll rödvinets hälsosamhet, men sjönk något efter filmen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Sideways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 år 2004 vars huvudperson var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Pinot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Noir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fan.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/>
                </a:solidFill>
              </a:rPr>
              <a:t>	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Också i </a:t>
            </a:r>
            <a:r>
              <a:rPr lang="sv-SE" sz="7200" b="1" dirty="0" smtClean="0">
                <a:solidFill>
                  <a:schemeClr val="tx2">
                    <a:lumMod val="75000"/>
                  </a:schemeClr>
                </a:solidFill>
              </a:rPr>
              <a:t>Spanien 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ökade odlingarna av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Merlot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i slutet av 1900-talet och druvan odlas närmast i Katalonien (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Penedes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och Costers del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Segre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). Här blandas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Merlot</a:t>
            </a:r>
            <a:endParaRPr lang="sv-SE" sz="72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	förutom med Cabernet Sauvignon ofta också med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Tempranillo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och </a:t>
            </a: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Garnacha</a:t>
            </a:r>
            <a:endParaRPr lang="sv-SE" sz="72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sv-SE" sz="72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sv-SE" sz="20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sv-SE" sz="2000" dirty="0" smtClean="0">
              <a:solidFill>
                <a:schemeClr val="tx2"/>
              </a:solidFill>
            </a:endParaRPr>
          </a:p>
          <a:p>
            <a:endParaRPr lang="sv-SE" sz="2000" dirty="0" smtClean="0">
              <a:solidFill>
                <a:schemeClr val="tx2"/>
              </a:solidFill>
            </a:endParaRPr>
          </a:p>
          <a:p>
            <a:endParaRPr lang="sv-SE" sz="2000" dirty="0" smtClean="0">
              <a:solidFill>
                <a:schemeClr val="tx2"/>
              </a:solidFill>
            </a:endParaRPr>
          </a:p>
          <a:p>
            <a:endParaRPr lang="sv-SE" sz="2000" dirty="0" smtClean="0">
              <a:solidFill>
                <a:schemeClr val="tx2"/>
              </a:solidFill>
            </a:endParaRPr>
          </a:p>
          <a:p>
            <a:endParaRPr lang="sv-SE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sv-SE" sz="2000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endParaRPr lang="sv-SE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372200" y="836712"/>
            <a:ext cx="2664296" cy="576064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Frankrike	          114.675 ha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Italien	            28.042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USA                       22.729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Spanien	             15.540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Rumänien             10.988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Bulgarien	             10.573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Chile                      10.041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Australien             10.028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Moldavien              8.123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Sydafrika	               6.497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Argentina	               6.282</a:t>
            </a:r>
          </a:p>
          <a:p>
            <a:pPr>
              <a:buNone/>
            </a:pPr>
            <a:r>
              <a:rPr lang="sv-SE" sz="7200" dirty="0" err="1" smtClean="0">
                <a:solidFill>
                  <a:schemeClr val="tx2">
                    <a:lumMod val="75000"/>
                  </a:schemeClr>
                </a:solidFill>
              </a:rPr>
              <a:t>Övr</a:t>
            </a: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 länder (24</a:t>
            </a:r>
            <a:r>
              <a:rPr lang="sv-SE" sz="7200" u="sng" dirty="0" smtClean="0">
                <a:solidFill>
                  <a:schemeClr val="tx2">
                    <a:lumMod val="75000"/>
                  </a:schemeClr>
                </a:solidFill>
              </a:rPr>
              <a:t>)    23.651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Totalt                 </a:t>
            </a:r>
            <a:r>
              <a:rPr lang="sv-SE" sz="7200" b="1" dirty="0" smtClean="0">
                <a:solidFill>
                  <a:schemeClr val="tx2">
                    <a:lumMod val="75000"/>
                  </a:schemeClr>
                </a:solidFill>
              </a:rPr>
              <a:t>267.169ha</a:t>
            </a:r>
          </a:p>
          <a:p>
            <a:endParaRPr lang="sv-SE" sz="1600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v-SE" sz="1600" u="sng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</a:p>
          <a:p>
            <a:endParaRPr lang="sv-SE" sz="1600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1600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1600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v-SE" sz="6400" u="sng" dirty="0" smtClean="0">
                <a:solidFill>
                  <a:schemeClr val="tx2">
                    <a:lumMod val="75000"/>
                  </a:schemeClr>
                </a:solidFill>
              </a:rPr>
              <a:t>University of Adelaide 2014)                       </a:t>
            </a:r>
            <a:endParaRPr lang="sv-SE" sz="6400" u="sng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548680"/>
          </a:xfrm>
        </p:spPr>
        <p:txBody>
          <a:bodyPr>
            <a:normAutofit/>
          </a:bodyPr>
          <a:lstStyle/>
          <a:p>
            <a:r>
              <a:rPr lang="sv-SE" sz="2400" b="1" dirty="0" smtClean="0">
                <a:solidFill>
                  <a:schemeClr val="accent1">
                    <a:lumMod val="75000"/>
                  </a:schemeClr>
                </a:solidFill>
              </a:rPr>
              <a:t>Odling av </a:t>
            </a:r>
            <a:r>
              <a:rPr lang="sv-SE" sz="2400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endParaRPr lang="sv-SE" sz="24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23528" y="476672"/>
            <a:ext cx="6192688" cy="6120680"/>
          </a:xfrm>
        </p:spPr>
        <p:txBody>
          <a:bodyPr>
            <a:normAutofit fontScale="25000" lnSpcReduction="20000"/>
          </a:bodyPr>
          <a:lstStyle/>
          <a:p>
            <a:endParaRPr lang="sv-SE" sz="72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72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      I </a:t>
            </a:r>
            <a:r>
              <a:rPr lang="sv-SE" sz="8000" b="1" dirty="0" smtClean="0">
                <a:solidFill>
                  <a:schemeClr val="tx2">
                    <a:lumMod val="75000"/>
                  </a:schemeClr>
                </a:solidFill>
              </a:rPr>
              <a:t>Chile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 odlas </a:t>
            </a:r>
            <a:r>
              <a:rPr lang="sv-SE" sz="8000" dirty="0" err="1" smtClean="0">
                <a:solidFill>
                  <a:schemeClr val="tx2">
                    <a:lumMod val="75000"/>
                  </a:schemeClr>
                </a:solidFill>
              </a:rPr>
              <a:t>Merlot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 främst i Valle de </a:t>
            </a:r>
            <a:r>
              <a:rPr lang="sv-SE" sz="8000" dirty="0" err="1" smtClean="0">
                <a:solidFill>
                  <a:schemeClr val="tx2">
                    <a:lumMod val="75000"/>
                  </a:schemeClr>
                </a:solidFill>
              </a:rPr>
              <a:t>Colchagua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 ca 130 km söder om Santiago de Chile, men också i </a:t>
            </a:r>
            <a:r>
              <a:rPr lang="sv-SE" sz="8000" dirty="0" err="1" smtClean="0">
                <a:solidFill>
                  <a:schemeClr val="tx2">
                    <a:lumMod val="75000"/>
                  </a:schemeClr>
                </a:solidFill>
              </a:rPr>
              <a:t>Curicó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, Casablanca och Valle de </a:t>
            </a:r>
            <a:r>
              <a:rPr lang="sv-SE" sz="8000" dirty="0" err="1" smtClean="0">
                <a:solidFill>
                  <a:schemeClr val="tx2">
                    <a:lumMod val="75000"/>
                  </a:schemeClr>
                </a:solidFill>
              </a:rPr>
              <a:t>Maipo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 och är den tredje mest odlade druvan i Chile efter Cabernet och </a:t>
            </a:r>
            <a:r>
              <a:rPr lang="sv-SE" sz="8000" dirty="0" err="1" smtClean="0">
                <a:solidFill>
                  <a:schemeClr val="tx2">
                    <a:lumMod val="75000"/>
                  </a:schemeClr>
                </a:solidFill>
              </a:rPr>
              <a:t>Pais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	Ända in på 1990-talet  sålde Chile stora kvantiteter av viner gjorde på </a:t>
            </a:r>
            <a:r>
              <a:rPr lang="sv-SE" sz="8000" dirty="0" err="1" smtClean="0">
                <a:solidFill>
                  <a:schemeClr val="tx2">
                    <a:lumMod val="75000"/>
                  </a:schemeClr>
                </a:solidFill>
              </a:rPr>
              <a:t>Carmenere-druvan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 (</a:t>
            </a:r>
            <a:r>
              <a:rPr lang="sv-SE" sz="8000" dirty="0" err="1" smtClean="0">
                <a:solidFill>
                  <a:schemeClr val="tx2">
                    <a:lumMod val="75000"/>
                  </a:schemeClr>
                </a:solidFill>
              </a:rPr>
              <a:t>urspungligen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 en fransk druva) som </a:t>
            </a:r>
            <a:r>
              <a:rPr lang="sv-SE" sz="8000" dirty="0" err="1" smtClean="0">
                <a:solidFill>
                  <a:schemeClr val="tx2">
                    <a:lumMod val="75000"/>
                  </a:schemeClr>
                </a:solidFill>
              </a:rPr>
              <a:t>Merlot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 tills en DNA undersökning visade att det var fråga om två olika druvor</a:t>
            </a:r>
          </a:p>
          <a:p>
            <a:pPr>
              <a:buNone/>
            </a:pP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sv-SE" sz="8000" dirty="0" err="1" smtClean="0">
                <a:solidFill>
                  <a:schemeClr val="tx2">
                    <a:lumMod val="75000"/>
                  </a:schemeClr>
                </a:solidFill>
              </a:rPr>
              <a:t>Merlon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 ger mjukare viner och mognar  två till tre veckor tidigare. Nu anses </a:t>
            </a:r>
            <a:r>
              <a:rPr lang="sv-SE" sz="8000" dirty="0" err="1" smtClean="0">
                <a:solidFill>
                  <a:schemeClr val="tx2">
                    <a:lumMod val="75000"/>
                  </a:schemeClr>
                </a:solidFill>
              </a:rPr>
              <a:t>Carmenere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 vara Chiles nationaldruva</a:t>
            </a:r>
          </a:p>
          <a:p>
            <a:pPr>
              <a:buNone/>
            </a:pPr>
            <a:endParaRPr lang="sv-SE" sz="80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	I </a:t>
            </a:r>
            <a:r>
              <a:rPr lang="sv-SE" sz="8000" b="1" dirty="0" smtClean="0">
                <a:solidFill>
                  <a:schemeClr val="tx2">
                    <a:lumMod val="75000"/>
                  </a:schemeClr>
                </a:solidFill>
              </a:rPr>
              <a:t>Australien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 odlas </a:t>
            </a:r>
            <a:r>
              <a:rPr lang="sv-SE" sz="8000" dirty="0" err="1" smtClean="0">
                <a:solidFill>
                  <a:schemeClr val="tx2">
                    <a:lumMod val="75000"/>
                  </a:schemeClr>
                </a:solidFill>
              </a:rPr>
              <a:t>Merlot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 främst i Södra Australien i </a:t>
            </a:r>
            <a:r>
              <a:rPr lang="sv-SE" sz="8000" dirty="0" err="1" smtClean="0">
                <a:solidFill>
                  <a:schemeClr val="tx2">
                    <a:lumMod val="75000"/>
                  </a:schemeClr>
                </a:solidFill>
              </a:rPr>
              <a:t>Barossa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 Valley, McLaren Valley 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men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  också 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i Margaret River i West </a:t>
            </a:r>
            <a:r>
              <a:rPr lang="sv-SE" sz="8000" dirty="0" err="1" smtClean="0">
                <a:solidFill>
                  <a:schemeClr val="tx2">
                    <a:lumMod val="75000"/>
                  </a:schemeClr>
                </a:solidFill>
              </a:rPr>
              <a:t>Australia.Den</a:t>
            </a: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 är den tredje mest odlade blå druvan efter Shiraz och Cabernet</a:t>
            </a:r>
          </a:p>
          <a:p>
            <a:endParaRPr lang="sv-SE" sz="80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v-SE" sz="8000" dirty="0" smtClean="0">
                <a:solidFill>
                  <a:schemeClr val="tx2">
                    <a:lumMod val="75000"/>
                  </a:schemeClr>
                </a:solidFill>
              </a:rPr>
              <a:t>      </a:t>
            </a:r>
            <a:endParaRPr lang="sv-S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v-SE" sz="6400" dirty="0" smtClean="0">
                <a:solidFill>
                  <a:schemeClr val="tx2">
                    <a:lumMod val="75000"/>
                  </a:schemeClr>
                </a:solidFill>
              </a:rPr>
              <a:t>Sauvignon</a:t>
            </a:r>
            <a:r>
              <a:rPr lang="sv-SE" sz="4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</a:rPr>
              <a:t>        </a:t>
            </a:r>
          </a:p>
          <a:p>
            <a:pPr>
              <a:buNone/>
            </a:pPr>
            <a:endParaRPr lang="sv-SE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sv-SE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516216" y="836712"/>
            <a:ext cx="2627784" cy="576064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Frankrike	          114.675ha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Italien	            28.042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USA                       22.729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Spanien	             15.540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Rumänien             10.988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Bulgarien	             10.573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Chile                      10.041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Australien             10.028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Moldavien              8.123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Sydafrika	               6.497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Argentina	               6.282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Övr. länder (24</a:t>
            </a:r>
            <a:r>
              <a:rPr lang="sv-SE" sz="7200" u="sng" dirty="0" smtClean="0">
                <a:solidFill>
                  <a:schemeClr val="tx2">
                    <a:lumMod val="75000"/>
                  </a:schemeClr>
                </a:solidFill>
              </a:rPr>
              <a:t>)   23651</a:t>
            </a:r>
          </a:p>
          <a:p>
            <a:pPr>
              <a:buNone/>
            </a:pPr>
            <a:r>
              <a:rPr lang="sv-SE" sz="7200" dirty="0" smtClean="0">
                <a:solidFill>
                  <a:schemeClr val="tx2">
                    <a:lumMod val="75000"/>
                  </a:schemeClr>
                </a:solidFill>
              </a:rPr>
              <a:t>Totalt                </a:t>
            </a:r>
            <a:r>
              <a:rPr lang="sv-SE" sz="7200" b="1" dirty="0" smtClean="0">
                <a:solidFill>
                  <a:schemeClr val="tx2">
                    <a:lumMod val="75000"/>
                  </a:schemeClr>
                </a:solidFill>
              </a:rPr>
              <a:t>267.169 ha</a:t>
            </a:r>
          </a:p>
          <a:p>
            <a:pPr>
              <a:buNone/>
            </a:pPr>
            <a:endParaRPr lang="sv-SE" sz="55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5500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sv-SE" sz="5500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5500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5500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800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v-SE" sz="2400" u="sng" dirty="0" smtClean="0">
                <a:solidFill>
                  <a:schemeClr val="tx2">
                    <a:lumMod val="75000"/>
                  </a:schemeClr>
                </a:solidFill>
              </a:rPr>
              <a:t>University of Adelaide 2014</a:t>
            </a:r>
            <a:r>
              <a:rPr lang="sv-SE" sz="2400" u="sng" dirty="0" smtClean="0">
                <a:solidFill>
                  <a:schemeClr val="accent1">
                    <a:lumMod val="75000"/>
                  </a:schemeClr>
                </a:solidFill>
              </a:rPr>
              <a:t>)                       </a:t>
            </a:r>
            <a:endParaRPr lang="sv-SE" sz="2400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Bildobjekt 4" descr="Carmenere_Merlot.jpg (209×142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797152"/>
            <a:ext cx="1990725" cy="1353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sv-SE" sz="2400" b="1" dirty="0" err="1" smtClean="0">
                <a:solidFill>
                  <a:schemeClr val="accent1">
                    <a:lumMod val="75000"/>
                  </a:schemeClr>
                </a:solidFill>
              </a:rPr>
              <a:t>Fontant</a:t>
            </a:r>
            <a:r>
              <a:rPr lang="sv-SE" sz="2400" b="1" dirty="0" smtClean="0">
                <a:solidFill>
                  <a:schemeClr val="accent1">
                    <a:lumMod val="75000"/>
                  </a:schemeClr>
                </a:solidFill>
              </a:rPr>
              <a:t> de France </a:t>
            </a:r>
            <a:r>
              <a:rPr lang="sv-SE" sz="2400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2400" b="1" dirty="0" err="1" smtClean="0">
                <a:solidFill>
                  <a:schemeClr val="accent1">
                    <a:lumMod val="75000"/>
                  </a:schemeClr>
                </a:solidFill>
              </a:rPr>
              <a:t>Rosé</a:t>
            </a:r>
            <a:r>
              <a:rPr lang="sv-SE" sz="2400" b="1" dirty="0" smtClean="0">
                <a:solidFill>
                  <a:schemeClr val="accent1">
                    <a:lumMod val="75000"/>
                  </a:schemeClr>
                </a:solidFill>
              </a:rPr>
              <a:t> 2017</a:t>
            </a:r>
            <a: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  <a:t>Les Vins </a:t>
            </a:r>
            <a:r>
              <a:rPr lang="sv-SE" sz="2400" dirty="0" err="1" smtClean="0">
                <a:solidFill>
                  <a:schemeClr val="accent1">
                    <a:lumMod val="75000"/>
                  </a:schemeClr>
                </a:solidFill>
              </a:rPr>
              <a:t>Skalli</a:t>
            </a:r>
            <a: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  <a:t>,  IGP </a:t>
            </a:r>
            <a:r>
              <a:rPr lang="sv-SE" sz="2400" dirty="0" err="1" smtClean="0">
                <a:solidFill>
                  <a:schemeClr val="accent1">
                    <a:lumMod val="75000"/>
                  </a:schemeClr>
                </a:solidFill>
              </a:rPr>
              <a:t>Pays</a:t>
            </a:r>
            <a: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accent1">
                    <a:lumMod val="75000"/>
                  </a:schemeClr>
                </a:solidFill>
              </a:rPr>
              <a:t>d’Oc</a:t>
            </a:r>
            <a: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  <a:t>,  Frankrike</a:t>
            </a:r>
            <a:endParaRPr lang="sv-SE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6707088" cy="5112568"/>
          </a:xfrm>
        </p:spPr>
        <p:txBody>
          <a:bodyPr>
            <a:normAutofit fontScale="70000" lnSpcReduction="20000"/>
          </a:bodyPr>
          <a:lstStyle/>
          <a:p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Firman grundades av Robert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Skalli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 i Algeriet på 1920-talet men flyttades på grund av 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Algerietrevolten  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till Frankrike 1961. Huvudkontoret ligger i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Chateauneuf-du-Pape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. Men de har verksamhet också i Languedoc,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Rhone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 och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Provance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sv-SE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Fontant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de France </a:t>
            </a:r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b="1" dirty="0" err="1" smtClean="0">
                <a:solidFill>
                  <a:schemeClr val="accent1">
                    <a:lumMod val="75000"/>
                  </a:schemeClr>
                </a:solidFill>
              </a:rPr>
              <a:t>Rosé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2017</a:t>
            </a:r>
          </a:p>
          <a:p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Druvor</a:t>
            </a: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100% </a:t>
            </a:r>
            <a:r>
              <a:rPr lang="sv-SE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endParaRPr lang="sv-S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	Alkohol:	11,5%</a:t>
            </a:r>
          </a:p>
          <a:p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Socker:	10 g/l</a:t>
            </a:r>
          </a:p>
          <a:p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Syror:	  4,9 g/l</a:t>
            </a:r>
          </a:p>
          <a:p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Energi:	70 Kcal/100 ml</a:t>
            </a:r>
          </a:p>
          <a:p>
            <a:endParaRPr lang="sv-SE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Ett halvsött rosévin med medelhög syra och smak av jordgubbe och röda vinbär.</a:t>
            </a:r>
          </a:p>
          <a:p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Lämpligt som sällskapsdryck,  grönsaksrätter och sallader.</a:t>
            </a:r>
          </a:p>
          <a:p>
            <a:r>
              <a:rPr lang="sv-SE" dirty="0" smtClean="0">
                <a:solidFill>
                  <a:schemeClr val="accent1">
                    <a:lumMod val="75000"/>
                  </a:schemeClr>
                </a:solidFill>
              </a:rPr>
              <a:t>Färdigt att drickas genast.</a:t>
            </a:r>
          </a:p>
        </p:txBody>
      </p:sp>
      <p:pic>
        <p:nvPicPr>
          <p:cNvPr id="5" name="Platshållare för innehåll 6" descr="fortant-1-444x1200.jpg (444×1200)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1052736"/>
            <a:ext cx="1800199" cy="5073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txBody>
          <a:bodyPr>
            <a:normAutofit/>
          </a:bodyPr>
          <a:lstStyle/>
          <a:p>
            <a:r>
              <a:rPr lang="sv-SE" sz="2800" b="1" dirty="0" err="1" smtClean="0">
                <a:solidFill>
                  <a:schemeClr val="accent1">
                    <a:lumMod val="75000"/>
                  </a:schemeClr>
                </a:solidFill>
              </a:rPr>
              <a:t>Pasqua</a:t>
            </a:r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2800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 2016</a:t>
            </a:r>
            <a: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2400" dirty="0" err="1" smtClean="0">
                <a:solidFill>
                  <a:schemeClr val="accent1">
                    <a:lumMod val="75000"/>
                  </a:schemeClr>
                </a:solidFill>
              </a:rPr>
              <a:t>Pasqua</a:t>
            </a:r>
            <a: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accent1">
                    <a:lumMod val="75000"/>
                  </a:schemeClr>
                </a:solidFill>
              </a:rPr>
              <a:t>Vigneti</a:t>
            </a:r>
            <a: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  <a:t> e </a:t>
            </a:r>
            <a:r>
              <a:rPr lang="sv-SE" sz="2400" dirty="0" err="1" smtClean="0">
                <a:solidFill>
                  <a:schemeClr val="accent1">
                    <a:lumMod val="75000"/>
                  </a:schemeClr>
                </a:solidFill>
              </a:rPr>
              <a:t>Cantine</a:t>
            </a:r>
            <a: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  <a:t>, IGT </a:t>
            </a:r>
            <a:r>
              <a:rPr lang="sv-SE" sz="2400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accent1">
                    <a:lumMod val="75000"/>
                  </a:schemeClr>
                </a:solidFill>
              </a:rPr>
              <a:t>Venezie</a:t>
            </a:r>
            <a:r>
              <a:rPr lang="sv-SE" sz="2400" dirty="0" smtClean="0">
                <a:solidFill>
                  <a:schemeClr val="accent1">
                    <a:lumMod val="75000"/>
                  </a:schemeClr>
                </a:solidFill>
              </a:rPr>
              <a:t>, Italien</a:t>
            </a:r>
            <a:endParaRPr lang="sv-SE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7283152" cy="5400600"/>
          </a:xfrm>
        </p:spPr>
        <p:txBody>
          <a:bodyPr>
            <a:normAutofit lnSpcReduction="10000"/>
          </a:bodyPr>
          <a:lstStyle/>
          <a:p>
            <a:r>
              <a:rPr lang="sv-SE" sz="2000" dirty="0" smtClean="0">
                <a:solidFill>
                  <a:schemeClr val="tx2"/>
                </a:solidFill>
              </a:rPr>
              <a:t>Firman grundades av fyra bröder </a:t>
            </a:r>
            <a:r>
              <a:rPr lang="sv-SE" sz="2000" dirty="0" err="1" smtClean="0">
                <a:solidFill>
                  <a:schemeClr val="tx2"/>
                </a:solidFill>
              </a:rPr>
              <a:t>Pascua</a:t>
            </a:r>
            <a:r>
              <a:rPr lang="sv-SE" sz="2000" dirty="0" smtClean="0">
                <a:solidFill>
                  <a:schemeClr val="tx2"/>
                </a:solidFill>
              </a:rPr>
              <a:t> år 1925 utanför Verona i vindistriktet </a:t>
            </a:r>
            <a:r>
              <a:rPr lang="sv-SE" sz="2000" dirty="0" smtClean="0">
                <a:solidFill>
                  <a:schemeClr val="tx2"/>
                </a:solidFill>
              </a:rPr>
              <a:t>Veneto i norra Italien.  </a:t>
            </a:r>
            <a:r>
              <a:rPr lang="sv-SE" sz="2000" dirty="0" smtClean="0">
                <a:solidFill>
                  <a:schemeClr val="tx2"/>
                </a:solidFill>
              </a:rPr>
              <a:t>Förutom i Veneto odlar de också vin i Apulien och Sicilien och är en av de största privata vinodlarna i Italien.</a:t>
            </a:r>
          </a:p>
          <a:p>
            <a:r>
              <a:rPr lang="sv-SE" sz="2000" dirty="0" smtClean="0">
                <a:solidFill>
                  <a:schemeClr val="tx2"/>
                </a:solidFill>
              </a:rPr>
              <a:t>I Veneto är de mest kända för sina </a:t>
            </a:r>
            <a:r>
              <a:rPr lang="sv-SE" sz="2000" dirty="0" err="1" smtClean="0">
                <a:solidFill>
                  <a:schemeClr val="tx2"/>
                </a:solidFill>
              </a:rPr>
              <a:t>Valpolicella-</a:t>
            </a:r>
            <a:r>
              <a:rPr lang="sv-SE" sz="2000" dirty="0" smtClean="0">
                <a:solidFill>
                  <a:schemeClr val="tx2"/>
                </a:solidFill>
              </a:rPr>
              <a:t> och </a:t>
            </a:r>
            <a:r>
              <a:rPr lang="sv-SE" sz="2000" dirty="0" err="1" smtClean="0">
                <a:solidFill>
                  <a:schemeClr val="tx2"/>
                </a:solidFill>
              </a:rPr>
              <a:t>Amaroneviner</a:t>
            </a:r>
            <a:r>
              <a:rPr lang="sv-SE" sz="2000" dirty="0" smtClean="0">
                <a:solidFill>
                  <a:schemeClr val="tx2"/>
                </a:solidFill>
              </a:rPr>
              <a:t>, medan i Apulien gör de viner på främst Chardonnay och </a:t>
            </a:r>
            <a:r>
              <a:rPr lang="sv-SE" sz="2000" dirty="0" err="1" smtClean="0">
                <a:solidFill>
                  <a:schemeClr val="tx2"/>
                </a:solidFill>
              </a:rPr>
              <a:t>Sangiovese</a:t>
            </a:r>
            <a:r>
              <a:rPr lang="sv-SE" sz="2000" dirty="0" smtClean="0">
                <a:solidFill>
                  <a:schemeClr val="tx2"/>
                </a:solidFill>
              </a:rPr>
              <a:t> och på Sicilien viner på Nero </a:t>
            </a:r>
            <a:r>
              <a:rPr lang="sv-SE" sz="2000" dirty="0" err="1" smtClean="0">
                <a:solidFill>
                  <a:schemeClr val="tx2"/>
                </a:solidFill>
              </a:rPr>
              <a:t>d’Avola</a:t>
            </a:r>
            <a:r>
              <a:rPr lang="sv-SE" sz="2000" dirty="0" smtClean="0">
                <a:solidFill>
                  <a:schemeClr val="tx2"/>
                </a:solidFill>
              </a:rPr>
              <a:t>.</a:t>
            </a:r>
          </a:p>
          <a:p>
            <a:r>
              <a:rPr lang="sv-SE" sz="2000" b="1" dirty="0" err="1" smtClean="0">
                <a:solidFill>
                  <a:schemeClr val="tx2"/>
                </a:solidFill>
              </a:rPr>
              <a:t>Pasqua</a:t>
            </a:r>
            <a:r>
              <a:rPr lang="sv-SE" sz="2000" b="1" dirty="0" smtClean="0">
                <a:solidFill>
                  <a:schemeClr val="tx2"/>
                </a:solidFill>
              </a:rPr>
              <a:t> </a:t>
            </a:r>
            <a:r>
              <a:rPr lang="sv-SE" sz="2000" b="1" dirty="0" err="1" smtClean="0">
                <a:solidFill>
                  <a:schemeClr val="tx2"/>
                </a:solidFill>
              </a:rPr>
              <a:t>Merlot</a:t>
            </a:r>
            <a:r>
              <a:rPr lang="sv-SE" sz="2000" b="1" dirty="0" smtClean="0">
                <a:solidFill>
                  <a:schemeClr val="tx2"/>
                </a:solidFill>
              </a:rPr>
              <a:t> 2016</a:t>
            </a:r>
          </a:p>
          <a:p>
            <a:r>
              <a:rPr lang="sv-SE" sz="2000" dirty="0" smtClean="0">
                <a:solidFill>
                  <a:schemeClr val="tx2"/>
                </a:solidFill>
              </a:rPr>
              <a:t>Druvor</a:t>
            </a:r>
            <a:r>
              <a:rPr lang="sv-SE" sz="2000" b="1" dirty="0" smtClean="0">
                <a:solidFill>
                  <a:schemeClr val="tx2"/>
                </a:solidFill>
              </a:rPr>
              <a:t>:	</a:t>
            </a:r>
            <a:r>
              <a:rPr lang="sv-SE" sz="2000" dirty="0" err="1" smtClean="0">
                <a:solidFill>
                  <a:schemeClr val="tx2"/>
                </a:solidFill>
              </a:rPr>
              <a:t>Merlot</a:t>
            </a:r>
            <a:r>
              <a:rPr lang="sv-SE" sz="2000" dirty="0" smtClean="0">
                <a:solidFill>
                  <a:schemeClr val="tx2"/>
                </a:solidFill>
              </a:rPr>
              <a:t> 100%</a:t>
            </a:r>
            <a:endParaRPr lang="sv-SE" sz="2000" b="1" dirty="0" smtClean="0">
              <a:solidFill>
                <a:schemeClr val="tx2"/>
              </a:solidFill>
            </a:endParaRPr>
          </a:p>
          <a:p>
            <a:r>
              <a:rPr lang="sv-SE" sz="2000" dirty="0" smtClean="0">
                <a:solidFill>
                  <a:schemeClr val="tx2"/>
                </a:solidFill>
              </a:rPr>
              <a:t>Alkohol:	12,5%</a:t>
            </a:r>
          </a:p>
          <a:p>
            <a:r>
              <a:rPr lang="sv-SE" sz="2000" dirty="0" smtClean="0">
                <a:solidFill>
                  <a:schemeClr val="tx2"/>
                </a:solidFill>
              </a:rPr>
              <a:t>Socker:	9,0 g/l</a:t>
            </a:r>
          </a:p>
          <a:p>
            <a:r>
              <a:rPr lang="sv-SE" sz="2000" dirty="0" smtClean="0">
                <a:solidFill>
                  <a:schemeClr val="tx2"/>
                </a:solidFill>
              </a:rPr>
              <a:t>Syror:	5,3 g/l</a:t>
            </a:r>
          </a:p>
          <a:p>
            <a:r>
              <a:rPr lang="sv-SE" sz="2000" dirty="0" smtClean="0">
                <a:solidFill>
                  <a:schemeClr val="tx2"/>
                </a:solidFill>
              </a:rPr>
              <a:t>Energi:	70 kcal/100ml</a:t>
            </a:r>
          </a:p>
          <a:p>
            <a:pPr>
              <a:buNone/>
            </a:pPr>
            <a:r>
              <a:rPr lang="sv-SE" sz="2000" dirty="0" smtClean="0">
                <a:solidFill>
                  <a:schemeClr val="tx2"/>
                </a:solidFill>
              </a:rPr>
              <a:t>      Vinet är </a:t>
            </a:r>
            <a:r>
              <a:rPr lang="sv-SE" sz="2000" dirty="0" smtClean="0">
                <a:solidFill>
                  <a:schemeClr val="tx2"/>
                </a:solidFill>
              </a:rPr>
              <a:t>halvtorrt, lätt</a:t>
            </a:r>
            <a:r>
              <a:rPr lang="sv-SE" sz="2000" dirty="0" smtClean="0">
                <a:solidFill>
                  <a:schemeClr val="tx2"/>
                </a:solidFill>
              </a:rPr>
              <a:t>, bärigt (röda vinbär, körsbär) med svaga tanniner och balanserade syror</a:t>
            </a:r>
          </a:p>
          <a:p>
            <a:r>
              <a:rPr lang="sv-SE" sz="2000" dirty="0" smtClean="0">
                <a:solidFill>
                  <a:schemeClr val="tx2"/>
                </a:solidFill>
              </a:rPr>
              <a:t>Lämpligt till pasta, sallader och lättare kötträtter.</a:t>
            </a:r>
          </a:p>
          <a:p>
            <a:r>
              <a:rPr lang="sv-SE" sz="2000" dirty="0" smtClean="0">
                <a:solidFill>
                  <a:schemeClr val="tx2"/>
                </a:solidFill>
              </a:rPr>
              <a:t>Vinet är färdigt att drickas.</a:t>
            </a:r>
          </a:p>
          <a:p>
            <a:endParaRPr lang="sv-SE" sz="2000" dirty="0" smtClean="0">
              <a:solidFill>
                <a:schemeClr val="tx2"/>
              </a:solidFill>
            </a:endParaRPr>
          </a:p>
          <a:p>
            <a:endParaRPr lang="sv-SE" sz="2000" b="1" dirty="0" smtClean="0">
              <a:solidFill>
                <a:schemeClr val="tx2"/>
              </a:solidFill>
            </a:endParaRPr>
          </a:p>
          <a:p>
            <a:endParaRPr lang="sv-SE" sz="2000" dirty="0"/>
          </a:p>
        </p:txBody>
      </p:sp>
      <p:pic>
        <p:nvPicPr>
          <p:cNvPr id="5" name="Picture 1" descr="Pasqua Merlot 201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1340768"/>
            <a:ext cx="1080120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0" y="188640"/>
            <a:ext cx="8229600" cy="1008112"/>
          </a:xfrm>
        </p:spPr>
        <p:txBody>
          <a:bodyPr>
            <a:normAutofit/>
          </a:bodyPr>
          <a:lstStyle/>
          <a:p>
            <a:r>
              <a:rPr lang="sv-SE" sz="2700" b="1" dirty="0" smtClean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sv-SE" sz="2700" b="1" dirty="0" err="1" smtClean="0">
                <a:solidFill>
                  <a:schemeClr val="accent1">
                    <a:lumMod val="75000"/>
                  </a:schemeClr>
                </a:solidFill>
              </a:rPr>
              <a:t>Ronaciere</a:t>
            </a:r>
            <a:r>
              <a:rPr lang="sv-SE" sz="27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2700" b="1" dirty="0" err="1" smtClean="0">
                <a:solidFill>
                  <a:schemeClr val="accent1">
                    <a:lumMod val="75000"/>
                  </a:schemeClr>
                </a:solidFill>
              </a:rPr>
              <a:t>Reserva</a:t>
            </a:r>
            <a:r>
              <a:rPr lang="sv-SE" sz="27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2700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sz="2700" b="1" dirty="0" smtClean="0">
                <a:solidFill>
                  <a:schemeClr val="accent1">
                    <a:lumMod val="75000"/>
                  </a:schemeClr>
                </a:solidFill>
              </a:rPr>
              <a:t> 2013</a:t>
            </a:r>
            <a:r>
              <a:rPr lang="sv-SE" sz="27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v-SE" sz="27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2700" dirty="0" err="1" smtClean="0">
                <a:solidFill>
                  <a:schemeClr val="accent1">
                    <a:lumMod val="75000"/>
                  </a:schemeClr>
                </a:solidFill>
              </a:rPr>
              <a:t>Viña</a:t>
            </a:r>
            <a:r>
              <a:rPr lang="sv-SE" sz="2700" dirty="0" smtClean="0">
                <a:solidFill>
                  <a:schemeClr val="accent1">
                    <a:lumMod val="75000"/>
                  </a:schemeClr>
                </a:solidFill>
              </a:rPr>
              <a:t> La </a:t>
            </a:r>
            <a:r>
              <a:rPr lang="sv-SE" sz="2700" dirty="0" err="1" smtClean="0">
                <a:solidFill>
                  <a:schemeClr val="accent1">
                    <a:lumMod val="75000"/>
                  </a:schemeClr>
                </a:solidFill>
              </a:rPr>
              <a:t>Ronciere</a:t>
            </a:r>
            <a:r>
              <a:rPr lang="sv-SE" sz="2700" dirty="0" smtClean="0">
                <a:solidFill>
                  <a:schemeClr val="accent1">
                    <a:lumMod val="75000"/>
                  </a:schemeClr>
                </a:solidFill>
              </a:rPr>
              <a:t>, Valle de </a:t>
            </a:r>
            <a:r>
              <a:rPr lang="sv-SE" sz="2700" dirty="0" err="1" smtClean="0">
                <a:solidFill>
                  <a:schemeClr val="accent1">
                    <a:lumMod val="75000"/>
                  </a:schemeClr>
                </a:solidFill>
              </a:rPr>
              <a:t>Colchagua</a:t>
            </a:r>
            <a:r>
              <a:rPr lang="sv-SE" sz="2700" dirty="0" smtClean="0">
                <a:solidFill>
                  <a:schemeClr val="accent1">
                    <a:lumMod val="75000"/>
                  </a:schemeClr>
                </a:solidFill>
              </a:rPr>
              <a:t>, Chile</a:t>
            </a:r>
            <a:endParaRPr lang="sv-SE" sz="27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6923112" cy="4929411"/>
          </a:xfrm>
        </p:spPr>
        <p:txBody>
          <a:bodyPr>
            <a:normAutofit fontScale="25000" lnSpcReduction="20000"/>
          </a:bodyPr>
          <a:lstStyle/>
          <a:p>
            <a:endParaRPr lang="sv-SE" sz="8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Viña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La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Ronciere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grundades år 1949 av familjen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Orueta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i Valle de 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Colchagua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i centrala Chile ca 150 km söder om Santiago. De har 200 ha egna odlingar och producerar ca 4 miljoner flaskor per år av vilka största delen exporteras.</a:t>
            </a:r>
          </a:p>
          <a:p>
            <a:pPr>
              <a:buNone/>
            </a:pP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      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Ronaciere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Reserva</a:t>
            </a:r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v-SE" sz="8000" b="1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endParaRPr lang="sv-SE" sz="8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8000" b="1" dirty="0" smtClean="0">
                <a:solidFill>
                  <a:schemeClr val="accent1">
                    <a:lumMod val="75000"/>
                  </a:schemeClr>
                </a:solidFill>
              </a:rPr>
              <a:t>Druvor:	</a:t>
            </a:r>
            <a:r>
              <a:rPr lang="sv-SE" sz="8000" dirty="0" err="1" smtClean="0">
                <a:solidFill>
                  <a:schemeClr val="accent1">
                    <a:lumMod val="75000"/>
                  </a:schemeClr>
                </a:solidFill>
              </a:rPr>
              <a:t>Merlot</a:t>
            </a:r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 100%</a:t>
            </a:r>
            <a:endParaRPr lang="sv-SE" sz="8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Alkohol:	14%</a:t>
            </a:r>
          </a:p>
          <a:p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Syror:	5,6g/l</a:t>
            </a:r>
          </a:p>
          <a:p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Energi:	80 kcal/100ml</a:t>
            </a:r>
          </a:p>
          <a:p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Ett  mörkt fylligt vin med ganska höga tanniner med inslag av svarta vinbär, mörka körsbär, paprika och peppar.</a:t>
            </a:r>
          </a:p>
          <a:p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Ett matvin lämpligt till kött av nöt och vilt, köttgrytor och grillat kött.</a:t>
            </a:r>
          </a:p>
          <a:p>
            <a:r>
              <a:rPr lang="sv-SE" sz="8000" dirty="0" smtClean="0">
                <a:solidFill>
                  <a:schemeClr val="accent1">
                    <a:lumMod val="75000"/>
                  </a:schemeClr>
                </a:solidFill>
              </a:rPr>
              <a:t>Vinner på ett par års lagring, men kan drickas redan nu</a:t>
            </a:r>
          </a:p>
          <a:p>
            <a:endParaRPr lang="sv-SE" dirty="0"/>
          </a:p>
        </p:txBody>
      </p:sp>
      <p:pic>
        <p:nvPicPr>
          <p:cNvPr id="5" name="Picture 2" descr="C:\Users\Ramon\Desktop\0901_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268760"/>
            <a:ext cx="1080120" cy="45749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</p:spPr>
        <p:txBody>
          <a:bodyPr>
            <a:normAutofit/>
          </a:bodyPr>
          <a:lstStyle/>
          <a:p>
            <a:r>
              <a:rPr lang="sv-SE" sz="2400" b="1" dirty="0" err="1" smtClean="0"/>
              <a:t>Yalumba</a:t>
            </a:r>
            <a:r>
              <a:rPr lang="sv-SE" sz="2400" b="1" dirty="0" smtClean="0"/>
              <a:t> y Series </a:t>
            </a:r>
            <a:r>
              <a:rPr lang="sv-SE" sz="2400" b="1" dirty="0" err="1" smtClean="0"/>
              <a:t>Merlot</a:t>
            </a:r>
            <a:r>
              <a:rPr lang="sv-SE" sz="2400" b="1" dirty="0" smtClean="0"/>
              <a:t> 2016</a:t>
            </a:r>
            <a:r>
              <a:rPr lang="sv-SE" sz="2400" dirty="0" smtClean="0"/>
              <a:t/>
            </a:r>
            <a:br>
              <a:rPr lang="sv-SE" sz="2400" dirty="0" smtClean="0"/>
            </a:br>
            <a:r>
              <a:rPr lang="sv-SE" sz="2400" dirty="0" err="1" smtClean="0"/>
              <a:t>Yalumba</a:t>
            </a:r>
            <a:r>
              <a:rPr lang="sv-SE" sz="2400" dirty="0" smtClean="0"/>
              <a:t>, South Australia</a:t>
            </a:r>
            <a:endParaRPr lang="sv-SE" sz="24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7211144" cy="5472608"/>
          </a:xfrm>
        </p:spPr>
        <p:txBody>
          <a:bodyPr>
            <a:normAutofit lnSpcReduction="10000"/>
          </a:bodyPr>
          <a:lstStyle/>
          <a:p>
            <a:r>
              <a:rPr lang="sv-SE" sz="2000" dirty="0" err="1" smtClean="0">
                <a:solidFill>
                  <a:schemeClr val="tx2">
                    <a:lumMod val="75000"/>
                  </a:schemeClr>
                </a:solidFill>
              </a:rPr>
              <a:t>Yalumba</a:t>
            </a: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 grundades år1849 av guldgrävaren och engelsmannen</a:t>
            </a:r>
          </a:p>
          <a:p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Samuel Smith och är den största familjeägda vinfirman i Australien. De tar sina druvor framför allt från </a:t>
            </a:r>
            <a:r>
              <a:rPr lang="sv-SE" sz="2000" dirty="0" err="1" smtClean="0">
                <a:solidFill>
                  <a:schemeClr val="tx2">
                    <a:lumMod val="75000"/>
                  </a:schemeClr>
                </a:solidFill>
              </a:rPr>
              <a:t>Barossa</a:t>
            </a: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 och Eden Valley i South Australia. Ägs nu av femte generationen Robert Hill-Smith. En av de få vinodlarna i världen som också har ett eget tunnbinderi.</a:t>
            </a:r>
          </a:p>
          <a:p>
            <a:r>
              <a:rPr lang="sv-SE" sz="2000" b="1" dirty="0" err="1" smtClean="0">
                <a:solidFill>
                  <a:schemeClr val="tx2">
                    <a:lumMod val="75000"/>
                  </a:schemeClr>
                </a:solidFill>
              </a:rPr>
              <a:t>Yalumba</a:t>
            </a:r>
            <a:r>
              <a:rPr lang="sv-SE" sz="2000" b="1" dirty="0" smtClean="0">
                <a:solidFill>
                  <a:schemeClr val="tx2">
                    <a:lumMod val="75000"/>
                  </a:schemeClr>
                </a:solidFill>
              </a:rPr>
              <a:t> y Series </a:t>
            </a:r>
            <a:r>
              <a:rPr lang="sv-SE" sz="2000" b="1" dirty="0" err="1" smtClean="0">
                <a:solidFill>
                  <a:schemeClr val="tx2">
                    <a:lumMod val="75000"/>
                  </a:schemeClr>
                </a:solidFill>
              </a:rPr>
              <a:t>Merlot</a:t>
            </a:r>
            <a:endParaRPr lang="sv-SE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Druvor:	</a:t>
            </a:r>
            <a:r>
              <a:rPr lang="sv-SE" sz="2000" dirty="0" err="1" smtClean="0">
                <a:solidFill>
                  <a:schemeClr val="tx2">
                    <a:lumMod val="75000"/>
                  </a:schemeClr>
                </a:solidFill>
              </a:rPr>
              <a:t>Merlot</a:t>
            </a:r>
            <a:endParaRPr lang="sv-SE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Alkohol:	14%</a:t>
            </a:r>
          </a:p>
          <a:p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Syror:	5,5 g/l</a:t>
            </a:r>
          </a:p>
          <a:p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Energi:	80 kcal/100ml</a:t>
            </a:r>
          </a:p>
          <a:p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Skruvkork</a:t>
            </a:r>
          </a:p>
          <a:p>
            <a:pPr>
              <a:buNone/>
            </a:pP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	Ett mustigt och syltigt vin med inslag av röda  och svarta vinbär, </a:t>
            </a:r>
          </a:p>
          <a:p>
            <a:pPr>
              <a:buNone/>
            </a:pP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	torkade plommon och cederträ. Ganska höga men mjuka tanniner och ganska höga syror</a:t>
            </a:r>
          </a:p>
          <a:p>
            <a:pPr>
              <a:buNone/>
            </a:pP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	Lämplig till köttgrytor, fågel och hårda ostar.</a:t>
            </a:r>
          </a:p>
          <a:p>
            <a:pPr>
              <a:buNone/>
            </a:pP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       Färdigt att drickas nu, men vinner av ett par års lagring</a:t>
            </a:r>
          </a:p>
          <a:p>
            <a:endParaRPr lang="sv-SE" sz="200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524328" y="1196752"/>
            <a:ext cx="1619672" cy="54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i-FI" dirty="0" smtClean="0"/>
              <a:t>.</a:t>
            </a: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6012160" y="-8236296"/>
            <a:ext cx="9144000" cy="847924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1800" b="0" i="0" u="none" strike="noStrike" cap="none" normalizeH="0" baseline="0" dirty="0" smtClean="0">
                <a:ln>
                  <a:noFill/>
                </a:ln>
                <a:solidFill>
                  <a:srgbClr val="DA2C27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/>
            </a:r>
            <a:br>
              <a:rPr kumimoji="0" lang="sv-SE" sz="1800" b="0" i="0" u="none" strike="noStrike" cap="none" normalizeH="0" baseline="0" dirty="0" smtClean="0">
                <a:ln>
                  <a:noFill/>
                </a:ln>
                <a:solidFill>
                  <a:srgbClr val="DA2C27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</a:br>
            <a:r>
              <a:rPr kumimoji="0" lang="sv-SE" sz="1800" b="0" i="0" u="none" strike="noStrike" cap="none" normalizeH="0" baseline="0" dirty="0" err="1" smtClean="0">
                <a:ln>
                  <a:noFill/>
                </a:ln>
                <a:solidFill>
                  <a:srgbClr val="DA2C27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Ensisijainen</a:t>
            </a:r>
            <a:r>
              <a:rPr kumimoji="0" lang="sv-SE" sz="1800" b="0" i="0" u="none" strike="noStrike" cap="none" normalizeH="0" baseline="0" dirty="0" smtClean="0">
                <a:ln>
                  <a:noFill/>
                </a:ln>
                <a:solidFill>
                  <a:srgbClr val="DA2C27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 </a:t>
            </a:r>
            <a:r>
              <a:rPr kumimoji="0" lang="sv-SE" sz="1800" b="0" i="0" u="none" strike="noStrike" cap="none" normalizeH="0" baseline="0" dirty="0" err="1" smtClean="0">
                <a:ln>
                  <a:noFill/>
                </a:ln>
                <a:solidFill>
                  <a:srgbClr val="DA2C27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valikko</a:t>
            </a:r>
            <a:r>
              <a:rPr kumimoji="0" lang="sv-SE" sz="18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Haku</a:t>
            </a:r>
            <a:r>
              <a:rPr kumimoji="0" lang="sv-SE" sz="1800" b="0" i="0" u="none" strike="noStrike" cap="none" normalizeH="0" baseline="0" dirty="0" smtClean="0">
                <a:ln>
                  <a:noFill/>
                </a:ln>
                <a:solidFill>
                  <a:srgbClr val="DA2C27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 </a:t>
            </a:r>
            <a:r>
              <a:rPr kumimoji="0" lang="sv-SE" sz="1800" b="0" i="0" u="none" strike="noStrike" cap="none" normalizeH="0" baseline="0" dirty="0" err="1" smtClean="0">
                <a:ln>
                  <a:noFill/>
                </a:ln>
                <a:solidFill>
                  <a:srgbClr val="DA2C27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Näytä</a:t>
            </a:r>
            <a:r>
              <a:rPr kumimoji="0" lang="sv-SE" sz="1800" b="0" i="0" u="none" strike="noStrike" cap="none" normalizeH="0" baseline="0" dirty="0" smtClean="0">
                <a:ln>
                  <a:noFill/>
                </a:ln>
                <a:solidFill>
                  <a:srgbClr val="DA2C27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 </a:t>
            </a:r>
            <a:r>
              <a:rPr kumimoji="0" lang="sv-SE" sz="1800" b="0" i="0" u="none" strike="noStrike" cap="none" normalizeH="0" baseline="0" dirty="0" err="1" smtClean="0">
                <a:ln>
                  <a:noFill/>
                </a:ln>
                <a:solidFill>
                  <a:srgbClr val="DA2C27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haku</a:t>
            </a:r>
            <a:endParaRPr kumimoji="0" lang="sv-S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v-SE" sz="15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delle"/>
                <a:cs typeface="Arial" pitchFamily="34" charset="0"/>
              </a:rPr>
              <a:t>  </a:t>
            </a:r>
            <a:r>
              <a:rPr kumimoji="0" lang="sv-SE" sz="15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delle"/>
                <a:cs typeface="Arial" pitchFamily="34" charset="0"/>
              </a:rPr>
              <a:t> </a:t>
            </a:r>
            <a:r>
              <a:rPr kumimoji="0" lang="sv-SE" sz="15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delle"/>
                <a:cs typeface="Arial" pitchFamily="34" charset="0"/>
              </a:rPr>
              <a:t>                                 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15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adelle"/>
                <a:cs typeface="Arial" pitchFamily="34" charset="0"/>
              </a:rPr>
              <a:t>Apu</a:t>
            </a:r>
            <a:endParaRPr kumimoji="0" lang="sv-SE" sz="15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adelle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30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Open Sans"/>
                <a:cs typeface="Arial" pitchFamily="34" charset="0"/>
              </a:rPr>
              <a:t>Yalumba</a:t>
            </a:r>
            <a:r>
              <a:rPr kumimoji="0" lang="sv-SE" sz="30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Open Sans"/>
                <a:cs typeface="Arial" pitchFamily="34" charset="0"/>
              </a:rPr>
              <a:t> Y Series </a:t>
            </a:r>
            <a:r>
              <a:rPr kumimoji="0" lang="sv-SE" sz="30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Open Sans"/>
                <a:cs typeface="Arial" pitchFamily="34" charset="0"/>
              </a:rPr>
              <a:t>Merlot</a:t>
            </a:r>
            <a:r>
              <a:rPr kumimoji="0" lang="sv-SE" sz="30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Open Sans"/>
                <a:cs typeface="Arial" pitchFamily="34" charset="0"/>
              </a:rPr>
              <a:t> 2012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15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delle"/>
                <a:cs typeface="Arial" pitchFamily="34" charset="0"/>
              </a:rPr>
              <a:t>  </a:t>
            </a:r>
            <a:r>
              <a:rPr kumimoji="0" lang="sv-SE" sz="3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delle"/>
                <a:cs typeface="Arial" pitchFamily="34" charset="0"/>
              </a:rPr>
              <a:t> </a:t>
            </a:r>
            <a:r>
              <a:rPr kumimoji="0" lang="sv-SE" sz="15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delle"/>
                <a:cs typeface="Arial" pitchFamily="34" charset="0"/>
              </a:rPr>
              <a:t>                       </a:t>
            </a:r>
          </a:p>
        </p:txBody>
      </p:sp>
      <p:pic>
        <p:nvPicPr>
          <p:cNvPr id="4098" name="Picture 2" descr="https://viinilehti.fi/wp-content/uploads/2017/11/kansi_nettiin-200x26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-4491880"/>
            <a:ext cx="1905000" cy="2476500"/>
          </a:xfrm>
          <a:prstGeom prst="rect">
            <a:avLst/>
          </a:prstGeom>
          <a:noFill/>
        </p:spPr>
      </p:pic>
      <p:pic>
        <p:nvPicPr>
          <p:cNvPr id="4099" name="Picture 3" descr="Yalumba Y Series Merlot 20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12360" y="1412776"/>
            <a:ext cx="1060326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sv-SE" sz="2400" dirty="0" err="1" smtClean="0">
                <a:solidFill>
                  <a:schemeClr val="tx2">
                    <a:lumMod val="75000"/>
                  </a:schemeClr>
                </a:solidFill>
              </a:rPr>
              <a:t>Beringer</a:t>
            </a:r>
            <a:r>
              <a:rPr lang="sv-SE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2800" dirty="0" smtClean="0">
                <a:solidFill>
                  <a:schemeClr val="tx2">
                    <a:lumMod val="75000"/>
                  </a:schemeClr>
                </a:solidFill>
              </a:rPr>
              <a:t>Founders</a:t>
            </a:r>
            <a:r>
              <a:rPr lang="sv-SE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tx2">
                    <a:lumMod val="75000"/>
                  </a:schemeClr>
                </a:solidFill>
              </a:rPr>
              <a:t>Estate</a:t>
            </a:r>
            <a:r>
              <a:rPr lang="sv-SE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tx2">
                    <a:lumMod val="75000"/>
                  </a:schemeClr>
                </a:solidFill>
              </a:rPr>
              <a:t>Merlot</a:t>
            </a:r>
            <a:r>
              <a:rPr lang="sv-SE" sz="2400" dirty="0" smtClean="0">
                <a:solidFill>
                  <a:schemeClr val="tx2">
                    <a:lumMod val="75000"/>
                  </a:schemeClr>
                </a:solidFill>
              </a:rPr>
              <a:t> 2015</a:t>
            </a:r>
            <a:br>
              <a:rPr lang="sv-SE" sz="2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sv-SE" sz="2400" dirty="0" err="1" smtClean="0">
                <a:solidFill>
                  <a:schemeClr val="tx2">
                    <a:lumMod val="75000"/>
                  </a:schemeClr>
                </a:solidFill>
              </a:rPr>
              <a:t>Beringer</a:t>
            </a:r>
            <a:r>
              <a:rPr lang="sv-SE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2400" dirty="0" err="1" smtClean="0">
                <a:solidFill>
                  <a:schemeClr val="tx2">
                    <a:lumMod val="75000"/>
                  </a:schemeClr>
                </a:solidFill>
              </a:rPr>
              <a:t>Vineyards</a:t>
            </a:r>
            <a:r>
              <a:rPr lang="sv-SE" sz="2400" dirty="0" smtClean="0">
                <a:solidFill>
                  <a:schemeClr val="tx2">
                    <a:lumMod val="75000"/>
                  </a:schemeClr>
                </a:solidFill>
              </a:rPr>
              <a:t>, Kalifornien, USA</a:t>
            </a:r>
            <a:endParaRPr lang="sv-SE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1520" y="1556792"/>
            <a:ext cx="7272808" cy="504056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sv-SE" sz="2000" dirty="0" err="1" smtClean="0">
                <a:solidFill>
                  <a:schemeClr val="tx2">
                    <a:lumMod val="75000"/>
                  </a:schemeClr>
                </a:solidFill>
              </a:rPr>
              <a:t>Beringer</a:t>
            </a: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 är det äldsta hela tiden verksamma vinhuset i Napa Valley där de tyska bröderna Jakob och Fredrick </a:t>
            </a:r>
            <a:r>
              <a:rPr lang="sv-SE" sz="2000" dirty="0" err="1" smtClean="0">
                <a:solidFill>
                  <a:schemeClr val="tx2">
                    <a:lumMod val="75000"/>
                  </a:schemeClr>
                </a:solidFill>
              </a:rPr>
              <a:t>Beringer</a:t>
            </a: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 grundade sin vingård 1876. </a:t>
            </a:r>
            <a:r>
              <a:rPr lang="sv-SE" sz="2000" dirty="0" err="1" smtClean="0">
                <a:solidFill>
                  <a:schemeClr val="tx2">
                    <a:lumMod val="75000"/>
                  </a:schemeClr>
                </a:solidFill>
              </a:rPr>
              <a:t>Beringer</a:t>
            </a: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 har 12 gånger utsetts till årets vinhus och är det enda vars både röd- och vitvin Wine </a:t>
            </a:r>
            <a:r>
              <a:rPr lang="sv-SE" sz="2000" dirty="0" err="1" smtClean="0">
                <a:solidFill>
                  <a:schemeClr val="tx2">
                    <a:lumMod val="75000"/>
                  </a:schemeClr>
                </a:solidFill>
              </a:rPr>
              <a:t>Spectator</a:t>
            </a: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 utsett  till ”Wine of the </a:t>
            </a:r>
            <a:r>
              <a:rPr lang="sv-SE" sz="2000" dirty="0" err="1" smtClean="0">
                <a:solidFill>
                  <a:schemeClr val="tx2">
                    <a:lumMod val="75000"/>
                  </a:schemeClr>
                </a:solidFill>
              </a:rPr>
              <a:t>Year</a:t>
            </a: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”</a:t>
            </a:r>
          </a:p>
          <a:p>
            <a:pPr>
              <a:buNone/>
            </a:pP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sv-SE" sz="2000" b="1" dirty="0" err="1" smtClean="0">
                <a:solidFill>
                  <a:schemeClr val="tx2">
                    <a:lumMod val="75000"/>
                  </a:schemeClr>
                </a:solidFill>
              </a:rPr>
              <a:t>Beringer</a:t>
            </a:r>
            <a:r>
              <a:rPr lang="sv-SE" sz="2000" b="1" dirty="0" smtClean="0">
                <a:solidFill>
                  <a:schemeClr val="tx2">
                    <a:lumMod val="75000"/>
                  </a:schemeClr>
                </a:solidFill>
              </a:rPr>
              <a:t> Founders´ </a:t>
            </a:r>
            <a:r>
              <a:rPr lang="sv-SE" sz="2000" b="1" dirty="0" err="1" smtClean="0">
                <a:solidFill>
                  <a:schemeClr val="tx2">
                    <a:lumMod val="75000"/>
                  </a:schemeClr>
                </a:solidFill>
              </a:rPr>
              <a:t>Estate</a:t>
            </a:r>
            <a:r>
              <a:rPr lang="sv-SE" sz="2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v-SE" sz="2000" b="1" dirty="0" err="1" smtClean="0">
                <a:solidFill>
                  <a:schemeClr val="tx2">
                    <a:lumMod val="75000"/>
                  </a:schemeClr>
                </a:solidFill>
              </a:rPr>
              <a:t>Merlot</a:t>
            </a:r>
            <a:endParaRPr lang="sv-SE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Druvor:	</a:t>
            </a:r>
            <a:r>
              <a:rPr lang="sv-SE" sz="2000" dirty="0" err="1" smtClean="0">
                <a:solidFill>
                  <a:schemeClr val="tx2">
                    <a:lumMod val="75000"/>
                  </a:schemeClr>
                </a:solidFill>
              </a:rPr>
              <a:t>Merlot</a:t>
            </a: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 100%</a:t>
            </a:r>
            <a:endParaRPr lang="sv-SE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Socker	5 g/l</a:t>
            </a:r>
          </a:p>
          <a:p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Alkohol:	13,5%</a:t>
            </a:r>
          </a:p>
          <a:p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Syror:		5,1 g/I</a:t>
            </a:r>
          </a:p>
          <a:p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Energi:	80 kcal/100ml</a:t>
            </a:r>
          </a:p>
          <a:p>
            <a:pPr>
              <a:buNone/>
            </a:pP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	Ett  välbalanserat medelfylligt vin med mjuka tanniner lagrat 5 månader i fransk och amerikansk ek. Vinet har smak av svarta vinbär, björnbär och plommonsylt och lämnar en mjuk värmande  eftermak.</a:t>
            </a:r>
          </a:p>
          <a:p>
            <a:pPr>
              <a:buNone/>
            </a:pP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	Vinet passar till de flesta kötträtter av nöt och svin, men också till</a:t>
            </a:r>
          </a:p>
          <a:p>
            <a:pPr>
              <a:buNone/>
            </a:pP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	hårda </a:t>
            </a: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ostar </a:t>
            </a: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och </a:t>
            </a: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spaghetti  </a:t>
            </a:r>
            <a:r>
              <a:rPr lang="sv-SE" sz="2000" dirty="0" err="1" smtClean="0">
                <a:solidFill>
                  <a:schemeClr val="tx2">
                    <a:lumMod val="75000"/>
                  </a:schemeClr>
                </a:solidFill>
              </a:rPr>
              <a:t>bolognese</a:t>
            </a: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       Färdigt att drickas.</a:t>
            </a:r>
          </a:p>
          <a:p>
            <a:pPr>
              <a:buNone/>
            </a:pPr>
            <a:endParaRPr lang="sv-SE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v-SE" sz="2000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</a:p>
          <a:p>
            <a:pPr>
              <a:buNone/>
            </a:pPr>
            <a:endParaRPr lang="sv-SE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half" idx="2"/>
          </p:nvPr>
        </p:nvSpPr>
        <p:spPr>
          <a:xfrm>
            <a:off x="7380312" y="1600200"/>
            <a:ext cx="1306488" cy="4525963"/>
          </a:xfrm>
        </p:spPr>
        <p:txBody>
          <a:bodyPr>
            <a:normAutofit fontScale="85000" lnSpcReduction="10000"/>
          </a:bodyPr>
          <a:lstStyle/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  <p:pic>
        <p:nvPicPr>
          <p:cNvPr id="1026" name="Picture 2" descr="Beringer Founder’s Estate Merlot 20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336" y="1196753"/>
            <a:ext cx="1247775" cy="50405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3202</TotalTime>
  <Words>648</Words>
  <Application>Microsoft Office PowerPoint</Application>
  <PresentationFormat>Bildspel på skärmen (4:3)</PresentationFormat>
  <Paragraphs>245</Paragraphs>
  <Slides>13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4" baseType="lpstr">
      <vt:lpstr>Office-tema</vt:lpstr>
      <vt:lpstr>Viner av druvan MERLOT</vt:lpstr>
      <vt:lpstr>Druvan Merlot</vt:lpstr>
      <vt:lpstr>Odling av Merlot</vt:lpstr>
      <vt:lpstr>Odling av Merlot</vt:lpstr>
      <vt:lpstr>Fontant de France Merlot Rosé 2017 Les Vins Skalli,  IGP Pays d’Oc,  Frankrike</vt:lpstr>
      <vt:lpstr>Pasqua Merlot 2016 Pasqua Vigneti e Cantine, IGT Merlot delle Venezie, Italien</vt:lpstr>
      <vt:lpstr>La Ronaciere Reserva Merlot 2013 Viña La Ronciere, Valle de Colchagua, Chile</vt:lpstr>
      <vt:lpstr>Yalumba y Series Merlot 2016 Yalumba, South Australia</vt:lpstr>
      <vt:lpstr>Beringer Founders Estate Merlot 2015 Beringer Vineyards, Kalifornien, USA</vt:lpstr>
      <vt:lpstr>Chateau Tour Peyronneau 2014 Régis Laveau &amp; Fils,  AC Saint-Emilion Grand Cru </vt:lpstr>
      <vt:lpstr>Kvällens viner</vt:lpstr>
      <vt:lpstr>Kvällens viner</vt:lpstr>
      <vt:lpstr>Världens mest odlade druvor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Ramon</dc:creator>
  <cp:lastModifiedBy>Ramon</cp:lastModifiedBy>
  <cp:revision>89</cp:revision>
  <dcterms:created xsi:type="dcterms:W3CDTF">2017-11-22T14:39:44Z</dcterms:created>
  <dcterms:modified xsi:type="dcterms:W3CDTF">2018-02-15T11:34:52Z</dcterms:modified>
</cp:coreProperties>
</file>