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4" r:id="rId3"/>
    <p:sldId id="266" r:id="rId4"/>
    <p:sldId id="274" r:id="rId5"/>
    <p:sldId id="265" r:id="rId6"/>
    <p:sldId id="269" r:id="rId7"/>
    <p:sldId id="270" r:id="rId8"/>
    <p:sldId id="257" r:id="rId9"/>
    <p:sldId id="258" r:id="rId10"/>
    <p:sldId id="259" r:id="rId11"/>
    <p:sldId id="262" r:id="rId12"/>
    <p:sldId id="260" r:id="rId13"/>
    <p:sldId id="261" r:id="rId14"/>
    <p:sldId id="276" r:id="rId15"/>
    <p:sldId id="271" r:id="rId16"/>
    <p:sldId id="275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A5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4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4F8A2-0E94-4DC5-9261-F77A63A36756}" type="datetimeFigureOut">
              <a:rPr lang="sv-SE" smtClean="0"/>
              <a:pPr/>
              <a:t>2017-02-18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1675E-C113-460B-8D9B-337403C1F91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1675E-C113-460B-8D9B-337403C1F912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1675E-C113-460B-8D9B-337403C1F912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1675E-C113-460B-8D9B-337403C1F912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0A15-343D-4C26-AA41-39C6516E45F7}" type="datetimeFigureOut">
              <a:rPr lang="sv-SE" smtClean="0"/>
              <a:pPr/>
              <a:t>2017-02-18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E4B-376A-46CA-A686-F80E125965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0A15-343D-4C26-AA41-39C6516E45F7}" type="datetimeFigureOut">
              <a:rPr lang="sv-SE" smtClean="0"/>
              <a:pPr/>
              <a:t>2017-02-18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E4B-376A-46CA-A686-F80E125965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0A15-343D-4C26-AA41-39C6516E45F7}" type="datetimeFigureOut">
              <a:rPr lang="sv-SE" smtClean="0"/>
              <a:pPr/>
              <a:t>2017-02-18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E4B-376A-46CA-A686-F80E125965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0A15-343D-4C26-AA41-39C6516E45F7}" type="datetimeFigureOut">
              <a:rPr lang="sv-SE" smtClean="0"/>
              <a:pPr/>
              <a:t>2017-02-18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E4B-376A-46CA-A686-F80E125965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0A15-343D-4C26-AA41-39C6516E45F7}" type="datetimeFigureOut">
              <a:rPr lang="sv-SE" smtClean="0"/>
              <a:pPr/>
              <a:t>2017-02-18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E4B-376A-46CA-A686-F80E125965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0A15-343D-4C26-AA41-39C6516E45F7}" type="datetimeFigureOut">
              <a:rPr lang="sv-SE" smtClean="0"/>
              <a:pPr/>
              <a:t>2017-02-18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E4B-376A-46CA-A686-F80E125965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0A15-343D-4C26-AA41-39C6516E45F7}" type="datetimeFigureOut">
              <a:rPr lang="sv-SE" smtClean="0"/>
              <a:pPr/>
              <a:t>2017-02-18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E4B-376A-46CA-A686-F80E125965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0A15-343D-4C26-AA41-39C6516E45F7}" type="datetimeFigureOut">
              <a:rPr lang="sv-SE" smtClean="0"/>
              <a:pPr/>
              <a:t>2017-02-18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E4B-376A-46CA-A686-F80E125965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0A15-343D-4C26-AA41-39C6516E45F7}" type="datetimeFigureOut">
              <a:rPr lang="sv-SE" smtClean="0"/>
              <a:pPr/>
              <a:t>2017-02-18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E4B-376A-46CA-A686-F80E125965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0A15-343D-4C26-AA41-39C6516E45F7}" type="datetimeFigureOut">
              <a:rPr lang="sv-SE" smtClean="0"/>
              <a:pPr/>
              <a:t>2017-02-18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E4B-376A-46CA-A686-F80E125965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0A15-343D-4C26-AA41-39C6516E45F7}" type="datetimeFigureOut">
              <a:rPr lang="sv-SE" smtClean="0"/>
              <a:pPr/>
              <a:t>2017-02-18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F5E4B-376A-46CA-A686-F80E125965A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60A15-343D-4C26-AA41-39C6516E45F7}" type="datetimeFigureOut">
              <a:rPr lang="sv-SE" smtClean="0"/>
              <a:pPr/>
              <a:t>2017-02-18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F5E4B-376A-46CA-A686-F80E125965A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0"/>
            <a:ext cx="8604448" cy="980728"/>
          </a:xfrm>
        </p:spPr>
        <p:txBody>
          <a:bodyPr>
            <a:normAutofit/>
          </a:bodyPr>
          <a:lstStyle/>
          <a:p>
            <a:r>
              <a:rPr lang="sv-SE" sz="3200" b="1" dirty="0" smtClean="0">
                <a:solidFill>
                  <a:schemeClr val="tx2"/>
                </a:solidFill>
              </a:rPr>
              <a:t>Viner av druvan TEMPRANILLO</a:t>
            </a:r>
            <a:endParaRPr lang="sv-SE" sz="3200" b="1" dirty="0">
              <a:solidFill>
                <a:schemeClr val="tx2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endParaRPr lang="sv-SE" dirty="0" smtClean="0"/>
          </a:p>
          <a:p>
            <a:endParaRPr lang="sv-SE" sz="2800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b="1" dirty="0" smtClean="0">
                <a:solidFill>
                  <a:schemeClr val="tx2"/>
                </a:solidFill>
              </a:rPr>
              <a:t>Handelsgillet 24.2. 2017</a:t>
            </a:r>
          </a:p>
          <a:p>
            <a:r>
              <a:rPr lang="sv-SE" sz="2800" dirty="0" err="1" smtClean="0">
                <a:solidFill>
                  <a:schemeClr val="tx2"/>
                </a:solidFill>
              </a:rPr>
              <a:t>Ramón</a:t>
            </a:r>
            <a:r>
              <a:rPr lang="sv-SE" sz="2800" dirty="0" smtClean="0">
                <a:solidFill>
                  <a:schemeClr val="tx2"/>
                </a:solidFill>
              </a:rPr>
              <a:t> </a:t>
            </a:r>
            <a:r>
              <a:rPr lang="sv-SE" sz="2800" dirty="0" err="1" smtClean="0">
                <a:solidFill>
                  <a:schemeClr val="tx2"/>
                </a:solidFill>
              </a:rPr>
              <a:t>Sánchez</a:t>
            </a:r>
            <a:endParaRPr lang="sv-SE" sz="2800" dirty="0" smtClean="0">
              <a:solidFill>
                <a:schemeClr val="tx2"/>
              </a:solidFill>
            </a:endParaRPr>
          </a:p>
          <a:p>
            <a:r>
              <a:rPr lang="sv-SE" dirty="0" smtClean="0"/>
              <a:t> </a:t>
            </a:r>
          </a:p>
        </p:txBody>
      </p:sp>
      <p:pic>
        <p:nvPicPr>
          <p:cNvPr id="7170" name="Picture 2" descr="Tempranillo-Grapes.jpg (1024×154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96752"/>
            <a:ext cx="259228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sv-SE" sz="2400" b="1" dirty="0" smtClean="0">
                <a:solidFill>
                  <a:schemeClr val="tx2"/>
                </a:solidFill>
              </a:rPr>
              <a:t>Baron de </a:t>
            </a:r>
            <a:r>
              <a:rPr lang="sv-SE" sz="2400" b="1" dirty="0" err="1" smtClean="0">
                <a:solidFill>
                  <a:schemeClr val="tx2"/>
                </a:solidFill>
              </a:rPr>
              <a:t>Ley</a:t>
            </a:r>
            <a:r>
              <a:rPr lang="sv-SE" sz="2400" b="1" dirty="0" smtClean="0">
                <a:solidFill>
                  <a:schemeClr val="tx2"/>
                </a:solidFill>
              </a:rPr>
              <a:t> </a:t>
            </a:r>
            <a:r>
              <a:rPr lang="sv-SE" sz="2400" b="1" dirty="0" err="1" smtClean="0">
                <a:solidFill>
                  <a:schemeClr val="tx2"/>
                </a:solidFill>
              </a:rPr>
              <a:t>Reserva</a:t>
            </a:r>
            <a:r>
              <a:rPr lang="sv-SE" sz="2400" b="1" dirty="0" smtClean="0">
                <a:solidFill>
                  <a:schemeClr val="tx2"/>
                </a:solidFill>
              </a:rPr>
              <a:t> 2011</a:t>
            </a:r>
            <a:r>
              <a:rPr lang="sv-SE" sz="2400" dirty="0" smtClean="0">
                <a:solidFill>
                  <a:schemeClr val="tx2"/>
                </a:solidFill>
              </a:rPr>
              <a:t/>
            </a:r>
            <a:br>
              <a:rPr lang="sv-SE" sz="2400" dirty="0" smtClean="0">
                <a:solidFill>
                  <a:schemeClr val="tx2"/>
                </a:solidFill>
              </a:rPr>
            </a:br>
            <a:r>
              <a:rPr lang="sv-SE" sz="2400" dirty="0" err="1" smtClean="0">
                <a:solidFill>
                  <a:schemeClr val="tx2"/>
                </a:solidFill>
              </a:rPr>
              <a:t>Barón</a:t>
            </a:r>
            <a:r>
              <a:rPr lang="sv-SE" sz="2400" dirty="0" smtClean="0">
                <a:solidFill>
                  <a:schemeClr val="tx2"/>
                </a:solidFill>
              </a:rPr>
              <a:t> de </a:t>
            </a:r>
            <a:r>
              <a:rPr lang="sv-SE" sz="2400" dirty="0" err="1" smtClean="0">
                <a:solidFill>
                  <a:schemeClr val="tx2"/>
                </a:solidFill>
              </a:rPr>
              <a:t>Ley</a:t>
            </a:r>
            <a:r>
              <a:rPr lang="sv-SE" sz="2400" dirty="0" smtClean="0">
                <a:solidFill>
                  <a:schemeClr val="tx2"/>
                </a:solidFill>
              </a:rPr>
              <a:t>, S.A., </a:t>
            </a:r>
            <a:r>
              <a:rPr lang="sv-SE" sz="2400" dirty="0" err="1" smtClean="0">
                <a:solidFill>
                  <a:schemeClr val="tx2"/>
                </a:solidFill>
              </a:rPr>
              <a:t>D.O.Ca</a:t>
            </a:r>
            <a:r>
              <a:rPr lang="sv-SE" sz="2400" dirty="0" smtClean="0">
                <a:solidFill>
                  <a:schemeClr val="tx2"/>
                </a:solidFill>
              </a:rPr>
              <a:t> Rioja</a:t>
            </a:r>
            <a:endParaRPr lang="sv-SE" sz="2400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264696"/>
          </a:xfrm>
        </p:spPr>
        <p:txBody>
          <a:bodyPr>
            <a:normAutofit/>
          </a:bodyPr>
          <a:lstStyle/>
          <a:p>
            <a:endParaRPr lang="sv-SE" sz="2000" dirty="0" smtClean="0"/>
          </a:p>
          <a:p>
            <a:r>
              <a:rPr lang="sv-SE" sz="2000" dirty="0" smtClean="0">
                <a:solidFill>
                  <a:schemeClr val="tx2"/>
                </a:solidFill>
              </a:rPr>
              <a:t>Baron de </a:t>
            </a:r>
            <a:r>
              <a:rPr lang="sv-SE" sz="2000" dirty="0" err="1" smtClean="0">
                <a:solidFill>
                  <a:schemeClr val="tx2"/>
                </a:solidFill>
              </a:rPr>
              <a:t>Ley</a:t>
            </a:r>
            <a:r>
              <a:rPr lang="sv-SE" sz="2000" dirty="0" smtClean="0">
                <a:solidFill>
                  <a:schemeClr val="tx2"/>
                </a:solidFill>
              </a:rPr>
              <a:t> grundades år 1985  i Rioja Baja med de stora slotten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i Bordeaux som förebild. 1500-tals klostret </a:t>
            </a:r>
            <a:r>
              <a:rPr lang="sv-SE" sz="2000" dirty="0" err="1" smtClean="0">
                <a:solidFill>
                  <a:schemeClr val="tx2"/>
                </a:solidFill>
              </a:rPr>
              <a:t>Monasterio</a:t>
            </a:r>
            <a:r>
              <a:rPr lang="sv-SE" sz="2000" dirty="0" smtClean="0">
                <a:solidFill>
                  <a:schemeClr val="tx2"/>
                </a:solidFill>
              </a:rPr>
              <a:t> de </a:t>
            </a:r>
            <a:r>
              <a:rPr lang="sv-SE" sz="2000" dirty="0" err="1" smtClean="0">
                <a:solidFill>
                  <a:schemeClr val="tx2"/>
                </a:solidFill>
              </a:rPr>
              <a:t>Imas</a:t>
            </a:r>
            <a:endParaRPr lang="sv-SE" sz="2000" dirty="0" smtClean="0">
              <a:solidFill>
                <a:schemeClr val="tx2"/>
              </a:solidFill>
            </a:endParaRPr>
          </a:p>
          <a:p>
            <a:r>
              <a:rPr lang="sv-SE" sz="2000" dirty="0" smtClean="0">
                <a:solidFill>
                  <a:schemeClr val="tx2"/>
                </a:solidFill>
              </a:rPr>
              <a:t>köptes och restaurerades och fungerar idag som  en modern 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vinkällare. 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Druvor:	100% </a:t>
            </a:r>
            <a:r>
              <a:rPr lang="sv-SE" sz="2000" dirty="0" err="1" smtClean="0">
                <a:solidFill>
                  <a:schemeClr val="tx2"/>
                </a:solidFill>
              </a:rPr>
              <a:t>Tempranillo</a:t>
            </a:r>
            <a:endParaRPr lang="sv-SE" sz="2000" dirty="0" smtClean="0">
              <a:solidFill>
                <a:schemeClr val="tx2"/>
              </a:solidFill>
            </a:endParaRPr>
          </a:p>
          <a:p>
            <a:r>
              <a:rPr lang="sv-SE" sz="2000" dirty="0" smtClean="0">
                <a:solidFill>
                  <a:schemeClr val="tx2"/>
                </a:solidFill>
              </a:rPr>
              <a:t>Alkohol:	13,5%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Syror:	5,2 g/l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Energi:	80 Kcal/100 ml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Alla druvor plockas för hand från egna odlingar. Musten jäser i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rostfria ståltankar på nya ekfat under minst 20 månader. Efter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det minst 24 månader på flaska. Vinet är ett exempel på modern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Rioja,  fylligt med välbalanserade tanniner med nyanser av mörka 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bär, vanilj och läder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Lämpligt till rätter av lamm, gris och starka ostar.</a:t>
            </a:r>
          </a:p>
          <a:p>
            <a:endParaRPr lang="sv-SE" sz="2000" dirty="0" smtClean="0"/>
          </a:p>
        </p:txBody>
      </p:sp>
      <p:pic>
        <p:nvPicPr>
          <p:cNvPr id="3074" name="Picture 2" descr="C:\Users\Ramon\Downloads\00715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16196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4704"/>
          </a:xfrm>
        </p:spPr>
        <p:txBody>
          <a:bodyPr>
            <a:normAutofit fontScale="90000"/>
          </a:bodyPr>
          <a:lstStyle/>
          <a:p>
            <a:r>
              <a:rPr lang="sv-SE" sz="2400" b="1" dirty="0" err="1" smtClean="0">
                <a:solidFill>
                  <a:schemeClr val="tx2"/>
                </a:solidFill>
              </a:rPr>
              <a:t>Numanthia</a:t>
            </a:r>
            <a:r>
              <a:rPr lang="sv-SE" sz="2400" b="1" dirty="0" smtClean="0">
                <a:solidFill>
                  <a:schemeClr val="tx2"/>
                </a:solidFill>
              </a:rPr>
              <a:t> </a:t>
            </a:r>
            <a:r>
              <a:rPr lang="sv-SE" sz="2400" b="1" dirty="0" err="1" smtClean="0">
                <a:solidFill>
                  <a:schemeClr val="tx2"/>
                </a:solidFill>
              </a:rPr>
              <a:t>Termes</a:t>
            </a:r>
            <a:r>
              <a:rPr lang="sv-SE" sz="2400" b="1" dirty="0" smtClean="0">
                <a:solidFill>
                  <a:schemeClr val="tx2"/>
                </a:solidFill>
              </a:rPr>
              <a:t> 2013</a:t>
            </a:r>
            <a:r>
              <a:rPr lang="sv-SE" sz="2400" dirty="0" smtClean="0">
                <a:solidFill>
                  <a:schemeClr val="tx2"/>
                </a:solidFill>
              </a:rPr>
              <a:t/>
            </a:r>
            <a:br>
              <a:rPr lang="sv-SE" sz="2400" dirty="0" smtClean="0">
                <a:solidFill>
                  <a:schemeClr val="tx2"/>
                </a:solidFill>
              </a:rPr>
            </a:br>
            <a:r>
              <a:rPr lang="sv-SE" sz="2400" dirty="0" smtClean="0">
                <a:solidFill>
                  <a:schemeClr val="tx2"/>
                </a:solidFill>
              </a:rPr>
              <a:t>Bodega </a:t>
            </a:r>
            <a:r>
              <a:rPr lang="sv-SE" sz="2400" dirty="0" err="1" smtClean="0">
                <a:solidFill>
                  <a:schemeClr val="tx2"/>
                </a:solidFill>
              </a:rPr>
              <a:t>Numanthia</a:t>
            </a:r>
            <a:r>
              <a:rPr lang="sv-SE" sz="2400" dirty="0" smtClean="0">
                <a:solidFill>
                  <a:schemeClr val="tx2"/>
                </a:solidFill>
              </a:rPr>
              <a:t>, S.A., D.O. </a:t>
            </a:r>
            <a:r>
              <a:rPr lang="sv-SE" sz="2400" dirty="0" err="1" smtClean="0">
                <a:solidFill>
                  <a:schemeClr val="tx2"/>
                </a:solidFill>
              </a:rPr>
              <a:t>Toro</a:t>
            </a:r>
            <a:endParaRPr lang="sv-SE" sz="2400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lnSpcReduction="10000"/>
          </a:bodyPr>
          <a:lstStyle/>
          <a:p>
            <a:pPr lvl="0"/>
            <a:r>
              <a:rPr lang="sv-SE" sz="2000" dirty="0" smtClean="0">
                <a:solidFill>
                  <a:schemeClr val="tx2"/>
                </a:solidFill>
              </a:rPr>
              <a:t>Bodegas </a:t>
            </a:r>
            <a:r>
              <a:rPr lang="sv-SE" sz="2000" dirty="0" err="1" smtClean="0">
                <a:solidFill>
                  <a:schemeClr val="tx2"/>
                </a:solidFill>
              </a:rPr>
              <a:t>Numanthia</a:t>
            </a:r>
            <a:r>
              <a:rPr lang="sv-SE" sz="2000" dirty="0" smtClean="0">
                <a:solidFill>
                  <a:schemeClr val="tx2"/>
                </a:solidFill>
              </a:rPr>
              <a:t>, som är en av toppbodegorna i D.O. </a:t>
            </a:r>
            <a:r>
              <a:rPr lang="sv-SE" sz="2000" dirty="0" err="1" smtClean="0">
                <a:solidFill>
                  <a:schemeClr val="tx2"/>
                </a:solidFill>
              </a:rPr>
              <a:t>Toro</a:t>
            </a:r>
            <a:r>
              <a:rPr lang="sv-SE" sz="2000" dirty="0" smtClean="0">
                <a:solidFill>
                  <a:schemeClr val="tx2"/>
                </a:solidFill>
              </a:rPr>
              <a:t>,</a:t>
            </a:r>
          </a:p>
          <a:p>
            <a:pPr lvl="0"/>
            <a:r>
              <a:rPr lang="sv-SE" sz="2000" dirty="0" smtClean="0">
                <a:solidFill>
                  <a:schemeClr val="tx2"/>
                </a:solidFill>
              </a:rPr>
              <a:t>grundades år 1998. De har 83 ha vinodlingar med endast Tinto</a:t>
            </a:r>
          </a:p>
          <a:p>
            <a:pPr lvl="0"/>
            <a:r>
              <a:rPr lang="sv-SE" sz="2000" dirty="0" smtClean="0">
                <a:solidFill>
                  <a:schemeClr val="tx2"/>
                </a:solidFill>
              </a:rPr>
              <a:t>de </a:t>
            </a:r>
            <a:r>
              <a:rPr lang="sv-SE" sz="2000" dirty="0" err="1" smtClean="0">
                <a:solidFill>
                  <a:schemeClr val="tx2"/>
                </a:solidFill>
              </a:rPr>
              <a:t>Toro</a:t>
            </a:r>
            <a:r>
              <a:rPr lang="sv-SE" sz="2000" dirty="0" smtClean="0">
                <a:solidFill>
                  <a:schemeClr val="tx2"/>
                </a:solidFill>
              </a:rPr>
              <a:t> (</a:t>
            </a:r>
            <a:r>
              <a:rPr lang="sv-SE" sz="2000" dirty="0" err="1" smtClean="0">
                <a:solidFill>
                  <a:schemeClr val="tx2"/>
                </a:solidFill>
              </a:rPr>
              <a:t>Tempranillo</a:t>
            </a:r>
            <a:r>
              <a:rPr lang="sv-SE" sz="2000" dirty="0" smtClean="0">
                <a:solidFill>
                  <a:schemeClr val="tx2"/>
                </a:solidFill>
              </a:rPr>
              <a:t>). De äldsta vinstockarna är från år 1880 och</a:t>
            </a:r>
          </a:p>
          <a:p>
            <a:pPr lvl="0"/>
            <a:r>
              <a:rPr lang="sv-SE" sz="2000" dirty="0" smtClean="0">
                <a:solidFill>
                  <a:schemeClr val="tx2"/>
                </a:solidFill>
              </a:rPr>
              <a:t>40%  av dem är över 70 år</a:t>
            </a:r>
          </a:p>
          <a:p>
            <a:pPr lvl="0"/>
            <a:r>
              <a:rPr lang="sv-SE" sz="2000" b="1" dirty="0" err="1" smtClean="0">
                <a:solidFill>
                  <a:schemeClr val="tx2"/>
                </a:solidFill>
              </a:rPr>
              <a:t>Numanthia</a:t>
            </a:r>
            <a:r>
              <a:rPr lang="sv-SE" sz="2000" b="1" dirty="0" smtClean="0">
                <a:solidFill>
                  <a:schemeClr val="tx2"/>
                </a:solidFill>
              </a:rPr>
              <a:t> </a:t>
            </a:r>
            <a:r>
              <a:rPr lang="sv-SE" sz="2000" b="1" dirty="0" err="1" smtClean="0">
                <a:solidFill>
                  <a:schemeClr val="tx2"/>
                </a:solidFill>
              </a:rPr>
              <a:t>Termes</a:t>
            </a:r>
            <a:r>
              <a:rPr lang="sv-SE" sz="2000" b="1" dirty="0" smtClean="0">
                <a:solidFill>
                  <a:schemeClr val="tx2"/>
                </a:solidFill>
              </a:rPr>
              <a:t> 2013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</a:p>
          <a:p>
            <a:pPr lvl="0"/>
            <a:r>
              <a:rPr lang="sv-SE" sz="2000" dirty="0" smtClean="0">
                <a:solidFill>
                  <a:schemeClr val="tx2"/>
                </a:solidFill>
              </a:rPr>
              <a:t>Pris:		24,90</a:t>
            </a:r>
          </a:p>
          <a:p>
            <a:pPr lvl="0"/>
            <a:r>
              <a:rPr lang="sv-SE" sz="2000" dirty="0" smtClean="0">
                <a:solidFill>
                  <a:schemeClr val="tx2"/>
                </a:solidFill>
              </a:rPr>
              <a:t>Druvor:	100% Tinto de </a:t>
            </a:r>
            <a:r>
              <a:rPr lang="sv-SE" sz="2000" dirty="0" err="1" smtClean="0">
                <a:solidFill>
                  <a:schemeClr val="tx2"/>
                </a:solidFill>
              </a:rPr>
              <a:t>Toro</a:t>
            </a:r>
            <a:r>
              <a:rPr lang="sv-SE" sz="2000" dirty="0" smtClean="0">
                <a:solidFill>
                  <a:schemeClr val="tx2"/>
                </a:solidFill>
              </a:rPr>
              <a:t> (</a:t>
            </a:r>
            <a:r>
              <a:rPr lang="sv-SE" sz="2000" dirty="0" err="1" smtClean="0">
                <a:solidFill>
                  <a:schemeClr val="tx2"/>
                </a:solidFill>
              </a:rPr>
              <a:t>Tempranillo</a:t>
            </a:r>
            <a:r>
              <a:rPr lang="sv-SE" sz="2000" dirty="0" smtClean="0">
                <a:solidFill>
                  <a:schemeClr val="tx2"/>
                </a:solidFill>
              </a:rPr>
              <a:t>)</a:t>
            </a:r>
          </a:p>
          <a:p>
            <a:pPr lvl="0"/>
            <a:r>
              <a:rPr lang="sv-SE" sz="2000" dirty="0" smtClean="0">
                <a:solidFill>
                  <a:schemeClr val="tx2"/>
                </a:solidFill>
              </a:rPr>
              <a:t>Alkohol:	15%</a:t>
            </a:r>
          </a:p>
          <a:p>
            <a:pPr lvl="0"/>
            <a:r>
              <a:rPr lang="sv-SE" sz="2000" dirty="0" smtClean="0">
                <a:solidFill>
                  <a:schemeClr val="tx2"/>
                </a:solidFill>
              </a:rPr>
              <a:t>Syror:	5,3 g/l</a:t>
            </a:r>
          </a:p>
          <a:p>
            <a:pPr lvl="0"/>
            <a:r>
              <a:rPr lang="sv-SE" sz="2000" dirty="0" smtClean="0">
                <a:solidFill>
                  <a:schemeClr val="tx2"/>
                </a:solidFill>
              </a:rPr>
              <a:t>Energi	100 Kcal/100 ml</a:t>
            </a:r>
          </a:p>
          <a:p>
            <a:pPr lvl="0"/>
            <a:r>
              <a:rPr lang="sv-SE" sz="2000" dirty="0" smtClean="0">
                <a:solidFill>
                  <a:schemeClr val="tx2"/>
                </a:solidFill>
              </a:rPr>
              <a:t>Druvorna är skördade för hand och vinet har jäst i rostfria tankar.</a:t>
            </a:r>
          </a:p>
          <a:p>
            <a:pPr lvl="0"/>
            <a:r>
              <a:rPr lang="sv-SE" sz="2000" dirty="0" smtClean="0">
                <a:solidFill>
                  <a:schemeClr val="tx2"/>
                </a:solidFill>
              </a:rPr>
              <a:t>Därefter lagrades vinet under 16 månader i franska ekfat. </a:t>
            </a:r>
          </a:p>
          <a:p>
            <a:pPr lvl="0"/>
            <a:r>
              <a:rPr lang="sv-SE" sz="2000" dirty="0" smtClean="0">
                <a:solidFill>
                  <a:schemeClr val="tx2"/>
                </a:solidFill>
              </a:rPr>
              <a:t>Produktionen är endast ca 100.000 flaskor per år. Parker har bedömt</a:t>
            </a:r>
          </a:p>
          <a:p>
            <a:pPr lvl="0"/>
            <a:r>
              <a:rPr lang="sv-SE" sz="2000" dirty="0" smtClean="0">
                <a:solidFill>
                  <a:schemeClr val="tx2"/>
                </a:solidFill>
              </a:rPr>
              <a:t>vinet med över 90 poäng.</a:t>
            </a:r>
          </a:p>
          <a:p>
            <a:pPr lvl="0"/>
            <a:r>
              <a:rPr lang="sv-SE" sz="2000" dirty="0" smtClean="0">
                <a:solidFill>
                  <a:schemeClr val="tx2"/>
                </a:solidFill>
              </a:rPr>
              <a:t>Vinet är mörkt, mycket fylligt med höga tanniner med aromer av </a:t>
            </a:r>
          </a:p>
          <a:p>
            <a:pPr lvl="0"/>
            <a:r>
              <a:rPr lang="sv-SE" sz="2000" dirty="0" smtClean="0">
                <a:solidFill>
                  <a:schemeClr val="tx2"/>
                </a:solidFill>
              </a:rPr>
              <a:t>körsbär, peppar, plommon, ek och en mycket lång eftersmak.</a:t>
            </a:r>
          </a:p>
          <a:p>
            <a:pPr lvl="0"/>
            <a:r>
              <a:rPr lang="sv-SE" sz="2000" dirty="0" smtClean="0">
                <a:solidFill>
                  <a:schemeClr val="tx2"/>
                </a:solidFill>
              </a:rPr>
              <a:t>Passar bra till kraftiga kötträtter</a:t>
            </a:r>
          </a:p>
          <a:p>
            <a:endParaRPr lang="sv-SE" sz="2000" dirty="0"/>
          </a:p>
        </p:txBody>
      </p:sp>
      <p:pic>
        <p:nvPicPr>
          <p:cNvPr id="6146" name="Picture 2" descr="C:\Users\Ramon\Downloads\484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1619672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sv-SE" sz="2400" b="1" dirty="0" err="1" smtClean="0">
                <a:solidFill>
                  <a:schemeClr val="tx2"/>
                </a:solidFill>
              </a:rPr>
              <a:t>Viña</a:t>
            </a:r>
            <a:r>
              <a:rPr lang="sv-SE" sz="2400" b="1" dirty="0" smtClean="0">
                <a:solidFill>
                  <a:schemeClr val="tx2"/>
                </a:solidFill>
              </a:rPr>
              <a:t> </a:t>
            </a:r>
            <a:r>
              <a:rPr lang="sv-SE" sz="2400" b="1" dirty="0" err="1" smtClean="0">
                <a:solidFill>
                  <a:schemeClr val="tx2"/>
                </a:solidFill>
              </a:rPr>
              <a:t>Pedrosa</a:t>
            </a:r>
            <a:r>
              <a:rPr lang="sv-SE" sz="2400" b="1" dirty="0" smtClean="0">
                <a:solidFill>
                  <a:schemeClr val="tx2"/>
                </a:solidFill>
              </a:rPr>
              <a:t> </a:t>
            </a:r>
            <a:r>
              <a:rPr lang="sv-SE" sz="2400" b="1" dirty="0" err="1" smtClean="0">
                <a:solidFill>
                  <a:schemeClr val="tx2"/>
                </a:solidFill>
              </a:rPr>
              <a:t>Crianza</a:t>
            </a:r>
            <a:r>
              <a:rPr lang="sv-SE" sz="2400" b="1" dirty="0" smtClean="0">
                <a:solidFill>
                  <a:schemeClr val="tx2"/>
                </a:solidFill>
              </a:rPr>
              <a:t> 2013</a:t>
            </a:r>
            <a:br>
              <a:rPr lang="sv-SE" sz="2400" b="1" dirty="0" smtClean="0">
                <a:solidFill>
                  <a:schemeClr val="tx2"/>
                </a:solidFill>
              </a:rPr>
            </a:br>
            <a:r>
              <a:rPr lang="sv-SE" sz="2000" dirty="0" smtClean="0">
                <a:solidFill>
                  <a:schemeClr val="tx2"/>
                </a:solidFill>
              </a:rPr>
              <a:t>Bodegas </a:t>
            </a:r>
            <a:r>
              <a:rPr lang="sv-SE" sz="2000" dirty="0" err="1" smtClean="0">
                <a:solidFill>
                  <a:schemeClr val="tx2"/>
                </a:solidFill>
              </a:rPr>
              <a:t>Hnos</a:t>
            </a:r>
            <a:r>
              <a:rPr lang="sv-SE" sz="2000" dirty="0" smtClean="0">
                <a:solidFill>
                  <a:schemeClr val="tx2"/>
                </a:solidFill>
              </a:rPr>
              <a:t>. Perez </a:t>
            </a:r>
            <a:r>
              <a:rPr lang="sv-SE" sz="2000" dirty="0" err="1" smtClean="0">
                <a:solidFill>
                  <a:schemeClr val="tx2"/>
                </a:solidFill>
              </a:rPr>
              <a:t>Pascuas</a:t>
            </a:r>
            <a:r>
              <a:rPr lang="sv-SE" sz="2000" dirty="0" smtClean="0">
                <a:solidFill>
                  <a:schemeClr val="tx2"/>
                </a:solidFill>
              </a:rPr>
              <a:t>, S.A., D.O. </a:t>
            </a:r>
            <a:r>
              <a:rPr lang="sv-SE" sz="2000" dirty="0" err="1" smtClean="0">
                <a:solidFill>
                  <a:schemeClr val="tx2"/>
                </a:solidFill>
              </a:rPr>
              <a:t>Ribera</a:t>
            </a:r>
            <a:r>
              <a:rPr lang="sv-SE" sz="2000" dirty="0" smtClean="0">
                <a:solidFill>
                  <a:schemeClr val="tx2"/>
                </a:solidFill>
              </a:rPr>
              <a:t> del Duero</a:t>
            </a:r>
            <a:endParaRPr lang="sv-SE" sz="2000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sv-SE" sz="2000" dirty="0" smtClean="0">
                <a:solidFill>
                  <a:schemeClr val="tx2"/>
                </a:solidFill>
              </a:rPr>
              <a:t>Tre bröder Perez </a:t>
            </a:r>
            <a:r>
              <a:rPr lang="sv-SE" sz="2000" dirty="0" err="1" smtClean="0">
                <a:solidFill>
                  <a:schemeClr val="tx2"/>
                </a:solidFill>
              </a:rPr>
              <a:t>Pascuas</a:t>
            </a:r>
            <a:r>
              <a:rPr lang="sv-SE" sz="2000" dirty="0" smtClean="0">
                <a:solidFill>
                  <a:schemeClr val="tx2"/>
                </a:solidFill>
              </a:rPr>
              <a:t> grundade vinfirman år 1980. Odlingarna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omfattar 135 ha varav 90 % utgörs av </a:t>
            </a:r>
            <a:r>
              <a:rPr lang="sv-SE" sz="2000" dirty="0" err="1" smtClean="0">
                <a:solidFill>
                  <a:schemeClr val="tx2"/>
                </a:solidFill>
              </a:rPr>
              <a:t>Tinta</a:t>
            </a:r>
            <a:r>
              <a:rPr lang="sv-SE" sz="2000" dirty="0" smtClean="0">
                <a:solidFill>
                  <a:schemeClr val="tx2"/>
                </a:solidFill>
              </a:rPr>
              <a:t> del </a:t>
            </a:r>
            <a:r>
              <a:rPr lang="sv-SE" sz="2000" dirty="0" err="1" smtClean="0">
                <a:solidFill>
                  <a:schemeClr val="tx2"/>
                </a:solidFill>
              </a:rPr>
              <a:t>Pais</a:t>
            </a:r>
            <a:r>
              <a:rPr lang="sv-SE" sz="2000" dirty="0" smtClean="0">
                <a:solidFill>
                  <a:schemeClr val="tx2"/>
                </a:solidFill>
              </a:rPr>
              <a:t> (</a:t>
            </a:r>
            <a:r>
              <a:rPr lang="sv-SE" sz="2000" dirty="0" err="1" smtClean="0">
                <a:solidFill>
                  <a:schemeClr val="tx2"/>
                </a:solidFill>
              </a:rPr>
              <a:t>Tempranillo</a:t>
            </a:r>
            <a:r>
              <a:rPr lang="sv-SE" sz="2000" dirty="0" smtClean="0">
                <a:solidFill>
                  <a:schemeClr val="tx2"/>
                </a:solidFill>
              </a:rPr>
              <a:t>)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och 10% av Cabernet Sauvignon. Rankornas ålder mellan 20 och 25 år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En av de få i regionen som endast använder egna druvor.  </a:t>
            </a:r>
            <a:r>
              <a:rPr lang="sv-SE" sz="2000" dirty="0" err="1" smtClean="0">
                <a:solidFill>
                  <a:schemeClr val="tx2"/>
                </a:solidFill>
              </a:rPr>
              <a:t>Årspro-</a:t>
            </a:r>
            <a:endParaRPr lang="sv-SE" sz="2000" dirty="0" smtClean="0">
              <a:solidFill>
                <a:schemeClr val="tx2"/>
              </a:solidFill>
            </a:endParaRPr>
          </a:p>
          <a:p>
            <a:r>
              <a:rPr lang="sv-SE" sz="2000" dirty="0" err="1" smtClean="0">
                <a:solidFill>
                  <a:schemeClr val="tx2"/>
                </a:solidFill>
              </a:rPr>
              <a:t>duktionen</a:t>
            </a:r>
            <a:r>
              <a:rPr lang="sv-SE" sz="2000" dirty="0" smtClean="0">
                <a:solidFill>
                  <a:schemeClr val="tx2"/>
                </a:solidFill>
              </a:rPr>
              <a:t> är ca. 500.000 flaskor.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Druvor:	100% </a:t>
            </a:r>
            <a:r>
              <a:rPr lang="sv-SE" sz="2000" dirty="0" err="1" smtClean="0">
                <a:solidFill>
                  <a:schemeClr val="tx2"/>
                </a:solidFill>
              </a:rPr>
              <a:t>Tinta</a:t>
            </a:r>
            <a:r>
              <a:rPr lang="sv-SE" sz="2000" dirty="0" smtClean="0">
                <a:solidFill>
                  <a:schemeClr val="tx2"/>
                </a:solidFill>
              </a:rPr>
              <a:t> del </a:t>
            </a:r>
            <a:r>
              <a:rPr lang="sv-SE" sz="2000" dirty="0" err="1" smtClean="0">
                <a:solidFill>
                  <a:schemeClr val="tx2"/>
                </a:solidFill>
              </a:rPr>
              <a:t>Pais</a:t>
            </a:r>
            <a:r>
              <a:rPr lang="sv-SE" sz="2000" dirty="0" smtClean="0">
                <a:solidFill>
                  <a:schemeClr val="tx2"/>
                </a:solidFill>
              </a:rPr>
              <a:t> (</a:t>
            </a:r>
            <a:r>
              <a:rPr lang="sv-SE" sz="2000" dirty="0" err="1" smtClean="0">
                <a:solidFill>
                  <a:schemeClr val="tx2"/>
                </a:solidFill>
              </a:rPr>
              <a:t>Tempranillo</a:t>
            </a:r>
            <a:r>
              <a:rPr lang="sv-SE" sz="2000" dirty="0" smtClean="0">
                <a:solidFill>
                  <a:schemeClr val="tx2"/>
                </a:solidFill>
              </a:rPr>
              <a:t>)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Alkohol:	13,5%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Syror:	5,4 g/l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Energi:	90 Kcal/100 ml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Druvorna skördas för hand. Vinet lagras i amerikanska och franska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225 liters ekfat under minst 18 månader och i flaska minst 6 månader.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Vinet är mörkt, fylligt med höga tanniner med nyanser av mörka bär,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 plommon, kryddor och ek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Lämpligt att dricka till kötträtter på vilt, nöt, lamm och  till starka 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ostar.</a:t>
            </a:r>
          </a:p>
          <a:p>
            <a:endParaRPr lang="sv-SE" sz="2000" dirty="0" smtClean="0"/>
          </a:p>
          <a:p>
            <a:endParaRPr lang="sv-SE" sz="2000" dirty="0"/>
          </a:p>
        </p:txBody>
      </p:sp>
      <p:pic>
        <p:nvPicPr>
          <p:cNvPr id="4098" name="Picture 2" descr="C:\Users\Ramon\Downloads\447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7636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sv-SE" sz="2400" b="1" dirty="0" smtClean="0">
                <a:solidFill>
                  <a:schemeClr val="tx2"/>
                </a:solidFill>
              </a:rPr>
              <a:t>Faustino I Gran </a:t>
            </a:r>
            <a:r>
              <a:rPr lang="sv-SE" sz="2400" b="1" dirty="0" err="1" smtClean="0">
                <a:solidFill>
                  <a:schemeClr val="tx2"/>
                </a:solidFill>
              </a:rPr>
              <a:t>Reserva</a:t>
            </a:r>
            <a:r>
              <a:rPr lang="sv-SE" sz="2400" b="1" dirty="0" smtClean="0">
                <a:solidFill>
                  <a:schemeClr val="tx2"/>
                </a:solidFill>
              </a:rPr>
              <a:t> 2004</a:t>
            </a:r>
            <a:r>
              <a:rPr lang="sv-SE" sz="2400" dirty="0" smtClean="0">
                <a:solidFill>
                  <a:schemeClr val="tx2"/>
                </a:solidFill>
              </a:rPr>
              <a:t/>
            </a:r>
            <a:br>
              <a:rPr lang="sv-SE" sz="2400" dirty="0" smtClean="0">
                <a:solidFill>
                  <a:schemeClr val="tx2"/>
                </a:solidFill>
              </a:rPr>
            </a:br>
            <a:r>
              <a:rPr lang="sv-SE" sz="2400" dirty="0" smtClean="0">
                <a:solidFill>
                  <a:schemeClr val="tx2"/>
                </a:solidFill>
              </a:rPr>
              <a:t>Bodegas Faustino, S.A., </a:t>
            </a:r>
            <a:r>
              <a:rPr lang="sv-SE" sz="2400" dirty="0" err="1" smtClean="0">
                <a:solidFill>
                  <a:schemeClr val="tx2"/>
                </a:solidFill>
              </a:rPr>
              <a:t>D.O.C.a</a:t>
            </a:r>
            <a:r>
              <a:rPr lang="sv-SE" sz="2400" dirty="0" smtClean="0">
                <a:solidFill>
                  <a:schemeClr val="tx2"/>
                </a:solidFill>
              </a:rPr>
              <a:t> Rioja</a:t>
            </a:r>
            <a:endParaRPr lang="sv-SE" sz="2400" b="1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sv-SE" sz="2000" dirty="0" smtClean="0">
                <a:solidFill>
                  <a:schemeClr val="tx2"/>
                </a:solidFill>
              </a:rPr>
              <a:t>En av Riojas äldsta bodegor som grundades år 1861 av </a:t>
            </a:r>
            <a:r>
              <a:rPr lang="sv-SE" sz="2000" dirty="0" err="1" smtClean="0">
                <a:solidFill>
                  <a:schemeClr val="tx2"/>
                </a:solidFill>
              </a:rPr>
              <a:t>Eulaterio</a:t>
            </a:r>
            <a:r>
              <a:rPr lang="sv-SE" sz="2000" dirty="0" smtClean="0">
                <a:solidFill>
                  <a:schemeClr val="tx2"/>
                </a:solidFill>
              </a:rPr>
              <a:t>  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Martinez och den är fortfarande i samma släkts ego. </a:t>
            </a:r>
          </a:p>
          <a:p>
            <a:pPr>
              <a:buNone/>
            </a:pPr>
            <a:r>
              <a:rPr lang="sv-SE" sz="2000" dirty="0" smtClean="0">
                <a:solidFill>
                  <a:schemeClr val="tx2"/>
                </a:solidFill>
              </a:rPr>
              <a:t> 	De har egna odlingar på 650 ha i </a:t>
            </a:r>
            <a:r>
              <a:rPr lang="sv-SE" sz="2000" b="1" dirty="0" smtClean="0">
                <a:solidFill>
                  <a:schemeClr val="tx2"/>
                </a:solidFill>
              </a:rPr>
              <a:t>Rioja </a:t>
            </a:r>
            <a:r>
              <a:rPr lang="sv-SE" sz="2000" b="1" dirty="0" err="1" smtClean="0">
                <a:solidFill>
                  <a:schemeClr val="tx2"/>
                </a:solidFill>
              </a:rPr>
              <a:t>Alavesa</a:t>
            </a:r>
            <a:r>
              <a:rPr lang="sv-SE" sz="2000" b="1" dirty="0" smtClean="0">
                <a:solidFill>
                  <a:schemeClr val="tx2"/>
                </a:solidFill>
              </a:rPr>
              <a:t> </a:t>
            </a:r>
            <a:r>
              <a:rPr lang="sv-SE" sz="2000" dirty="0" smtClean="0">
                <a:solidFill>
                  <a:schemeClr val="tx2"/>
                </a:solidFill>
              </a:rPr>
              <a:t>och använder endast </a:t>
            </a:r>
            <a:r>
              <a:rPr lang="sv-SE" sz="2000" dirty="0" err="1" smtClean="0">
                <a:solidFill>
                  <a:schemeClr val="tx2"/>
                </a:solidFill>
              </a:rPr>
              <a:t>egn</a:t>
            </a:r>
            <a:endParaRPr lang="sv-SE" sz="2000" dirty="0" smtClean="0">
              <a:solidFill>
                <a:schemeClr val="tx2"/>
              </a:solidFill>
            </a:endParaRPr>
          </a:p>
          <a:p>
            <a:r>
              <a:rPr lang="sv-SE" sz="2000" dirty="0" smtClean="0">
                <a:solidFill>
                  <a:schemeClr val="tx2"/>
                </a:solidFill>
              </a:rPr>
              <a:t>egna druvor i sin produktion. Riojas största tillverkare av </a:t>
            </a:r>
            <a:r>
              <a:rPr lang="sv-SE" sz="2000" dirty="0" err="1" smtClean="0">
                <a:solidFill>
                  <a:schemeClr val="tx2"/>
                </a:solidFill>
              </a:rPr>
              <a:t>Reserva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och Gran </a:t>
            </a:r>
            <a:r>
              <a:rPr lang="sv-SE" sz="2000" dirty="0" err="1" smtClean="0">
                <a:solidFill>
                  <a:schemeClr val="tx2"/>
                </a:solidFill>
              </a:rPr>
              <a:t>Reserva</a:t>
            </a:r>
            <a:r>
              <a:rPr lang="sv-SE" sz="2000" dirty="0" smtClean="0">
                <a:solidFill>
                  <a:schemeClr val="tx2"/>
                </a:solidFill>
              </a:rPr>
              <a:t> viner. Deras toppvin är Faustino I en Gran</a:t>
            </a:r>
          </a:p>
          <a:p>
            <a:r>
              <a:rPr lang="sv-SE" sz="2000" dirty="0" err="1" smtClean="0">
                <a:solidFill>
                  <a:schemeClr val="tx2"/>
                </a:solidFill>
              </a:rPr>
              <a:t>Reserva</a:t>
            </a:r>
            <a:r>
              <a:rPr lang="sv-SE" sz="2000" dirty="0" smtClean="0">
                <a:solidFill>
                  <a:schemeClr val="tx2"/>
                </a:solidFill>
              </a:rPr>
              <a:t> vars årgång 2004  fick 97/100 poäng av </a:t>
            </a:r>
            <a:r>
              <a:rPr lang="sv-SE" sz="2000" dirty="0" err="1" smtClean="0">
                <a:solidFill>
                  <a:schemeClr val="tx2"/>
                </a:solidFill>
              </a:rPr>
              <a:t>Decanter</a:t>
            </a:r>
            <a:r>
              <a:rPr lang="sv-SE" sz="2000" dirty="0" smtClean="0">
                <a:solidFill>
                  <a:schemeClr val="tx2"/>
                </a:solidFill>
              </a:rPr>
              <a:t> 3/2015.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Druvor:</a:t>
            </a:r>
            <a:r>
              <a:rPr lang="sv-SE" sz="2000" smtClean="0">
                <a:solidFill>
                  <a:schemeClr val="tx2"/>
                </a:solidFill>
              </a:rPr>
              <a:t>	86% </a:t>
            </a:r>
            <a:r>
              <a:rPr lang="sv-SE" sz="2000" dirty="0" err="1" smtClean="0">
                <a:solidFill>
                  <a:schemeClr val="tx2"/>
                </a:solidFill>
              </a:rPr>
              <a:t>Tempranillo</a:t>
            </a:r>
            <a:r>
              <a:rPr lang="sv-SE" sz="2000" dirty="0" smtClean="0">
                <a:solidFill>
                  <a:schemeClr val="tx2"/>
                </a:solidFill>
              </a:rPr>
              <a:t>, 9% </a:t>
            </a:r>
            <a:r>
              <a:rPr lang="sv-SE" sz="2000" dirty="0" err="1" smtClean="0">
                <a:solidFill>
                  <a:schemeClr val="tx2"/>
                </a:solidFill>
              </a:rPr>
              <a:t>Graciano</a:t>
            </a:r>
            <a:r>
              <a:rPr lang="sv-SE" sz="2000" dirty="0" smtClean="0">
                <a:solidFill>
                  <a:schemeClr val="tx2"/>
                </a:solidFill>
              </a:rPr>
              <a:t>, 5% </a:t>
            </a:r>
            <a:r>
              <a:rPr lang="sv-SE" sz="2000" dirty="0" err="1" smtClean="0">
                <a:solidFill>
                  <a:schemeClr val="tx2"/>
                </a:solidFill>
              </a:rPr>
              <a:t>Mazuelo</a:t>
            </a:r>
            <a:endParaRPr lang="sv-SE" sz="2000" dirty="0" smtClean="0">
              <a:solidFill>
                <a:schemeClr val="tx2"/>
              </a:solidFill>
            </a:endParaRPr>
          </a:p>
          <a:p>
            <a:r>
              <a:rPr lang="sv-SE" sz="2000" dirty="0" smtClean="0">
                <a:solidFill>
                  <a:schemeClr val="tx2"/>
                </a:solidFill>
              </a:rPr>
              <a:t>Alkohol:	13,5%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Syror:	5,4 g/l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Energi :	90 Kcal/100mm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Druvorna skördades manuellt och lagrades under 28 månader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på amerikanska ekfat och därefter 36 månader på flaska. 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Vinet är medelfylligt med mjuka tanniner och inslag av körsbär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dill, läder, kryddor och choklad .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Serveras vid 16-18 grader till rätter av lamm- eller nötkött.</a:t>
            </a:r>
          </a:p>
          <a:p>
            <a:endParaRPr lang="sv-SE" sz="2000" dirty="0" smtClean="0">
              <a:solidFill>
                <a:srgbClr val="7030A0"/>
              </a:solidFill>
            </a:endParaRPr>
          </a:p>
          <a:p>
            <a:endParaRPr lang="sv-SE" sz="2400" dirty="0"/>
          </a:p>
        </p:txBody>
      </p:sp>
      <p:pic>
        <p:nvPicPr>
          <p:cNvPr id="5122" name="Picture 2" descr="C:\Users\Ramon\Downloads\00542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0"/>
            <a:ext cx="17636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v-SE" sz="3600" dirty="0" smtClean="0"/>
              <a:t>Kvällens viner</a:t>
            </a:r>
            <a:endParaRPr lang="sv-SE" sz="3600" dirty="0"/>
          </a:p>
        </p:txBody>
      </p:sp>
      <p:sp>
        <p:nvSpPr>
          <p:cNvPr id="3" name="Rektangel 2"/>
          <p:cNvSpPr/>
          <p:nvPr/>
        </p:nvSpPr>
        <p:spPr>
          <a:xfrm>
            <a:off x="323528" y="908720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sv-SE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005133 	</a:t>
            </a:r>
            <a:r>
              <a:rPr lang="sv-SE" sz="2400" dirty="0" err="1" smtClean="0">
                <a:solidFill>
                  <a:schemeClr val="tx2"/>
                </a:solidFill>
              </a:rPr>
              <a:t>Viña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</a:rPr>
              <a:t>Albalí</a:t>
            </a:r>
            <a:r>
              <a:rPr lang="sv-SE" sz="2400" dirty="0" smtClean="0">
                <a:solidFill>
                  <a:schemeClr val="tx2"/>
                </a:solidFill>
              </a:rPr>
              <a:t> Gran </a:t>
            </a:r>
            <a:r>
              <a:rPr lang="sv-SE" sz="2400" dirty="0" err="1" smtClean="0">
                <a:solidFill>
                  <a:schemeClr val="tx2"/>
                </a:solidFill>
              </a:rPr>
              <a:t>Reserva</a:t>
            </a:r>
            <a:r>
              <a:rPr lang="sv-SE" sz="2400" dirty="0" smtClean="0">
                <a:solidFill>
                  <a:schemeClr val="tx2"/>
                </a:solidFill>
              </a:rPr>
              <a:t> 2010 		</a:t>
            </a: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007115	</a:t>
            </a:r>
            <a:r>
              <a:rPr lang="sv-SE" sz="2400" dirty="0" err="1" smtClean="0">
                <a:solidFill>
                  <a:schemeClr val="tx2"/>
                </a:solidFill>
              </a:rPr>
              <a:t>Raimat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</a:rPr>
              <a:t>Castell</a:t>
            </a:r>
            <a:r>
              <a:rPr lang="sv-SE" sz="2400" dirty="0" smtClean="0">
                <a:solidFill>
                  <a:schemeClr val="tx2"/>
                </a:solidFill>
              </a:rPr>
              <a:t> de </a:t>
            </a:r>
            <a:r>
              <a:rPr lang="sv-SE" sz="2400" dirty="0" err="1" smtClean="0">
                <a:solidFill>
                  <a:schemeClr val="tx2"/>
                </a:solidFill>
              </a:rPr>
              <a:t>Raimat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</a:rPr>
              <a:t>Tempranillo</a:t>
            </a:r>
            <a:r>
              <a:rPr lang="sv-SE" sz="2400" dirty="0" smtClean="0">
                <a:solidFill>
                  <a:schemeClr val="tx2"/>
                </a:solidFill>
              </a:rPr>
              <a:t> 2014	</a:t>
            </a:r>
          </a:p>
          <a:p>
            <a:pPr>
              <a:buNone/>
            </a:pPr>
            <a:endParaRPr lang="sv-SE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007152	</a:t>
            </a:r>
            <a:r>
              <a:rPr lang="sv-SE" sz="2400" dirty="0" err="1" smtClean="0">
                <a:solidFill>
                  <a:schemeClr val="tx2"/>
                </a:solidFill>
              </a:rPr>
              <a:t>Barón</a:t>
            </a:r>
            <a:r>
              <a:rPr lang="sv-SE" sz="2400" dirty="0" smtClean="0">
                <a:solidFill>
                  <a:schemeClr val="tx2"/>
                </a:solidFill>
              </a:rPr>
              <a:t> de </a:t>
            </a:r>
            <a:r>
              <a:rPr lang="sv-SE" sz="2400" dirty="0" err="1" smtClean="0">
                <a:solidFill>
                  <a:schemeClr val="tx2"/>
                </a:solidFill>
              </a:rPr>
              <a:t>Ley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</a:rPr>
              <a:t>Reserva</a:t>
            </a:r>
            <a:r>
              <a:rPr lang="sv-SE" sz="2400" dirty="0" smtClean="0">
                <a:solidFill>
                  <a:schemeClr val="tx2"/>
                </a:solidFill>
              </a:rPr>
              <a:t>	2012			</a:t>
            </a:r>
          </a:p>
          <a:p>
            <a:pPr>
              <a:buNone/>
            </a:pPr>
            <a:endParaRPr lang="sv-SE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447667	</a:t>
            </a:r>
            <a:r>
              <a:rPr lang="sv-SE" sz="2400" dirty="0" err="1" smtClean="0">
                <a:solidFill>
                  <a:schemeClr val="tx2"/>
                </a:solidFill>
              </a:rPr>
              <a:t>Viña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</a:rPr>
              <a:t>Pedrosa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</a:rPr>
              <a:t>Crianza</a:t>
            </a:r>
            <a:r>
              <a:rPr lang="sv-SE" sz="2400" dirty="0" smtClean="0">
                <a:solidFill>
                  <a:schemeClr val="tx2"/>
                </a:solidFill>
              </a:rPr>
              <a:t> 2013			</a:t>
            </a: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005423	Faustino I Gran </a:t>
            </a:r>
            <a:r>
              <a:rPr lang="sv-SE" sz="2400" dirty="0" err="1" smtClean="0">
                <a:solidFill>
                  <a:schemeClr val="tx2"/>
                </a:solidFill>
              </a:rPr>
              <a:t>Reserva</a:t>
            </a:r>
            <a:r>
              <a:rPr lang="sv-SE" sz="2400" dirty="0" smtClean="0">
                <a:solidFill>
                  <a:schemeClr val="tx2"/>
                </a:solidFill>
              </a:rPr>
              <a:t> 2004			</a:t>
            </a:r>
          </a:p>
          <a:p>
            <a:endParaRPr lang="sv-SE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484577	</a:t>
            </a:r>
            <a:r>
              <a:rPr lang="sv-SE" sz="2400" dirty="0" err="1" smtClean="0">
                <a:solidFill>
                  <a:schemeClr val="tx2"/>
                </a:solidFill>
              </a:rPr>
              <a:t>Numanthia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</a:rPr>
              <a:t>Termes</a:t>
            </a:r>
            <a:r>
              <a:rPr lang="sv-SE" sz="2400" dirty="0" smtClean="0">
                <a:solidFill>
                  <a:schemeClr val="tx2"/>
                </a:solidFill>
              </a:rPr>
              <a:t> 2013			</a:t>
            </a:r>
          </a:p>
          <a:p>
            <a:endParaRPr lang="sv-SE" sz="2400" dirty="0" smtClean="0">
              <a:solidFill>
                <a:schemeClr val="tx2"/>
              </a:solidFill>
            </a:endParaRPr>
          </a:p>
          <a:p>
            <a:r>
              <a:rPr lang="sv-SE" sz="2400" dirty="0" smtClean="0">
                <a:solidFill>
                  <a:schemeClr val="tx2"/>
                </a:solidFill>
              </a:rPr>
              <a:t>		</a:t>
            </a:r>
          </a:p>
          <a:p>
            <a:endParaRPr lang="sv-SE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sv-SE" sz="3200" b="1" dirty="0" smtClean="0">
                <a:solidFill>
                  <a:schemeClr val="tx2"/>
                </a:solidFill>
              </a:rPr>
              <a:t>Kvällens viner</a:t>
            </a:r>
            <a:endParaRPr lang="sv-SE" sz="3200" b="1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endParaRPr lang="sv-SE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	005133 	</a:t>
            </a:r>
            <a:r>
              <a:rPr lang="sv-SE" sz="2400" dirty="0" err="1" smtClean="0">
                <a:solidFill>
                  <a:schemeClr val="tx2"/>
                </a:solidFill>
              </a:rPr>
              <a:t>Viña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</a:rPr>
              <a:t>Albalí</a:t>
            </a:r>
            <a:r>
              <a:rPr lang="sv-SE" sz="2400" dirty="0" smtClean="0">
                <a:solidFill>
                  <a:schemeClr val="tx2"/>
                </a:solidFill>
              </a:rPr>
              <a:t> Gran </a:t>
            </a:r>
            <a:r>
              <a:rPr lang="sv-SE" sz="2400" dirty="0" err="1" smtClean="0">
                <a:solidFill>
                  <a:schemeClr val="tx2"/>
                </a:solidFill>
              </a:rPr>
              <a:t>Reserva</a:t>
            </a:r>
            <a:r>
              <a:rPr lang="sv-SE" sz="2400" dirty="0" smtClean="0">
                <a:solidFill>
                  <a:schemeClr val="tx2"/>
                </a:solidFill>
              </a:rPr>
              <a:t> 2010		11,48</a:t>
            </a: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	007115	</a:t>
            </a:r>
            <a:r>
              <a:rPr lang="sv-SE" sz="2400" dirty="0" err="1" smtClean="0">
                <a:solidFill>
                  <a:schemeClr val="tx2"/>
                </a:solidFill>
              </a:rPr>
              <a:t>Raimat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</a:rPr>
              <a:t>Castell</a:t>
            </a:r>
            <a:r>
              <a:rPr lang="sv-SE" sz="2400" dirty="0" smtClean="0">
                <a:solidFill>
                  <a:schemeClr val="tx2"/>
                </a:solidFill>
              </a:rPr>
              <a:t> de </a:t>
            </a:r>
            <a:r>
              <a:rPr lang="sv-SE" sz="2400" dirty="0" err="1" smtClean="0">
                <a:solidFill>
                  <a:schemeClr val="tx2"/>
                </a:solidFill>
              </a:rPr>
              <a:t>Raimat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</a:rPr>
              <a:t>Tempranillo</a:t>
            </a:r>
            <a:r>
              <a:rPr lang="sv-SE" sz="2400" dirty="0" smtClean="0">
                <a:solidFill>
                  <a:schemeClr val="tx2"/>
                </a:solidFill>
              </a:rPr>
              <a:t> 2014	11,99</a:t>
            </a:r>
          </a:p>
          <a:p>
            <a:pPr>
              <a:buNone/>
            </a:pPr>
            <a:endParaRPr lang="sv-SE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	007152	</a:t>
            </a:r>
            <a:r>
              <a:rPr lang="sv-SE" sz="2400" dirty="0" err="1" smtClean="0">
                <a:solidFill>
                  <a:schemeClr val="tx2"/>
                </a:solidFill>
              </a:rPr>
              <a:t>Barón</a:t>
            </a:r>
            <a:r>
              <a:rPr lang="sv-SE" sz="2400" dirty="0" smtClean="0">
                <a:solidFill>
                  <a:schemeClr val="tx2"/>
                </a:solidFill>
              </a:rPr>
              <a:t> de </a:t>
            </a:r>
            <a:r>
              <a:rPr lang="sv-SE" sz="2400" dirty="0" err="1" smtClean="0">
                <a:solidFill>
                  <a:schemeClr val="tx2"/>
                </a:solidFill>
              </a:rPr>
              <a:t>Ley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</a:rPr>
              <a:t>Reserva</a:t>
            </a:r>
            <a:r>
              <a:rPr lang="sv-SE" sz="2400" dirty="0" smtClean="0">
                <a:solidFill>
                  <a:schemeClr val="tx2"/>
                </a:solidFill>
              </a:rPr>
              <a:t>	2012			16,98</a:t>
            </a:r>
          </a:p>
          <a:p>
            <a:pPr>
              <a:buNone/>
            </a:pPr>
            <a:endParaRPr lang="sv-SE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	447667	</a:t>
            </a:r>
            <a:r>
              <a:rPr lang="sv-SE" sz="2400" dirty="0" err="1" smtClean="0">
                <a:solidFill>
                  <a:schemeClr val="tx2"/>
                </a:solidFill>
              </a:rPr>
              <a:t>Viña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</a:rPr>
              <a:t>Pedrosa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</a:rPr>
              <a:t>Crianza</a:t>
            </a:r>
            <a:r>
              <a:rPr lang="sv-SE" sz="2400" dirty="0" smtClean="0">
                <a:solidFill>
                  <a:schemeClr val="tx2"/>
                </a:solidFill>
              </a:rPr>
              <a:t> 2013			25,41</a:t>
            </a: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	005423	Faustino I Gran </a:t>
            </a:r>
            <a:r>
              <a:rPr lang="sv-SE" sz="2400" dirty="0" err="1" smtClean="0">
                <a:solidFill>
                  <a:schemeClr val="tx2"/>
                </a:solidFill>
              </a:rPr>
              <a:t>Reserva</a:t>
            </a:r>
            <a:r>
              <a:rPr lang="sv-SE" sz="2400" dirty="0" smtClean="0">
                <a:solidFill>
                  <a:schemeClr val="tx2"/>
                </a:solidFill>
              </a:rPr>
              <a:t> 2004			25,89</a:t>
            </a:r>
          </a:p>
          <a:p>
            <a:endParaRPr lang="sv-SE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v-SE" sz="2400" dirty="0" smtClean="0">
                <a:solidFill>
                  <a:schemeClr val="tx2"/>
                </a:solidFill>
              </a:rPr>
              <a:t>	484577	</a:t>
            </a:r>
            <a:r>
              <a:rPr lang="sv-SE" sz="2400" dirty="0" err="1" smtClean="0">
                <a:solidFill>
                  <a:schemeClr val="tx2"/>
                </a:solidFill>
              </a:rPr>
              <a:t>Numanthia</a:t>
            </a:r>
            <a:r>
              <a:rPr lang="sv-SE" sz="2400" dirty="0" smtClean="0">
                <a:solidFill>
                  <a:schemeClr val="tx2"/>
                </a:solidFill>
              </a:rPr>
              <a:t> </a:t>
            </a:r>
            <a:r>
              <a:rPr lang="sv-SE" sz="2400" dirty="0" err="1" smtClean="0">
                <a:solidFill>
                  <a:schemeClr val="tx2"/>
                </a:solidFill>
              </a:rPr>
              <a:t>Termes</a:t>
            </a:r>
            <a:r>
              <a:rPr lang="sv-SE" sz="2400" dirty="0" smtClean="0">
                <a:solidFill>
                  <a:schemeClr val="tx2"/>
                </a:solidFill>
              </a:rPr>
              <a:t> 2013			25,93</a:t>
            </a:r>
          </a:p>
          <a:p>
            <a:endParaRPr lang="sv-SE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sv-SE" sz="2400" b="1" dirty="0" smtClean="0">
                <a:solidFill>
                  <a:srgbClr val="7030A0"/>
                </a:solidFill>
              </a:rPr>
              <a:t>Världens mest odlade druvsorter 2000 och 2010</a:t>
            </a:r>
            <a:endParaRPr lang="sv-SE" sz="2400" b="1" dirty="0">
              <a:solidFill>
                <a:srgbClr val="7030A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sv-SE" sz="4500" b="1" dirty="0" smtClean="0">
                <a:solidFill>
                  <a:srgbClr val="7030A0"/>
                </a:solidFill>
              </a:rPr>
              <a:t>	Druvsort	  Areal 2010 ha	%	Areal 2000	ha	% förändring</a:t>
            </a:r>
          </a:p>
          <a:p>
            <a:pPr>
              <a:buNone/>
            </a:pPr>
            <a:r>
              <a:rPr lang="sv-SE" sz="4500" dirty="0" smtClean="0">
                <a:solidFill>
                  <a:srgbClr val="7030A0"/>
                </a:solidFill>
              </a:rPr>
              <a:t>1	</a:t>
            </a:r>
            <a:r>
              <a:rPr lang="sv-SE" sz="5500" dirty="0" err="1" smtClean="0">
                <a:solidFill>
                  <a:srgbClr val="7030A0"/>
                </a:solidFill>
              </a:rPr>
              <a:t>Cab.Sauvignon</a:t>
            </a:r>
            <a:r>
              <a:rPr lang="sv-SE" sz="5500" dirty="0" smtClean="0">
                <a:solidFill>
                  <a:srgbClr val="7030A0"/>
                </a:solidFill>
              </a:rPr>
              <a:t>         290091	6,3	220890		   31</a:t>
            </a:r>
          </a:p>
          <a:p>
            <a:pPr>
              <a:buNone/>
            </a:pPr>
            <a:r>
              <a:rPr lang="sv-SE" sz="5500" dirty="0" smtClean="0">
                <a:solidFill>
                  <a:srgbClr val="7030A0"/>
                </a:solidFill>
              </a:rPr>
              <a:t>2	</a:t>
            </a:r>
            <a:r>
              <a:rPr lang="sv-SE" sz="5500" dirty="0" err="1" smtClean="0">
                <a:solidFill>
                  <a:srgbClr val="7030A0"/>
                </a:solidFill>
              </a:rPr>
              <a:t>Merlot</a:t>
            </a:r>
            <a:r>
              <a:rPr lang="sv-SE" sz="5500" dirty="0" smtClean="0">
                <a:solidFill>
                  <a:srgbClr val="7030A0"/>
                </a:solidFill>
              </a:rPr>
              <a:t>	       267169	5,81	211967		   26</a:t>
            </a:r>
          </a:p>
          <a:p>
            <a:pPr>
              <a:buNone/>
            </a:pPr>
            <a:r>
              <a:rPr lang="sv-SE" sz="5500" dirty="0" smtClean="0">
                <a:solidFill>
                  <a:srgbClr val="7030A0"/>
                </a:solidFill>
              </a:rPr>
              <a:t>3	</a:t>
            </a:r>
            <a:r>
              <a:rPr lang="sv-SE" sz="5500" dirty="0" smtClean="0">
                <a:solidFill>
                  <a:srgbClr val="00B050"/>
                </a:solidFill>
              </a:rPr>
              <a:t>Airen		       252364	5,48	387978</a:t>
            </a:r>
            <a:r>
              <a:rPr lang="sv-SE" sz="5500" dirty="0" smtClean="0">
                <a:solidFill>
                  <a:srgbClr val="7030A0"/>
                </a:solidFill>
              </a:rPr>
              <a:t>	                  </a:t>
            </a:r>
            <a:r>
              <a:rPr lang="sv-SE" sz="5500" b="1" dirty="0" smtClean="0">
                <a:solidFill>
                  <a:srgbClr val="FF0000"/>
                </a:solidFill>
              </a:rPr>
              <a:t> -35</a:t>
            </a:r>
          </a:p>
          <a:p>
            <a:pPr>
              <a:buNone/>
            </a:pPr>
            <a:r>
              <a:rPr lang="sv-SE" sz="5500" dirty="0" smtClean="0">
                <a:solidFill>
                  <a:srgbClr val="7030A0"/>
                </a:solidFill>
              </a:rPr>
              <a:t>4	</a:t>
            </a:r>
            <a:r>
              <a:rPr lang="sv-SE" sz="5500" dirty="0" err="1" smtClean="0">
                <a:solidFill>
                  <a:srgbClr val="7030A0"/>
                </a:solidFill>
              </a:rPr>
              <a:t>Tempranillo</a:t>
            </a:r>
            <a:r>
              <a:rPr lang="sv-SE" sz="5500" dirty="0" smtClean="0">
                <a:solidFill>
                  <a:srgbClr val="7030A0"/>
                </a:solidFill>
              </a:rPr>
              <a:t>	       232651	5,05	  92985	                 150</a:t>
            </a:r>
          </a:p>
          <a:p>
            <a:pPr>
              <a:buNone/>
            </a:pPr>
            <a:r>
              <a:rPr lang="sv-SE" sz="5500" dirty="0" smtClean="0">
                <a:solidFill>
                  <a:srgbClr val="7030A0"/>
                </a:solidFill>
              </a:rPr>
              <a:t>5	Chardonnay	       198793	4,32	145344		  37</a:t>
            </a:r>
          </a:p>
          <a:p>
            <a:pPr>
              <a:buNone/>
            </a:pPr>
            <a:r>
              <a:rPr lang="sv-SE" sz="5500" dirty="0" smtClean="0">
                <a:solidFill>
                  <a:srgbClr val="7030A0"/>
                </a:solidFill>
              </a:rPr>
              <a:t>6	</a:t>
            </a:r>
            <a:r>
              <a:rPr lang="sv-SE" sz="5500" dirty="0" err="1" smtClean="0">
                <a:solidFill>
                  <a:srgbClr val="7030A0"/>
                </a:solidFill>
              </a:rPr>
              <a:t>Syrah</a:t>
            </a:r>
            <a:r>
              <a:rPr lang="sv-SE" sz="5500" dirty="0" smtClean="0">
                <a:solidFill>
                  <a:srgbClr val="7030A0"/>
                </a:solidFill>
              </a:rPr>
              <a:t>		       185568	4,03	101516		  83</a:t>
            </a:r>
          </a:p>
          <a:p>
            <a:pPr>
              <a:buNone/>
            </a:pPr>
            <a:r>
              <a:rPr lang="sv-SE" sz="5500" dirty="0" smtClean="0">
                <a:solidFill>
                  <a:srgbClr val="7030A0"/>
                </a:solidFill>
              </a:rPr>
              <a:t>7	</a:t>
            </a:r>
            <a:r>
              <a:rPr lang="sv-SE" sz="5500" dirty="0" err="1" smtClean="0">
                <a:solidFill>
                  <a:srgbClr val="7030A0"/>
                </a:solidFill>
              </a:rPr>
              <a:t>Garnacha</a:t>
            </a:r>
            <a:r>
              <a:rPr lang="sv-SE" sz="5500" dirty="0" smtClean="0">
                <a:solidFill>
                  <a:srgbClr val="7030A0"/>
                </a:solidFill>
              </a:rPr>
              <a:t>	       184735	4,01	213987	 	</a:t>
            </a:r>
            <a:r>
              <a:rPr lang="sv-SE" sz="5500" b="1" dirty="0" smtClean="0">
                <a:solidFill>
                  <a:srgbClr val="FF0000"/>
                </a:solidFill>
              </a:rPr>
              <a:t> -14</a:t>
            </a:r>
          </a:p>
          <a:p>
            <a:pPr>
              <a:buNone/>
            </a:pPr>
            <a:r>
              <a:rPr lang="sv-SE" sz="5500" dirty="0" smtClean="0">
                <a:solidFill>
                  <a:srgbClr val="00B050"/>
                </a:solidFill>
              </a:rPr>
              <a:t>8	Sauvignon Blanc      110138	2,39	   64889</a:t>
            </a:r>
            <a:r>
              <a:rPr lang="sv-SE" sz="5500" dirty="0" smtClean="0">
                <a:solidFill>
                  <a:srgbClr val="7030A0"/>
                </a:solidFill>
              </a:rPr>
              <a:t>		  70</a:t>
            </a:r>
          </a:p>
          <a:p>
            <a:pPr>
              <a:buNone/>
            </a:pPr>
            <a:r>
              <a:rPr lang="sv-SE" sz="5500" dirty="0" smtClean="0">
                <a:solidFill>
                  <a:srgbClr val="7030A0"/>
                </a:solidFill>
              </a:rPr>
              <a:t>9	</a:t>
            </a:r>
            <a:r>
              <a:rPr lang="sv-SE" sz="5500" dirty="0" err="1" smtClean="0">
                <a:solidFill>
                  <a:srgbClr val="00B050"/>
                </a:solidFill>
              </a:rPr>
              <a:t>Trebbiano</a:t>
            </a:r>
            <a:r>
              <a:rPr lang="sv-SE" sz="5500" dirty="0" smtClean="0">
                <a:solidFill>
                  <a:srgbClr val="00B050"/>
                </a:solidFill>
              </a:rPr>
              <a:t> Toscana  109772	2,39	136572</a:t>
            </a:r>
            <a:r>
              <a:rPr lang="sv-SE" sz="5500" dirty="0" smtClean="0">
                <a:solidFill>
                  <a:srgbClr val="7030A0"/>
                </a:solidFill>
              </a:rPr>
              <a:t>	                  </a:t>
            </a:r>
            <a:r>
              <a:rPr lang="sv-SE" sz="5500" b="1" dirty="0" smtClean="0">
                <a:solidFill>
                  <a:srgbClr val="FF0000"/>
                </a:solidFill>
              </a:rPr>
              <a:t>-20</a:t>
            </a:r>
          </a:p>
          <a:p>
            <a:pPr marL="457200" indent="-457200">
              <a:buAutoNum type="arabicPlain" startAt="10"/>
            </a:pPr>
            <a:r>
              <a:rPr lang="sv-SE" sz="5500" dirty="0" err="1" smtClean="0">
                <a:solidFill>
                  <a:srgbClr val="7030A0"/>
                </a:solidFill>
              </a:rPr>
              <a:t>Pinot</a:t>
            </a:r>
            <a:r>
              <a:rPr lang="sv-SE" sz="5500" dirty="0" smtClean="0">
                <a:solidFill>
                  <a:srgbClr val="7030A0"/>
                </a:solidFill>
              </a:rPr>
              <a:t> </a:t>
            </a:r>
            <a:r>
              <a:rPr lang="sv-SE" sz="5500" dirty="0" err="1" smtClean="0">
                <a:solidFill>
                  <a:srgbClr val="7030A0"/>
                </a:solidFill>
              </a:rPr>
              <a:t>Noir</a:t>
            </a:r>
            <a:r>
              <a:rPr lang="sv-SE" sz="5500" dirty="0" smtClean="0">
                <a:solidFill>
                  <a:srgbClr val="7030A0"/>
                </a:solidFill>
              </a:rPr>
              <a:t>	          86662	1,88	  99600		  44</a:t>
            </a:r>
          </a:p>
          <a:p>
            <a:pPr marL="457200" indent="-457200">
              <a:buAutoNum type="arabicPlain" startAt="10"/>
            </a:pPr>
            <a:r>
              <a:rPr lang="sv-SE" sz="5500" dirty="0" err="1" smtClean="0">
                <a:solidFill>
                  <a:srgbClr val="7030A0"/>
                </a:solidFill>
              </a:rPr>
              <a:t>Mazuelo</a:t>
            </a:r>
            <a:r>
              <a:rPr lang="sv-SE" sz="5500" dirty="0" smtClean="0">
                <a:solidFill>
                  <a:srgbClr val="7030A0"/>
                </a:solidFill>
              </a:rPr>
              <a:t>	          80178	1,74	126650	</a:t>
            </a:r>
            <a:r>
              <a:rPr lang="sv-SE" sz="5500" dirty="0" smtClean="0">
                <a:solidFill>
                  <a:srgbClr val="FF0000"/>
                </a:solidFill>
              </a:rPr>
              <a:t>                 </a:t>
            </a:r>
            <a:r>
              <a:rPr lang="sv-SE" sz="5500" b="1" dirty="0" smtClean="0">
                <a:solidFill>
                  <a:srgbClr val="FF0000"/>
                </a:solidFill>
              </a:rPr>
              <a:t> -37</a:t>
            </a:r>
          </a:p>
          <a:p>
            <a:pPr marL="457200" indent="-457200">
              <a:buAutoNum type="arabicPlain" startAt="10"/>
            </a:pPr>
            <a:r>
              <a:rPr lang="sv-SE" sz="5500" dirty="0" smtClean="0">
                <a:solidFill>
                  <a:srgbClr val="7030A0"/>
                </a:solidFill>
              </a:rPr>
              <a:t>Bobal	          80120	1,74	100128		</a:t>
            </a:r>
            <a:r>
              <a:rPr lang="sv-SE" sz="5500" b="1" dirty="0" smtClean="0">
                <a:solidFill>
                  <a:srgbClr val="FF0000"/>
                </a:solidFill>
              </a:rPr>
              <a:t>-20</a:t>
            </a:r>
            <a:r>
              <a:rPr lang="sv-SE" sz="5500" dirty="0" smtClean="0">
                <a:solidFill>
                  <a:srgbClr val="7030A0"/>
                </a:solidFill>
              </a:rPr>
              <a:t>	</a:t>
            </a:r>
          </a:p>
          <a:p>
            <a:pPr marL="457200" indent="-457200">
              <a:buAutoNum type="arabicPlain" startAt="13"/>
            </a:pPr>
            <a:r>
              <a:rPr lang="sv-SE" sz="5500" dirty="0" err="1" smtClean="0">
                <a:solidFill>
                  <a:srgbClr val="7030A0"/>
                </a:solidFill>
              </a:rPr>
              <a:t>Sangiovese</a:t>
            </a:r>
            <a:r>
              <a:rPr lang="sv-SE" sz="5500" dirty="0" smtClean="0">
                <a:solidFill>
                  <a:srgbClr val="7030A0"/>
                </a:solidFill>
              </a:rPr>
              <a:t>	         77709	1,69	   68877		 12</a:t>
            </a:r>
          </a:p>
          <a:p>
            <a:pPr marL="457200" indent="-457200">
              <a:buAutoNum type="arabicPlain" startAt="13"/>
            </a:pPr>
            <a:r>
              <a:rPr lang="sv-SE" sz="5500" dirty="0" err="1" smtClean="0">
                <a:solidFill>
                  <a:srgbClr val="7030A0"/>
                </a:solidFill>
              </a:rPr>
              <a:t>Monastrell</a:t>
            </a:r>
            <a:r>
              <a:rPr lang="sv-SE" sz="5500" dirty="0" smtClean="0">
                <a:solidFill>
                  <a:srgbClr val="7030A0"/>
                </a:solidFill>
              </a:rPr>
              <a:t>	         68850	1,52	  76304		</a:t>
            </a:r>
            <a:r>
              <a:rPr lang="sv-SE" sz="5500" b="1" dirty="0" smtClean="0">
                <a:solidFill>
                  <a:srgbClr val="7030A0"/>
                </a:solidFill>
              </a:rPr>
              <a:t>  </a:t>
            </a:r>
            <a:r>
              <a:rPr lang="sv-SE" sz="5500" b="1" dirty="0" smtClean="0">
                <a:solidFill>
                  <a:srgbClr val="FF0000"/>
                </a:solidFill>
              </a:rPr>
              <a:t>-8</a:t>
            </a:r>
          </a:p>
          <a:p>
            <a:pPr marL="457200" indent="-457200">
              <a:buNone/>
            </a:pPr>
            <a:r>
              <a:rPr lang="sv-SE" sz="5500" dirty="0" smtClean="0">
                <a:solidFill>
                  <a:srgbClr val="7030A0"/>
                </a:solidFill>
              </a:rPr>
              <a:t>17	Cab. Franc	         53599	1,16 	  48551		 10</a:t>
            </a:r>
          </a:p>
          <a:p>
            <a:pPr marL="457200" indent="-457200">
              <a:buNone/>
            </a:pPr>
            <a:r>
              <a:rPr lang="sv-SE" sz="5500" dirty="0" smtClean="0">
                <a:solidFill>
                  <a:srgbClr val="7030A0"/>
                </a:solidFill>
              </a:rPr>
              <a:t>18	</a:t>
            </a:r>
            <a:r>
              <a:rPr lang="sv-SE" sz="5500" dirty="0" smtClean="0">
                <a:solidFill>
                  <a:srgbClr val="00B050"/>
                </a:solidFill>
              </a:rPr>
              <a:t>Riesling	         50060	1,09	  43166</a:t>
            </a:r>
            <a:r>
              <a:rPr lang="sv-SE" sz="5500" dirty="0" smtClean="0">
                <a:solidFill>
                  <a:srgbClr val="7030A0"/>
                </a:solidFill>
              </a:rPr>
              <a:t>		 16</a:t>
            </a:r>
          </a:p>
          <a:p>
            <a:pPr marL="457200" indent="-457200">
              <a:buNone/>
            </a:pPr>
            <a:r>
              <a:rPr lang="sv-SE" sz="5500" dirty="0" smtClean="0">
                <a:solidFill>
                  <a:srgbClr val="7030A0"/>
                </a:solidFill>
              </a:rPr>
              <a:t>19	</a:t>
            </a:r>
            <a:r>
              <a:rPr lang="sv-SE" sz="5500" dirty="0" err="1" smtClean="0">
                <a:solidFill>
                  <a:srgbClr val="00B050"/>
                </a:solidFill>
              </a:rPr>
              <a:t>Pinot</a:t>
            </a:r>
            <a:r>
              <a:rPr lang="sv-SE" sz="5500" dirty="0" smtClean="0">
                <a:solidFill>
                  <a:srgbClr val="00B050"/>
                </a:solidFill>
              </a:rPr>
              <a:t> Gris	         46563	0,95	  18879</a:t>
            </a:r>
            <a:r>
              <a:rPr lang="sv-SE" sz="5500" dirty="0" smtClean="0">
                <a:solidFill>
                  <a:srgbClr val="7030A0"/>
                </a:solidFill>
              </a:rPr>
              <a:t>	                131</a:t>
            </a:r>
          </a:p>
          <a:p>
            <a:pPr marL="457200" indent="-457200">
              <a:buNone/>
            </a:pPr>
            <a:r>
              <a:rPr lang="sv-SE" sz="5500" u="sng" dirty="0" smtClean="0">
                <a:solidFill>
                  <a:srgbClr val="7030A0"/>
                </a:solidFill>
              </a:rPr>
              <a:t>Övriga druvor	    2653660              54,44       2486227	                  6,7</a:t>
            </a:r>
          </a:p>
          <a:p>
            <a:pPr marL="457200" indent="-457200">
              <a:buNone/>
            </a:pPr>
            <a:r>
              <a:rPr lang="sv-SE" sz="5500" b="1" dirty="0" smtClean="0">
                <a:solidFill>
                  <a:srgbClr val="7030A0"/>
                </a:solidFill>
              </a:rPr>
              <a:t>Totalt		    4878176            100,00       4601445                     -6</a:t>
            </a:r>
          </a:p>
          <a:p>
            <a:pPr marL="457200" indent="-457200">
              <a:buNone/>
            </a:pPr>
            <a:endParaRPr lang="sv-SE" sz="2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sv-SE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sv-SE" sz="2800" b="1" dirty="0" err="1" smtClean="0">
                <a:solidFill>
                  <a:schemeClr val="tx2"/>
                </a:solidFill>
              </a:rPr>
              <a:t>Tempranillo</a:t>
            </a:r>
            <a:r>
              <a:rPr lang="sv-SE" sz="2800" b="1" dirty="0" smtClean="0">
                <a:solidFill>
                  <a:schemeClr val="tx2"/>
                </a:solidFill>
              </a:rPr>
              <a:t>  Historia</a:t>
            </a:r>
            <a:endParaRPr lang="sv-SE" sz="2800" b="1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688632"/>
          </a:xfrm>
        </p:spPr>
        <p:txBody>
          <a:bodyPr>
            <a:normAutofit fontScale="92500" lnSpcReduction="10000"/>
          </a:bodyPr>
          <a:lstStyle/>
          <a:p>
            <a:endParaRPr lang="sv-SE" sz="2000" dirty="0" smtClean="0"/>
          </a:p>
          <a:p>
            <a:pPr>
              <a:buNone/>
            </a:pPr>
            <a:r>
              <a:rPr lang="sv-SE" sz="2000" dirty="0" smtClean="0"/>
              <a:t>      </a:t>
            </a:r>
            <a:r>
              <a:rPr lang="sv-SE" sz="2000" dirty="0" smtClean="0">
                <a:solidFill>
                  <a:schemeClr val="tx2"/>
                </a:solidFill>
              </a:rPr>
              <a:t>Druvan har sitt ursprung i norra Spanien, speciellt Rioja och odlas främst i de norra</a:t>
            </a:r>
          </a:p>
          <a:p>
            <a:pPr>
              <a:buNone/>
            </a:pPr>
            <a:r>
              <a:rPr lang="sv-SE" sz="2000" dirty="0" smtClean="0">
                <a:solidFill>
                  <a:schemeClr val="tx2"/>
                </a:solidFill>
              </a:rPr>
              <a:t>	delarna av Spanien.</a:t>
            </a:r>
          </a:p>
          <a:p>
            <a:pPr>
              <a:buNone/>
            </a:pPr>
            <a:r>
              <a:rPr lang="sv-SE" sz="2000" dirty="0" smtClean="0">
                <a:solidFill>
                  <a:schemeClr val="tx2"/>
                </a:solidFill>
              </a:rPr>
              <a:t>	Föräldrar: </a:t>
            </a:r>
            <a:r>
              <a:rPr lang="sv-SE" sz="2000" b="1" dirty="0" err="1" smtClean="0">
                <a:solidFill>
                  <a:schemeClr val="tx2"/>
                </a:solidFill>
              </a:rPr>
              <a:t>Albillo</a:t>
            </a:r>
            <a:r>
              <a:rPr lang="sv-SE" sz="2000" b="1" dirty="0" smtClean="0">
                <a:solidFill>
                  <a:schemeClr val="tx2"/>
                </a:solidFill>
              </a:rPr>
              <a:t> Mayor</a:t>
            </a:r>
            <a:r>
              <a:rPr lang="sv-SE" sz="2400" b="1" dirty="0" smtClean="0">
                <a:solidFill>
                  <a:schemeClr val="tx2"/>
                </a:solidFill>
              </a:rPr>
              <a:t>, </a:t>
            </a:r>
            <a:r>
              <a:rPr lang="sv-SE" sz="2000" dirty="0" smtClean="0">
                <a:solidFill>
                  <a:schemeClr val="tx2"/>
                </a:solidFill>
              </a:rPr>
              <a:t>en grön druva som odlas främst i </a:t>
            </a:r>
            <a:r>
              <a:rPr lang="sv-SE" sz="2000" dirty="0" err="1" smtClean="0">
                <a:solidFill>
                  <a:schemeClr val="tx2"/>
                </a:solidFill>
              </a:rPr>
              <a:t>Ribera</a:t>
            </a:r>
            <a:r>
              <a:rPr lang="sv-SE" sz="2000" dirty="0" smtClean="0">
                <a:solidFill>
                  <a:schemeClr val="tx2"/>
                </a:solidFill>
              </a:rPr>
              <a:t> del Duero och</a:t>
            </a:r>
            <a:r>
              <a:rPr lang="sv-SE" sz="2000" b="1" dirty="0" smtClean="0">
                <a:solidFill>
                  <a:schemeClr val="tx2"/>
                </a:solidFill>
              </a:rPr>
              <a:t> </a:t>
            </a:r>
            <a:r>
              <a:rPr lang="sv-SE" sz="2000" b="1" dirty="0" err="1" smtClean="0">
                <a:solidFill>
                  <a:schemeClr val="tx2"/>
                </a:solidFill>
              </a:rPr>
              <a:t>Benedicto</a:t>
            </a:r>
            <a:r>
              <a:rPr lang="sv-SE" sz="2000" b="1" dirty="0" smtClean="0">
                <a:solidFill>
                  <a:schemeClr val="tx2"/>
                </a:solidFill>
              </a:rPr>
              <a:t>,  </a:t>
            </a:r>
            <a:r>
              <a:rPr lang="sv-SE" sz="2000" dirty="0" smtClean="0">
                <a:solidFill>
                  <a:schemeClr val="tx2"/>
                </a:solidFill>
              </a:rPr>
              <a:t>en blå druva från </a:t>
            </a:r>
            <a:r>
              <a:rPr lang="sv-SE" sz="2000" dirty="0" err="1" smtClean="0">
                <a:solidFill>
                  <a:schemeClr val="tx2"/>
                </a:solidFill>
              </a:rPr>
              <a:t>Asturias</a:t>
            </a:r>
            <a:r>
              <a:rPr lang="sv-SE" sz="2000" dirty="0" smtClean="0">
                <a:solidFill>
                  <a:schemeClr val="tx2"/>
                </a:solidFill>
              </a:rPr>
              <a:t> där den knappast alls odlas mera.</a:t>
            </a:r>
          </a:p>
          <a:p>
            <a:pPr>
              <a:buNone/>
            </a:pPr>
            <a:r>
              <a:rPr lang="sv-SE" sz="2000" dirty="0" smtClean="0">
                <a:solidFill>
                  <a:schemeClr val="tx2"/>
                </a:solidFill>
              </a:rPr>
              <a:t>	Sedan 1990 har odlingen av </a:t>
            </a:r>
            <a:r>
              <a:rPr lang="sv-SE" sz="2000" dirty="0" err="1" smtClean="0">
                <a:solidFill>
                  <a:schemeClr val="tx2"/>
                </a:solidFill>
              </a:rPr>
              <a:t>Tempranillo</a:t>
            </a:r>
            <a:r>
              <a:rPr lang="sv-SE" sz="2000" dirty="0" smtClean="0">
                <a:solidFill>
                  <a:schemeClr val="tx2"/>
                </a:solidFill>
              </a:rPr>
              <a:t> i Spanien och i hela världen ökat explosionsartat. Då endast 45.900 ha, nu 232.600 ha (2011).  Numera </a:t>
            </a:r>
            <a:r>
              <a:rPr lang="sv-SE" sz="2000" b="1" dirty="0" smtClean="0">
                <a:solidFill>
                  <a:schemeClr val="tx2"/>
                </a:solidFill>
              </a:rPr>
              <a:t>den fjärde mest odlade druvan</a:t>
            </a:r>
            <a:r>
              <a:rPr lang="sv-SE" sz="2000" dirty="0" smtClean="0">
                <a:solidFill>
                  <a:schemeClr val="tx2"/>
                </a:solidFill>
              </a:rPr>
              <a:t> i </a:t>
            </a:r>
            <a:r>
              <a:rPr lang="sv-SE" sz="2000" b="1" dirty="0" smtClean="0">
                <a:solidFill>
                  <a:schemeClr val="tx2"/>
                </a:solidFill>
              </a:rPr>
              <a:t>världen</a:t>
            </a:r>
            <a:r>
              <a:rPr lang="sv-SE" sz="2000" dirty="0" smtClean="0">
                <a:solidFill>
                  <a:schemeClr val="tx2"/>
                </a:solidFill>
              </a:rPr>
              <a:t> (5,05%)  efter </a:t>
            </a:r>
            <a:r>
              <a:rPr lang="sv-SE" sz="2000" dirty="0" err="1" smtClean="0">
                <a:solidFill>
                  <a:schemeClr val="tx2"/>
                </a:solidFill>
              </a:rPr>
              <a:t>Cab.Sauvignon</a:t>
            </a:r>
            <a:r>
              <a:rPr lang="sv-SE" sz="2000" dirty="0" smtClean="0">
                <a:solidFill>
                  <a:schemeClr val="tx2"/>
                </a:solidFill>
              </a:rPr>
              <a:t> (6,3%), </a:t>
            </a:r>
            <a:r>
              <a:rPr lang="sv-SE" sz="2000" dirty="0" err="1" smtClean="0">
                <a:solidFill>
                  <a:schemeClr val="tx2"/>
                </a:solidFill>
              </a:rPr>
              <a:t>Merlot</a:t>
            </a:r>
            <a:r>
              <a:rPr lang="sv-SE" sz="2000" dirty="0" smtClean="0">
                <a:solidFill>
                  <a:schemeClr val="tx2"/>
                </a:solidFill>
              </a:rPr>
              <a:t>  (5,81%)och Airen (5,48%) men före  bl.a. Chardonnay, </a:t>
            </a:r>
            <a:r>
              <a:rPr lang="sv-SE" sz="2000" dirty="0" err="1" smtClean="0">
                <a:solidFill>
                  <a:schemeClr val="tx2"/>
                </a:solidFill>
              </a:rPr>
              <a:t>Syrah</a:t>
            </a:r>
            <a:r>
              <a:rPr lang="sv-SE" sz="2000" dirty="0" smtClean="0">
                <a:solidFill>
                  <a:schemeClr val="tx2"/>
                </a:solidFill>
              </a:rPr>
              <a:t> och </a:t>
            </a:r>
            <a:r>
              <a:rPr lang="sv-SE" sz="2000" dirty="0" err="1" smtClean="0">
                <a:solidFill>
                  <a:schemeClr val="tx2"/>
                </a:solidFill>
              </a:rPr>
              <a:t>Garnacha</a:t>
            </a:r>
            <a:r>
              <a:rPr lang="sv-SE" sz="2000" dirty="0" smtClean="0">
                <a:solidFill>
                  <a:schemeClr val="tx2"/>
                </a:solidFill>
              </a:rPr>
              <a:t> enligt en undersökning som gjorts vid University of Adelaide i Australien i  januari 2014</a:t>
            </a:r>
          </a:p>
          <a:p>
            <a:pPr>
              <a:buNone/>
            </a:pPr>
            <a:r>
              <a:rPr lang="sv-SE" sz="2000" dirty="0" smtClean="0">
                <a:solidFill>
                  <a:schemeClr val="tx2"/>
                </a:solidFill>
              </a:rPr>
              <a:t>	Viktigaste druvan bl.a. i Rioja, </a:t>
            </a:r>
            <a:r>
              <a:rPr lang="sv-SE" sz="2000" dirty="0" err="1" smtClean="0">
                <a:solidFill>
                  <a:schemeClr val="tx2"/>
                </a:solidFill>
              </a:rPr>
              <a:t>Ribera</a:t>
            </a:r>
            <a:r>
              <a:rPr lang="sv-SE" sz="2000" dirty="0" smtClean="0">
                <a:solidFill>
                  <a:schemeClr val="tx2"/>
                </a:solidFill>
              </a:rPr>
              <a:t> del Duero, </a:t>
            </a:r>
            <a:r>
              <a:rPr lang="sv-SE" sz="2000" dirty="0" err="1" smtClean="0">
                <a:solidFill>
                  <a:schemeClr val="tx2"/>
                </a:solidFill>
              </a:rPr>
              <a:t>Toro</a:t>
            </a:r>
            <a:r>
              <a:rPr lang="sv-SE" sz="2000" dirty="0" smtClean="0">
                <a:solidFill>
                  <a:schemeClr val="tx2"/>
                </a:solidFill>
              </a:rPr>
              <a:t>, Katalonien, La </a:t>
            </a:r>
            <a:r>
              <a:rPr lang="sv-SE" sz="2000" dirty="0" err="1" smtClean="0">
                <a:solidFill>
                  <a:schemeClr val="tx2"/>
                </a:solidFill>
              </a:rPr>
              <a:t>Mancha</a:t>
            </a:r>
            <a:r>
              <a:rPr lang="sv-SE" sz="2000" dirty="0" smtClean="0">
                <a:solidFill>
                  <a:schemeClr val="tx2"/>
                </a:solidFill>
              </a:rPr>
              <a:t> (blå)</a:t>
            </a:r>
          </a:p>
          <a:p>
            <a:pPr>
              <a:buNone/>
            </a:pPr>
            <a:r>
              <a:rPr lang="sv-SE" sz="2000" dirty="0" smtClean="0">
                <a:solidFill>
                  <a:schemeClr val="tx2"/>
                </a:solidFill>
              </a:rPr>
              <a:t>	och </a:t>
            </a:r>
            <a:r>
              <a:rPr lang="sv-SE" sz="2000" dirty="0" err="1" smtClean="0">
                <a:solidFill>
                  <a:schemeClr val="tx2"/>
                </a:solidFill>
              </a:rPr>
              <a:t>Valdepeñas</a:t>
            </a:r>
            <a:r>
              <a:rPr lang="sv-SE" sz="2000" dirty="0" smtClean="0">
                <a:solidFill>
                  <a:schemeClr val="tx2"/>
                </a:solidFill>
              </a:rPr>
              <a:t>. </a:t>
            </a:r>
          </a:p>
          <a:p>
            <a:pPr>
              <a:buNone/>
            </a:pPr>
            <a:r>
              <a:rPr lang="sv-SE" sz="2000" dirty="0" smtClean="0">
                <a:solidFill>
                  <a:schemeClr val="tx2"/>
                </a:solidFill>
              </a:rPr>
              <a:t>	Förutom I Spanien odlas </a:t>
            </a:r>
            <a:r>
              <a:rPr lang="sv-SE" sz="2000" dirty="0" err="1" smtClean="0">
                <a:solidFill>
                  <a:schemeClr val="tx2"/>
                </a:solidFill>
              </a:rPr>
              <a:t>Tempranillo</a:t>
            </a:r>
            <a:r>
              <a:rPr lang="sv-SE" sz="2000" dirty="0" smtClean="0">
                <a:solidFill>
                  <a:schemeClr val="tx2"/>
                </a:solidFill>
              </a:rPr>
              <a:t> också bl.a. i Portugal, Argentina, Chile, Australien, U.S.A (västkusten), Sydafrika och  Mexiko.</a:t>
            </a:r>
          </a:p>
          <a:p>
            <a:pPr>
              <a:buNone/>
            </a:pPr>
            <a:r>
              <a:rPr lang="sv-SE" sz="2000" dirty="0" smtClean="0">
                <a:solidFill>
                  <a:schemeClr val="tx2"/>
                </a:solidFill>
              </a:rPr>
              <a:t>	Har många namn bl.a. </a:t>
            </a:r>
            <a:r>
              <a:rPr lang="sv-SE" sz="2000" b="1" dirty="0" smtClean="0">
                <a:solidFill>
                  <a:schemeClr val="tx2"/>
                </a:solidFill>
              </a:rPr>
              <a:t>Tinto </a:t>
            </a:r>
            <a:r>
              <a:rPr lang="sv-SE" sz="2000" b="1" dirty="0" err="1" smtClean="0">
                <a:solidFill>
                  <a:schemeClr val="tx2"/>
                </a:solidFill>
              </a:rPr>
              <a:t>Fino</a:t>
            </a:r>
            <a:r>
              <a:rPr lang="sv-SE" sz="2000" b="1" dirty="0" smtClean="0">
                <a:solidFill>
                  <a:schemeClr val="tx2"/>
                </a:solidFill>
              </a:rPr>
              <a:t> </a:t>
            </a:r>
            <a:r>
              <a:rPr lang="sv-SE" sz="2000" dirty="0" smtClean="0">
                <a:solidFill>
                  <a:schemeClr val="tx2"/>
                </a:solidFill>
              </a:rPr>
              <a:t>och </a:t>
            </a:r>
            <a:r>
              <a:rPr lang="sv-SE" sz="2000" b="1" dirty="0" smtClean="0">
                <a:solidFill>
                  <a:schemeClr val="tx2"/>
                </a:solidFill>
              </a:rPr>
              <a:t>Tinto del </a:t>
            </a:r>
            <a:r>
              <a:rPr lang="sv-SE" sz="2000" b="1" dirty="0" err="1" smtClean="0">
                <a:solidFill>
                  <a:schemeClr val="tx2"/>
                </a:solidFill>
              </a:rPr>
              <a:t>Pais</a:t>
            </a:r>
            <a:r>
              <a:rPr lang="sv-SE" sz="2000" b="1" dirty="0" smtClean="0">
                <a:solidFill>
                  <a:schemeClr val="tx2"/>
                </a:solidFill>
              </a:rPr>
              <a:t> </a:t>
            </a:r>
            <a:r>
              <a:rPr lang="sv-SE" sz="2000" dirty="0" smtClean="0">
                <a:solidFill>
                  <a:schemeClr val="tx2"/>
                </a:solidFill>
              </a:rPr>
              <a:t>i </a:t>
            </a:r>
            <a:r>
              <a:rPr lang="sv-SE" sz="2000" dirty="0" err="1" smtClean="0">
                <a:solidFill>
                  <a:schemeClr val="tx2"/>
                </a:solidFill>
              </a:rPr>
              <a:t>Ribera</a:t>
            </a:r>
            <a:r>
              <a:rPr lang="sv-SE" sz="2000" dirty="0" smtClean="0">
                <a:solidFill>
                  <a:schemeClr val="tx2"/>
                </a:solidFill>
              </a:rPr>
              <a:t> del Duero,</a:t>
            </a:r>
          </a:p>
          <a:p>
            <a:pPr>
              <a:buNone/>
            </a:pPr>
            <a:r>
              <a:rPr lang="sv-SE" sz="2000" b="1" dirty="0" smtClean="0">
                <a:solidFill>
                  <a:schemeClr val="tx2"/>
                </a:solidFill>
              </a:rPr>
              <a:t>	</a:t>
            </a:r>
            <a:r>
              <a:rPr lang="sv-SE" sz="2000" b="1" dirty="0" err="1" smtClean="0">
                <a:solidFill>
                  <a:schemeClr val="tx2"/>
                </a:solidFill>
              </a:rPr>
              <a:t>Tinta</a:t>
            </a:r>
            <a:r>
              <a:rPr lang="sv-SE" sz="2000" b="1" dirty="0" smtClean="0">
                <a:solidFill>
                  <a:schemeClr val="tx2"/>
                </a:solidFill>
              </a:rPr>
              <a:t> de </a:t>
            </a:r>
            <a:r>
              <a:rPr lang="sv-SE" sz="2000" b="1" dirty="0" err="1" smtClean="0">
                <a:solidFill>
                  <a:schemeClr val="tx2"/>
                </a:solidFill>
              </a:rPr>
              <a:t>Toro</a:t>
            </a:r>
            <a:r>
              <a:rPr lang="sv-SE" sz="2000" b="1" dirty="0" smtClean="0">
                <a:solidFill>
                  <a:schemeClr val="tx2"/>
                </a:solidFill>
              </a:rPr>
              <a:t> </a:t>
            </a:r>
            <a:r>
              <a:rPr lang="sv-SE" sz="2000" dirty="0" smtClean="0">
                <a:solidFill>
                  <a:schemeClr val="tx2"/>
                </a:solidFill>
              </a:rPr>
              <a:t>i </a:t>
            </a:r>
            <a:r>
              <a:rPr lang="sv-SE" sz="2000" dirty="0" err="1" smtClean="0">
                <a:solidFill>
                  <a:schemeClr val="tx2"/>
                </a:solidFill>
              </a:rPr>
              <a:t>Toro</a:t>
            </a:r>
            <a:r>
              <a:rPr lang="sv-SE" sz="2000" dirty="0" smtClean="0">
                <a:solidFill>
                  <a:schemeClr val="tx2"/>
                </a:solidFill>
              </a:rPr>
              <a:t>, </a:t>
            </a:r>
            <a:r>
              <a:rPr lang="sv-SE" sz="2000" b="1" dirty="0" err="1" smtClean="0">
                <a:solidFill>
                  <a:schemeClr val="tx2"/>
                </a:solidFill>
              </a:rPr>
              <a:t>Cencibel</a:t>
            </a:r>
            <a:r>
              <a:rPr lang="sv-SE" sz="2000" b="1" dirty="0" smtClean="0">
                <a:solidFill>
                  <a:schemeClr val="tx2"/>
                </a:solidFill>
              </a:rPr>
              <a:t> </a:t>
            </a:r>
            <a:r>
              <a:rPr lang="sv-SE" sz="2000" dirty="0" smtClean="0">
                <a:solidFill>
                  <a:schemeClr val="tx2"/>
                </a:solidFill>
              </a:rPr>
              <a:t> i La </a:t>
            </a:r>
            <a:r>
              <a:rPr lang="sv-SE" sz="2000" dirty="0" err="1" smtClean="0">
                <a:solidFill>
                  <a:schemeClr val="tx2"/>
                </a:solidFill>
              </a:rPr>
              <a:t>Mancha</a:t>
            </a:r>
            <a:r>
              <a:rPr lang="sv-SE" sz="2000" dirty="0" smtClean="0">
                <a:solidFill>
                  <a:schemeClr val="tx2"/>
                </a:solidFill>
              </a:rPr>
              <a:t> och </a:t>
            </a:r>
            <a:r>
              <a:rPr lang="sv-SE" sz="2000" dirty="0" err="1" smtClean="0">
                <a:solidFill>
                  <a:schemeClr val="tx2"/>
                </a:solidFill>
              </a:rPr>
              <a:t>Valdepeñas</a:t>
            </a:r>
            <a:r>
              <a:rPr lang="sv-SE" sz="2000" dirty="0" smtClean="0">
                <a:solidFill>
                  <a:schemeClr val="tx2"/>
                </a:solidFill>
              </a:rPr>
              <a:t> och </a:t>
            </a:r>
            <a:r>
              <a:rPr lang="sv-SE" sz="2000" b="1" dirty="0" smtClean="0">
                <a:solidFill>
                  <a:schemeClr val="tx2"/>
                </a:solidFill>
              </a:rPr>
              <a:t>Ull de </a:t>
            </a:r>
            <a:r>
              <a:rPr lang="sv-SE" sz="2000" b="1" dirty="0" err="1" smtClean="0">
                <a:solidFill>
                  <a:schemeClr val="tx2"/>
                </a:solidFill>
              </a:rPr>
              <a:t>Lliebre</a:t>
            </a:r>
            <a:endParaRPr lang="sv-SE" sz="20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v-SE" sz="2000" dirty="0" smtClean="0">
                <a:solidFill>
                  <a:schemeClr val="tx2"/>
                </a:solidFill>
              </a:rPr>
              <a:t>	(haröga) i Katalonien. I Portugal kallas druvan </a:t>
            </a:r>
            <a:r>
              <a:rPr lang="sv-SE" sz="2000" b="1" dirty="0" smtClean="0">
                <a:solidFill>
                  <a:schemeClr val="tx2"/>
                </a:solidFill>
              </a:rPr>
              <a:t>Tinto </a:t>
            </a:r>
            <a:r>
              <a:rPr lang="sv-SE" sz="2000" b="1" dirty="0" err="1" smtClean="0">
                <a:solidFill>
                  <a:schemeClr val="tx2"/>
                </a:solidFill>
              </a:rPr>
              <a:t>Roriz</a:t>
            </a:r>
            <a:r>
              <a:rPr lang="sv-SE" sz="2000" b="1" dirty="0" smtClean="0">
                <a:solidFill>
                  <a:schemeClr val="tx2"/>
                </a:solidFill>
              </a:rPr>
              <a:t> </a:t>
            </a:r>
            <a:r>
              <a:rPr lang="sv-SE" sz="2000" dirty="0" smtClean="0">
                <a:solidFill>
                  <a:schemeClr val="tx2"/>
                </a:solidFill>
              </a:rPr>
              <a:t>i Douro och Dao</a:t>
            </a:r>
          </a:p>
          <a:p>
            <a:pPr>
              <a:buNone/>
            </a:pPr>
            <a:r>
              <a:rPr lang="sv-SE" sz="2000" dirty="0" smtClean="0">
                <a:solidFill>
                  <a:schemeClr val="tx2"/>
                </a:solidFill>
              </a:rPr>
              <a:t>	och</a:t>
            </a:r>
            <a:r>
              <a:rPr lang="sv-SE" sz="2000" b="1" dirty="0" smtClean="0">
                <a:solidFill>
                  <a:schemeClr val="tx2"/>
                </a:solidFill>
              </a:rPr>
              <a:t> </a:t>
            </a:r>
            <a:r>
              <a:rPr lang="sv-SE" sz="2000" b="1" dirty="0" err="1" smtClean="0">
                <a:solidFill>
                  <a:schemeClr val="tx2"/>
                </a:solidFill>
              </a:rPr>
              <a:t>Aragonés</a:t>
            </a:r>
            <a:r>
              <a:rPr lang="sv-SE" sz="2000" b="1" dirty="0" smtClean="0">
                <a:solidFill>
                  <a:schemeClr val="tx2"/>
                </a:solidFill>
              </a:rPr>
              <a:t> </a:t>
            </a:r>
            <a:r>
              <a:rPr lang="sv-SE" sz="2000" dirty="0" smtClean="0">
                <a:solidFill>
                  <a:schemeClr val="tx2"/>
                </a:solidFill>
              </a:rPr>
              <a:t>i </a:t>
            </a:r>
            <a:r>
              <a:rPr lang="sv-SE" sz="2000" dirty="0" err="1" smtClean="0">
                <a:solidFill>
                  <a:schemeClr val="tx2"/>
                </a:solidFill>
              </a:rPr>
              <a:t>Alentejo</a:t>
            </a:r>
            <a:r>
              <a:rPr lang="sv-SE" sz="2000" dirty="0" smtClean="0">
                <a:solidFill>
                  <a:schemeClr val="tx2"/>
                </a:solidFill>
              </a:rPr>
              <a:t>.</a:t>
            </a:r>
            <a:endParaRPr lang="sv-SE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sv-SE" sz="2800" b="1" dirty="0" smtClean="0">
                <a:solidFill>
                  <a:schemeClr val="tx2"/>
                </a:solidFill>
              </a:rPr>
              <a:t>Druvan</a:t>
            </a:r>
            <a:endParaRPr lang="sv-SE" sz="2800" b="1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1800" dirty="0" smtClean="0">
                <a:solidFill>
                  <a:schemeClr val="tx2"/>
                </a:solidFill>
              </a:rPr>
              <a:t>      </a:t>
            </a:r>
            <a:r>
              <a:rPr lang="sv-SE" sz="1600" dirty="0" smtClean="0">
                <a:solidFill>
                  <a:schemeClr val="tx2"/>
                </a:solidFill>
              </a:rPr>
              <a:t>Druvorna är mörka och små med ett  tjockt skal.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	De knoppas sent och mognar tidigt. (</a:t>
            </a:r>
            <a:r>
              <a:rPr lang="sv-SE" sz="1600" dirty="0" err="1" smtClean="0">
                <a:solidFill>
                  <a:schemeClr val="tx2"/>
                </a:solidFill>
              </a:rPr>
              <a:t>temprano</a:t>
            </a:r>
            <a:r>
              <a:rPr lang="sv-SE" sz="1600" dirty="0" smtClean="0">
                <a:solidFill>
                  <a:schemeClr val="tx2"/>
                </a:solidFill>
              </a:rPr>
              <a:t> = tidig)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	</a:t>
            </a:r>
            <a:r>
              <a:rPr lang="sv-SE" sz="1600" dirty="0" err="1" smtClean="0">
                <a:solidFill>
                  <a:schemeClr val="tx2"/>
                </a:solidFill>
              </a:rPr>
              <a:t>Tempranillo</a:t>
            </a:r>
            <a:r>
              <a:rPr lang="sv-SE" sz="1600" dirty="0" smtClean="0">
                <a:solidFill>
                  <a:schemeClr val="tx2"/>
                </a:solidFill>
              </a:rPr>
              <a:t> växer i mycket täta stora klasar (up till 3,5 kg/klase)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	och är därför mottaglig för mjöldagg (</a:t>
            </a:r>
            <a:r>
              <a:rPr lang="sv-SE" sz="1600" dirty="0" err="1" smtClean="0">
                <a:solidFill>
                  <a:schemeClr val="tx2"/>
                </a:solidFill>
              </a:rPr>
              <a:t>oidium</a:t>
            </a:r>
            <a:r>
              <a:rPr lang="sv-SE" sz="1600" dirty="0" smtClean="0">
                <a:solidFill>
                  <a:schemeClr val="tx2"/>
                </a:solidFill>
              </a:rPr>
              <a:t>),  behandlas med Bordeaux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	vätska.(kopparsulfat, släkt kalk och vatten) . 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	Syrehalten  är ganska låg, så under mycket heta somrar  får man 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	tillsätta vinsyra.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	Druvan blandas ofta med speciellt </a:t>
            </a:r>
            <a:r>
              <a:rPr lang="sv-SE" sz="1600" dirty="0" err="1" smtClean="0">
                <a:solidFill>
                  <a:schemeClr val="tx2"/>
                </a:solidFill>
              </a:rPr>
              <a:t>Garnacha</a:t>
            </a:r>
            <a:r>
              <a:rPr lang="sv-SE" sz="1600" dirty="0" smtClean="0">
                <a:solidFill>
                  <a:schemeClr val="tx2"/>
                </a:solidFill>
              </a:rPr>
              <a:t>, men i Rioja också med 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	</a:t>
            </a:r>
            <a:r>
              <a:rPr lang="sv-SE" sz="1600" dirty="0" err="1" smtClean="0">
                <a:solidFill>
                  <a:schemeClr val="tx2"/>
                </a:solidFill>
              </a:rPr>
              <a:t>Graciano</a:t>
            </a:r>
            <a:r>
              <a:rPr lang="sv-SE" sz="1600" dirty="0" smtClean="0">
                <a:solidFill>
                  <a:schemeClr val="tx2"/>
                </a:solidFill>
              </a:rPr>
              <a:t> och </a:t>
            </a:r>
            <a:r>
              <a:rPr lang="sv-SE" sz="1600" dirty="0" err="1" smtClean="0">
                <a:solidFill>
                  <a:schemeClr val="tx2"/>
                </a:solidFill>
              </a:rPr>
              <a:t>Mazuelo</a:t>
            </a:r>
            <a:r>
              <a:rPr lang="sv-SE" sz="1600" dirty="0" smtClean="0">
                <a:solidFill>
                  <a:schemeClr val="tx2"/>
                </a:solidFill>
              </a:rPr>
              <a:t>. </a:t>
            </a:r>
            <a:r>
              <a:rPr lang="sv-SE" sz="1600" dirty="0" err="1" smtClean="0">
                <a:solidFill>
                  <a:schemeClr val="tx2"/>
                </a:solidFill>
              </a:rPr>
              <a:t>Annarstans</a:t>
            </a:r>
            <a:r>
              <a:rPr lang="sv-SE" sz="1600" dirty="0" smtClean="0">
                <a:solidFill>
                  <a:schemeClr val="tx2"/>
                </a:solidFill>
              </a:rPr>
              <a:t> med bl.a. Cabernet Sauvignon, 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	 </a:t>
            </a:r>
            <a:r>
              <a:rPr lang="sv-SE" sz="1600" dirty="0" err="1" smtClean="0">
                <a:solidFill>
                  <a:schemeClr val="tx2"/>
                </a:solidFill>
              </a:rPr>
              <a:t>Merlot</a:t>
            </a:r>
            <a:r>
              <a:rPr lang="sv-SE" sz="1600" dirty="0" smtClean="0">
                <a:solidFill>
                  <a:schemeClr val="tx2"/>
                </a:solidFill>
              </a:rPr>
              <a:t>,  </a:t>
            </a:r>
            <a:r>
              <a:rPr lang="sv-SE" sz="1600" dirty="0" err="1" smtClean="0">
                <a:solidFill>
                  <a:schemeClr val="tx2"/>
                </a:solidFill>
              </a:rPr>
              <a:t>Syrah</a:t>
            </a:r>
            <a:r>
              <a:rPr lang="sv-SE" sz="1600" dirty="0" smtClean="0">
                <a:solidFill>
                  <a:schemeClr val="tx2"/>
                </a:solidFill>
              </a:rPr>
              <a:t> och </a:t>
            </a:r>
            <a:r>
              <a:rPr lang="sv-SE" sz="1600" dirty="0" err="1" smtClean="0">
                <a:solidFill>
                  <a:schemeClr val="tx2"/>
                </a:solidFill>
              </a:rPr>
              <a:t>Monastrell</a:t>
            </a:r>
            <a:r>
              <a:rPr lang="sv-SE" sz="1600" dirty="0" smtClean="0">
                <a:solidFill>
                  <a:schemeClr val="tx2"/>
                </a:solidFill>
              </a:rPr>
              <a:t>. Numera ofta också som enda druvan i vinet.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       Trivs i kalkhaltiga  lerjordar som ger stora skördar och därför viktigt med ordentlig beskärning.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	I Rioja, </a:t>
            </a:r>
            <a:r>
              <a:rPr lang="sv-SE" sz="1600" dirty="0" err="1" smtClean="0">
                <a:solidFill>
                  <a:schemeClr val="tx2"/>
                </a:solidFill>
              </a:rPr>
              <a:t>Ribera</a:t>
            </a:r>
            <a:r>
              <a:rPr lang="sv-SE" sz="1600" dirty="0" smtClean="0">
                <a:solidFill>
                  <a:schemeClr val="tx2"/>
                </a:solidFill>
              </a:rPr>
              <a:t> del Duero och </a:t>
            </a:r>
            <a:r>
              <a:rPr lang="sv-SE" sz="1600" dirty="0" err="1" smtClean="0">
                <a:solidFill>
                  <a:schemeClr val="tx2"/>
                </a:solidFill>
              </a:rPr>
              <a:t>Toro</a:t>
            </a:r>
            <a:r>
              <a:rPr lang="sv-SE" sz="1600" dirty="0" smtClean="0">
                <a:solidFill>
                  <a:schemeClr val="tx2"/>
                </a:solidFill>
              </a:rPr>
              <a:t> är den maximalt högsta tillåtna skörden 49 hl/ha, men många topproducenter tar ut betydligt mindre hektarskördar.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	Behöver </a:t>
            </a:r>
            <a:r>
              <a:rPr lang="sv-SE" sz="1600" b="1" dirty="0" smtClean="0">
                <a:solidFill>
                  <a:schemeClr val="tx2"/>
                </a:solidFill>
              </a:rPr>
              <a:t>kyla</a:t>
            </a:r>
            <a:r>
              <a:rPr lang="sv-SE" sz="1600" dirty="0" smtClean="0">
                <a:solidFill>
                  <a:schemeClr val="tx2"/>
                </a:solidFill>
              </a:rPr>
              <a:t> (hög höjd) för att få elegans och  syra och </a:t>
            </a:r>
            <a:r>
              <a:rPr lang="sv-SE" sz="1600" b="1" dirty="0" smtClean="0">
                <a:solidFill>
                  <a:schemeClr val="tx2"/>
                </a:solidFill>
              </a:rPr>
              <a:t>värme </a:t>
            </a:r>
            <a:r>
              <a:rPr lang="sv-SE" sz="1600" dirty="0" smtClean="0">
                <a:solidFill>
                  <a:schemeClr val="tx2"/>
                </a:solidFill>
              </a:rPr>
              <a:t>för att få socker och mörk färg.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	Idealisk för </a:t>
            </a:r>
            <a:r>
              <a:rPr lang="sv-SE" sz="1600" dirty="0" err="1" smtClean="0">
                <a:solidFill>
                  <a:schemeClr val="tx2"/>
                </a:solidFill>
              </a:rPr>
              <a:t>eklagring</a:t>
            </a:r>
            <a:r>
              <a:rPr lang="sv-SE" sz="1600" dirty="0" smtClean="0">
                <a:solidFill>
                  <a:schemeClr val="tx2"/>
                </a:solidFill>
              </a:rPr>
              <a:t>, speciellt i amerikansk ek, men numera användes också allt mer fransk ek, speciellt i </a:t>
            </a:r>
            <a:r>
              <a:rPr lang="sv-SE" sz="1600" dirty="0" err="1" smtClean="0">
                <a:solidFill>
                  <a:schemeClr val="tx2"/>
                </a:solidFill>
              </a:rPr>
              <a:t>Ribera</a:t>
            </a:r>
            <a:r>
              <a:rPr lang="sv-SE" sz="1600" dirty="0" smtClean="0">
                <a:solidFill>
                  <a:schemeClr val="tx2"/>
                </a:solidFill>
              </a:rPr>
              <a:t> del Duero och </a:t>
            </a:r>
            <a:r>
              <a:rPr lang="sv-SE" sz="1600" dirty="0" err="1" smtClean="0">
                <a:solidFill>
                  <a:schemeClr val="tx2"/>
                </a:solidFill>
              </a:rPr>
              <a:t>Toro</a:t>
            </a:r>
            <a:r>
              <a:rPr lang="sv-SE" sz="1600" dirty="0" smtClean="0">
                <a:solidFill>
                  <a:schemeClr val="tx2"/>
                </a:solidFill>
              </a:rPr>
              <a:t>. 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	Typiskt för </a:t>
            </a:r>
            <a:r>
              <a:rPr lang="sv-SE" sz="1600" dirty="0" err="1" smtClean="0">
                <a:solidFill>
                  <a:schemeClr val="tx2"/>
                </a:solidFill>
              </a:rPr>
              <a:t>Tempranillo</a:t>
            </a:r>
            <a:r>
              <a:rPr lang="sv-SE" sz="1600" dirty="0" smtClean="0">
                <a:solidFill>
                  <a:schemeClr val="tx2"/>
                </a:solidFill>
              </a:rPr>
              <a:t> är i varmare områden aromer av jordgubbar och körsbär, i kallare områden plommon ,choklad och tobak.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       Förutom den blå </a:t>
            </a:r>
            <a:r>
              <a:rPr lang="sv-SE" sz="1600" dirty="0" err="1" smtClean="0">
                <a:solidFill>
                  <a:schemeClr val="tx2"/>
                </a:solidFill>
              </a:rPr>
              <a:t>Tempranillon</a:t>
            </a:r>
            <a:r>
              <a:rPr lang="sv-SE" sz="1600" dirty="0" smtClean="0">
                <a:solidFill>
                  <a:schemeClr val="tx2"/>
                </a:solidFill>
              </a:rPr>
              <a:t> finns i Rioja sedan 1988 också en vit klon av druvan, som går under namnet </a:t>
            </a:r>
            <a:r>
              <a:rPr lang="sv-SE" sz="1600" b="1" dirty="0" err="1" smtClean="0">
                <a:solidFill>
                  <a:schemeClr val="tx2"/>
                </a:solidFill>
              </a:rPr>
              <a:t>Tempranillo</a:t>
            </a:r>
            <a:r>
              <a:rPr lang="sv-SE" sz="1600" b="1" dirty="0" smtClean="0">
                <a:solidFill>
                  <a:schemeClr val="tx2"/>
                </a:solidFill>
              </a:rPr>
              <a:t> blanco. </a:t>
            </a:r>
            <a:r>
              <a:rPr lang="sv-SE" sz="1600" dirty="0" smtClean="0">
                <a:solidFill>
                  <a:schemeClr val="tx2"/>
                </a:solidFill>
              </a:rPr>
              <a:t>Tillåten i Rioja sedan 2007.</a:t>
            </a:r>
          </a:p>
          <a:p>
            <a:pPr>
              <a:buNone/>
            </a:pPr>
            <a:r>
              <a:rPr lang="sv-SE" sz="1600" dirty="0" smtClean="0">
                <a:solidFill>
                  <a:schemeClr val="tx2"/>
                </a:solidFill>
              </a:rPr>
              <a:t>	Druvan användes som sådan eller tillsammans med </a:t>
            </a:r>
            <a:r>
              <a:rPr lang="sv-SE" sz="1600" dirty="0" err="1" smtClean="0">
                <a:solidFill>
                  <a:schemeClr val="tx2"/>
                </a:solidFill>
              </a:rPr>
              <a:t>Viura</a:t>
            </a:r>
            <a:endParaRPr lang="sv-SE" sz="1600" dirty="0">
              <a:solidFill>
                <a:schemeClr val="tx2"/>
              </a:solidFill>
            </a:endParaRPr>
          </a:p>
        </p:txBody>
      </p:sp>
      <p:pic>
        <p:nvPicPr>
          <p:cNvPr id="4" name="Picture 2" descr="Tempranillo-Grapes.jpg (1024×154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2088232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Plantering och skörd</a:t>
            </a:r>
            <a:endParaRPr lang="sv-SE" sz="2800" b="1" dirty="0"/>
          </a:p>
        </p:txBody>
      </p:sp>
      <p:pic>
        <p:nvPicPr>
          <p:cNvPr id="4" name="Platshållare för innehåll 3" descr="Figura1.jpg (3008×2000)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65104"/>
            <a:ext cx="1800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objekt 6" descr="Bodegas_Castelar_1.jpg (943×600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96752"/>
            <a:ext cx="37799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 descr="irrigation-vineyard.jpg (495×328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33056"/>
            <a:ext cx="3744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040686"/>
            <a:ext cx="4968552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b="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Goblet</a:t>
            </a:r>
            <a:r>
              <a:rPr lang="sv-SE" sz="20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(fristående buskar)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Plantering billigare. Gammal och </a:t>
            </a:r>
            <a:r>
              <a:rPr lang="sv-SE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tradi-</a:t>
            </a:r>
            <a:r>
              <a:rPr lang="sv-SE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tionell</a:t>
            </a:r>
            <a:r>
              <a:rPr lang="sv-SE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metod i Spanien, speciellt på torra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och heta områden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Manuell skörd </a:t>
            </a:r>
            <a:r>
              <a:rPr lang="sv-SE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som ger bättre druvor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Långsam skörd och dyr arbetskraft.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2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Guyot</a:t>
            </a:r>
            <a:r>
              <a:rPr lang="sv-SE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v-SE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(enkel eller dubbel) och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Cordon</a:t>
            </a:r>
            <a:r>
              <a:rPr lang="sv-SE" sz="20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lang="sv-SE" sz="2000" b="1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Royat</a:t>
            </a:r>
            <a:r>
              <a:rPr lang="sv-SE" sz="20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v-SE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(Rankan beskärs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så att fruktbärande grenar och skott får stöd av ståltråd)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Ger bättre ventilation och bättre solexponering av druvorna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Mekanisk skörd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Snabbare och kan göras under natten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då det är svalare. Skadar ofta druvorna.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2"/>
                </a:solidFill>
              </a:rPr>
              <a:t>Denominaciones</a:t>
            </a:r>
            <a:r>
              <a:rPr lang="sv-SE" dirty="0" smtClean="0">
                <a:solidFill>
                  <a:schemeClr val="tx2"/>
                </a:solidFill>
              </a:rPr>
              <a:t> de </a:t>
            </a:r>
            <a:r>
              <a:rPr lang="sv-SE" dirty="0" err="1" smtClean="0">
                <a:solidFill>
                  <a:schemeClr val="tx2"/>
                </a:solidFill>
              </a:rPr>
              <a:t>Origen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556792"/>
            <a:ext cx="6912768" cy="4669979"/>
          </a:xfrm>
        </p:spPr>
        <p:txBody>
          <a:bodyPr/>
          <a:lstStyle/>
          <a:p>
            <a:endParaRPr lang="sv-SE" dirty="0" smtClean="0"/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	</a:t>
            </a:r>
            <a:r>
              <a:rPr lang="sv-SE" dirty="0" err="1" smtClean="0">
                <a:solidFill>
                  <a:schemeClr val="tx2"/>
                </a:solidFill>
              </a:rPr>
              <a:t>-Rioja</a:t>
            </a:r>
            <a:endParaRPr lang="sv-SE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   - </a:t>
            </a:r>
            <a:r>
              <a:rPr lang="sv-SE" dirty="0" err="1" smtClean="0">
                <a:solidFill>
                  <a:schemeClr val="tx2"/>
                </a:solidFill>
              </a:rPr>
              <a:t>Ribera</a:t>
            </a:r>
            <a:r>
              <a:rPr lang="sv-SE" dirty="0" smtClean="0">
                <a:solidFill>
                  <a:schemeClr val="tx2"/>
                </a:solidFill>
              </a:rPr>
              <a:t> del Duero</a:t>
            </a: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	</a:t>
            </a:r>
            <a:r>
              <a:rPr lang="sv-SE" dirty="0" err="1" smtClean="0">
                <a:solidFill>
                  <a:schemeClr val="tx2"/>
                </a:solidFill>
              </a:rPr>
              <a:t>-Toro</a:t>
            </a:r>
            <a:endParaRPr lang="sv-SE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	</a:t>
            </a:r>
            <a:r>
              <a:rPr lang="sv-SE" dirty="0" err="1" smtClean="0">
                <a:solidFill>
                  <a:schemeClr val="tx2"/>
                </a:solidFill>
              </a:rPr>
              <a:t>-Valdepeñas</a:t>
            </a:r>
            <a:endParaRPr lang="sv-SE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	</a:t>
            </a:r>
            <a:r>
              <a:rPr lang="sv-SE" dirty="0" err="1" smtClean="0">
                <a:solidFill>
                  <a:schemeClr val="tx2"/>
                </a:solidFill>
              </a:rPr>
              <a:t>-Costers</a:t>
            </a:r>
            <a:r>
              <a:rPr lang="sv-SE" dirty="0" smtClean="0">
                <a:solidFill>
                  <a:schemeClr val="tx2"/>
                </a:solidFill>
              </a:rPr>
              <a:t> del </a:t>
            </a:r>
            <a:r>
              <a:rPr lang="sv-SE" dirty="0" err="1" smtClean="0">
                <a:solidFill>
                  <a:schemeClr val="tx2"/>
                </a:solidFill>
              </a:rPr>
              <a:t>Segre</a:t>
            </a:r>
            <a:endParaRPr lang="sv-SE" dirty="0" smtClean="0">
              <a:solidFill>
                <a:schemeClr val="tx2"/>
              </a:solidFill>
            </a:endParaRPr>
          </a:p>
          <a:p>
            <a:endParaRPr lang="sv-SE" dirty="0"/>
          </a:p>
        </p:txBody>
      </p:sp>
      <p:pic>
        <p:nvPicPr>
          <p:cNvPr id="7170" name="Picture 2" descr="Vinos_DO_de_España.png (1045×90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4896544" cy="4176464"/>
          </a:xfrm>
          <a:prstGeom prst="rect">
            <a:avLst/>
          </a:prstGeom>
          <a:noFill/>
        </p:spPr>
      </p:pic>
      <p:pic>
        <p:nvPicPr>
          <p:cNvPr id="5" name="Platshållare för innehåll 3" descr="Mapa-Denominaciones-de-Origen.jpg (506×347)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556792"/>
            <a:ext cx="52200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sv-SE" sz="2800" b="1" dirty="0" err="1" smtClean="0">
                <a:solidFill>
                  <a:schemeClr val="tx2"/>
                </a:solidFill>
              </a:rPr>
              <a:t>Denominaciones</a:t>
            </a:r>
            <a:r>
              <a:rPr lang="sv-SE" sz="2800" b="1" dirty="0" smtClean="0">
                <a:solidFill>
                  <a:schemeClr val="tx2"/>
                </a:solidFill>
              </a:rPr>
              <a:t> de </a:t>
            </a:r>
            <a:r>
              <a:rPr lang="sv-SE" sz="2800" b="1" dirty="0" err="1" smtClean="0">
                <a:solidFill>
                  <a:schemeClr val="tx2"/>
                </a:solidFill>
              </a:rPr>
              <a:t>Origen</a:t>
            </a:r>
            <a:endParaRPr lang="sv-SE" sz="2800" b="1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264696"/>
          </a:xfrm>
        </p:spPr>
        <p:txBody>
          <a:bodyPr>
            <a:noAutofit/>
          </a:bodyPr>
          <a:lstStyle/>
          <a:p>
            <a:r>
              <a:rPr lang="sv-SE" sz="1800" b="1" dirty="0" smtClean="0">
                <a:solidFill>
                  <a:schemeClr val="tx2"/>
                </a:solidFill>
              </a:rPr>
              <a:t>Rioja </a:t>
            </a:r>
            <a:r>
              <a:rPr lang="sv-SE" sz="1800" dirty="0" smtClean="0">
                <a:solidFill>
                  <a:schemeClr val="tx2"/>
                </a:solidFill>
              </a:rPr>
              <a:t>(63700 ha) D.O 1932,  </a:t>
            </a:r>
            <a:r>
              <a:rPr lang="sv-SE" sz="1800" dirty="0" err="1" smtClean="0">
                <a:solidFill>
                  <a:schemeClr val="tx2"/>
                </a:solidFill>
              </a:rPr>
              <a:t>DOCa</a:t>
            </a:r>
            <a:r>
              <a:rPr lang="sv-SE" sz="1800" dirty="0" smtClean="0">
                <a:solidFill>
                  <a:schemeClr val="tx2"/>
                </a:solidFill>
              </a:rPr>
              <a:t> 1991</a:t>
            </a:r>
          </a:p>
          <a:p>
            <a:r>
              <a:rPr lang="sv-SE" sz="1800" b="1" i="1" dirty="0" smtClean="0">
                <a:solidFill>
                  <a:schemeClr val="tx2"/>
                </a:solidFill>
              </a:rPr>
              <a:t>Rioja Baja </a:t>
            </a:r>
            <a:r>
              <a:rPr lang="sv-SE" sz="1800" dirty="0" smtClean="0">
                <a:solidFill>
                  <a:schemeClr val="tx2"/>
                </a:solidFill>
              </a:rPr>
              <a:t>(23.900 ha)</a:t>
            </a:r>
          </a:p>
          <a:p>
            <a:r>
              <a:rPr lang="sv-SE" sz="1800" dirty="0" smtClean="0">
                <a:solidFill>
                  <a:schemeClr val="tx2"/>
                </a:solidFill>
              </a:rPr>
              <a:t>Östra delen av Rioja. 300 m höjd. Påverkan av Medelhavet. Jordmån lera</a:t>
            </a:r>
          </a:p>
          <a:p>
            <a:r>
              <a:rPr lang="sv-SE" sz="1800" b="1" i="1" dirty="0" smtClean="0">
                <a:solidFill>
                  <a:schemeClr val="tx2"/>
                </a:solidFill>
              </a:rPr>
              <a:t>Rioja Alta </a:t>
            </a:r>
            <a:r>
              <a:rPr lang="sv-SE" sz="1800" i="1" dirty="0" smtClean="0">
                <a:solidFill>
                  <a:schemeClr val="tx2"/>
                </a:solidFill>
              </a:rPr>
              <a:t>(26.800 ha)</a:t>
            </a:r>
          </a:p>
          <a:p>
            <a:r>
              <a:rPr lang="sv-SE" sz="1800" dirty="0" smtClean="0">
                <a:solidFill>
                  <a:schemeClr val="tx2"/>
                </a:solidFill>
              </a:rPr>
              <a:t>Väster om Rioja Baja. 500-700 m höjd. Milt klimat. Påverkas av Medelhavet och Atlanten. Jordmån kalk och järnhaltig lera</a:t>
            </a:r>
          </a:p>
          <a:p>
            <a:r>
              <a:rPr lang="sv-SE" sz="1800" b="1" i="1" dirty="0" smtClean="0">
                <a:solidFill>
                  <a:schemeClr val="tx2"/>
                </a:solidFill>
              </a:rPr>
              <a:t>Rioja </a:t>
            </a:r>
            <a:r>
              <a:rPr lang="sv-SE" sz="1800" b="1" i="1" dirty="0" err="1" smtClean="0">
                <a:solidFill>
                  <a:schemeClr val="tx2"/>
                </a:solidFill>
              </a:rPr>
              <a:t>Alavesa</a:t>
            </a:r>
            <a:r>
              <a:rPr lang="sv-SE" sz="1800" b="1" i="1" dirty="0" smtClean="0">
                <a:solidFill>
                  <a:schemeClr val="tx2"/>
                </a:solidFill>
              </a:rPr>
              <a:t> </a:t>
            </a:r>
            <a:r>
              <a:rPr lang="sv-SE" sz="1800" i="1" dirty="0" smtClean="0">
                <a:solidFill>
                  <a:schemeClr val="tx2"/>
                </a:solidFill>
              </a:rPr>
              <a:t>(13.000 ha)</a:t>
            </a:r>
          </a:p>
          <a:p>
            <a:r>
              <a:rPr lang="sv-SE" sz="1800" dirty="0" smtClean="0">
                <a:solidFill>
                  <a:schemeClr val="tx2"/>
                </a:solidFill>
              </a:rPr>
              <a:t>Norr om  Rioja Alta och Ebro. Upp till 800 m höjd. Milt klimat. Påverkas av </a:t>
            </a:r>
          </a:p>
          <a:p>
            <a:r>
              <a:rPr lang="sv-SE" sz="1800" dirty="0" smtClean="0">
                <a:solidFill>
                  <a:schemeClr val="tx2"/>
                </a:solidFill>
              </a:rPr>
              <a:t>Atlanten. Jordmån kalkhaltig lera.</a:t>
            </a:r>
          </a:p>
          <a:p>
            <a:r>
              <a:rPr lang="sv-SE" sz="1800" dirty="0" smtClean="0">
                <a:solidFill>
                  <a:schemeClr val="tx2"/>
                </a:solidFill>
              </a:rPr>
              <a:t>Regnmängden mellan 370 och 450 mm/m2)</a:t>
            </a:r>
          </a:p>
          <a:p>
            <a:r>
              <a:rPr lang="sv-SE" sz="1800" dirty="0" smtClean="0">
                <a:solidFill>
                  <a:schemeClr val="tx2"/>
                </a:solidFill>
              </a:rPr>
              <a:t>Druvor </a:t>
            </a:r>
            <a:r>
              <a:rPr lang="sv-SE" sz="1800" dirty="0" err="1" smtClean="0">
                <a:solidFill>
                  <a:schemeClr val="tx2"/>
                </a:solidFill>
              </a:rPr>
              <a:t>Tempranillo</a:t>
            </a:r>
            <a:r>
              <a:rPr lang="sv-SE" sz="1800" dirty="0" smtClean="0">
                <a:solidFill>
                  <a:schemeClr val="tx2"/>
                </a:solidFill>
              </a:rPr>
              <a:t>, </a:t>
            </a:r>
            <a:r>
              <a:rPr lang="sv-SE" sz="1800" dirty="0" err="1" smtClean="0">
                <a:solidFill>
                  <a:schemeClr val="tx2"/>
                </a:solidFill>
              </a:rPr>
              <a:t>Garnacha</a:t>
            </a:r>
            <a:r>
              <a:rPr lang="sv-SE" sz="1800" dirty="0" smtClean="0">
                <a:solidFill>
                  <a:schemeClr val="tx2"/>
                </a:solidFill>
              </a:rPr>
              <a:t>, </a:t>
            </a:r>
            <a:r>
              <a:rPr lang="sv-SE" sz="1800" dirty="0" err="1" smtClean="0">
                <a:solidFill>
                  <a:schemeClr val="tx2"/>
                </a:solidFill>
              </a:rPr>
              <a:t>Graciano</a:t>
            </a:r>
            <a:r>
              <a:rPr lang="sv-SE" sz="1800" dirty="0" smtClean="0">
                <a:solidFill>
                  <a:schemeClr val="tx2"/>
                </a:solidFill>
              </a:rPr>
              <a:t> , </a:t>
            </a:r>
            <a:r>
              <a:rPr lang="sv-SE" sz="1800" dirty="0" err="1" smtClean="0">
                <a:solidFill>
                  <a:schemeClr val="tx2"/>
                </a:solidFill>
              </a:rPr>
              <a:t>Mazuelo</a:t>
            </a:r>
            <a:r>
              <a:rPr lang="sv-SE" sz="1800" dirty="0" smtClean="0">
                <a:solidFill>
                  <a:schemeClr val="tx2"/>
                </a:solidFill>
              </a:rPr>
              <a:t> , ( </a:t>
            </a:r>
            <a:r>
              <a:rPr lang="sv-SE" sz="1800" dirty="0" err="1" smtClean="0">
                <a:solidFill>
                  <a:schemeClr val="tx2"/>
                </a:solidFill>
              </a:rPr>
              <a:t>Maturana</a:t>
            </a:r>
            <a:r>
              <a:rPr lang="sv-SE" sz="1800" dirty="0" smtClean="0">
                <a:solidFill>
                  <a:schemeClr val="tx2"/>
                </a:solidFill>
              </a:rPr>
              <a:t> och Monastel)</a:t>
            </a:r>
          </a:p>
          <a:p>
            <a:r>
              <a:rPr lang="sv-SE" sz="1800" b="1" dirty="0" err="1" smtClean="0">
                <a:solidFill>
                  <a:schemeClr val="tx2"/>
                </a:solidFill>
              </a:rPr>
              <a:t>Ribera</a:t>
            </a:r>
            <a:r>
              <a:rPr lang="sv-SE" sz="1800" b="1" dirty="0" smtClean="0">
                <a:solidFill>
                  <a:schemeClr val="tx2"/>
                </a:solidFill>
              </a:rPr>
              <a:t> del Duero </a:t>
            </a:r>
            <a:r>
              <a:rPr lang="sv-SE" sz="1800" dirty="0" smtClean="0">
                <a:solidFill>
                  <a:schemeClr val="tx2"/>
                </a:solidFill>
              </a:rPr>
              <a:t>(22.300 ha) D.O 1982</a:t>
            </a:r>
          </a:p>
          <a:p>
            <a:r>
              <a:rPr lang="sv-SE" sz="1800" dirty="0" smtClean="0">
                <a:solidFill>
                  <a:schemeClr val="tx2"/>
                </a:solidFill>
              </a:rPr>
              <a:t>Spanska högplatån 700-800 m höjd. Kontinentalt klimat. Visst inflytande av Atlanten. Medeltemperatur 13,5  grader</a:t>
            </a:r>
            <a:r>
              <a:rPr lang="sv-SE" sz="1800" b="1" dirty="0" smtClean="0">
                <a:solidFill>
                  <a:schemeClr val="tx2"/>
                </a:solidFill>
              </a:rPr>
              <a:t>. </a:t>
            </a:r>
            <a:r>
              <a:rPr lang="sv-SE" sz="1800" dirty="0" smtClean="0">
                <a:solidFill>
                  <a:schemeClr val="tx2"/>
                </a:solidFill>
              </a:rPr>
              <a:t>Regn 450-500 mm. Jordmån kalk- och lerhaltig sandjord. Minst 75% Tinto del </a:t>
            </a:r>
            <a:r>
              <a:rPr lang="sv-SE" sz="1800" dirty="0" err="1" smtClean="0">
                <a:solidFill>
                  <a:schemeClr val="tx2"/>
                </a:solidFill>
              </a:rPr>
              <a:t>Pais</a:t>
            </a:r>
            <a:r>
              <a:rPr lang="sv-SE" sz="1800" dirty="0" smtClean="0">
                <a:solidFill>
                  <a:schemeClr val="tx2"/>
                </a:solidFill>
              </a:rPr>
              <a:t> i varje vin. Övriga tillåtna blå druvor upp till 95% och 5% kan</a:t>
            </a:r>
          </a:p>
          <a:p>
            <a:r>
              <a:rPr lang="sv-SE" sz="1800" dirty="0" smtClean="0">
                <a:solidFill>
                  <a:schemeClr val="tx2"/>
                </a:solidFill>
              </a:rPr>
              <a:t> vara den gröna druvan </a:t>
            </a:r>
            <a:r>
              <a:rPr lang="sv-SE" sz="1800" dirty="0" err="1" smtClean="0">
                <a:solidFill>
                  <a:schemeClr val="tx2"/>
                </a:solidFill>
              </a:rPr>
              <a:t>Albillo</a:t>
            </a:r>
            <a:r>
              <a:rPr lang="sv-SE" sz="1800" dirty="0" smtClean="0">
                <a:solidFill>
                  <a:schemeClr val="tx2"/>
                </a:solidFill>
              </a:rPr>
              <a:t> </a:t>
            </a:r>
            <a:r>
              <a:rPr lang="sv-SE" sz="1800" dirty="0" err="1" smtClean="0">
                <a:solidFill>
                  <a:schemeClr val="tx2"/>
                </a:solidFill>
              </a:rPr>
              <a:t>mayor</a:t>
            </a:r>
            <a:endParaRPr lang="sv-SE" sz="1800" dirty="0" smtClean="0">
              <a:solidFill>
                <a:schemeClr val="tx2"/>
              </a:solidFill>
            </a:endParaRPr>
          </a:p>
          <a:p>
            <a:r>
              <a:rPr lang="sv-SE" sz="1800" b="1" dirty="0" err="1" smtClean="0">
                <a:solidFill>
                  <a:schemeClr val="tx2"/>
                </a:solidFill>
              </a:rPr>
              <a:t>Toro</a:t>
            </a:r>
            <a:r>
              <a:rPr lang="sv-SE" sz="1800" b="1" dirty="0" smtClean="0">
                <a:solidFill>
                  <a:schemeClr val="tx2"/>
                </a:solidFill>
              </a:rPr>
              <a:t> </a:t>
            </a:r>
            <a:r>
              <a:rPr lang="sv-SE" sz="1800" dirty="0" smtClean="0">
                <a:solidFill>
                  <a:schemeClr val="tx2"/>
                </a:solidFill>
              </a:rPr>
              <a:t>(ca 8.000 ha) D.O 1987</a:t>
            </a:r>
          </a:p>
          <a:p>
            <a:r>
              <a:rPr lang="sv-SE" sz="1800" dirty="0" smtClean="0">
                <a:solidFill>
                  <a:schemeClr val="tx2"/>
                </a:solidFill>
              </a:rPr>
              <a:t>Genomflyts av  Duero. 620-750 m höjd. Extremt fastlands klimat. (-10 /+40 grader) Medeltemperatur 13,5  grader. Regn 300-400 mm. Jordmån sand, lera och kalksten. Minst 75% Tinto de </a:t>
            </a:r>
            <a:r>
              <a:rPr lang="sv-SE" sz="1800" dirty="0" err="1" smtClean="0">
                <a:solidFill>
                  <a:schemeClr val="tx2"/>
                </a:solidFill>
              </a:rPr>
              <a:t>Toro</a:t>
            </a:r>
            <a:r>
              <a:rPr lang="sv-SE" sz="1800" dirty="0" smtClean="0">
                <a:solidFill>
                  <a:schemeClr val="tx2"/>
                </a:solidFill>
              </a:rPr>
              <a:t> i varje vin, oftast 100%.</a:t>
            </a:r>
            <a:endParaRPr lang="sv-SE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rmAutofit/>
          </a:bodyPr>
          <a:lstStyle/>
          <a:p>
            <a:r>
              <a:rPr lang="sv-SE" sz="3200" b="1" dirty="0" err="1" smtClean="0">
                <a:solidFill>
                  <a:schemeClr val="tx2"/>
                </a:solidFill>
              </a:rPr>
              <a:t>Denominaciones</a:t>
            </a:r>
            <a:r>
              <a:rPr lang="sv-SE" sz="3200" b="1" dirty="0" smtClean="0">
                <a:solidFill>
                  <a:schemeClr val="tx2"/>
                </a:solidFill>
              </a:rPr>
              <a:t> de </a:t>
            </a:r>
            <a:r>
              <a:rPr lang="sv-SE" sz="3200" b="1" dirty="0" err="1" smtClean="0">
                <a:solidFill>
                  <a:schemeClr val="tx2"/>
                </a:solidFill>
              </a:rPr>
              <a:t>Origen</a:t>
            </a:r>
            <a:endParaRPr lang="sv-SE" sz="3200" b="1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endParaRPr lang="sv-SE" sz="2400" b="1" dirty="0" smtClean="0">
              <a:solidFill>
                <a:schemeClr val="tx2"/>
              </a:solidFill>
            </a:endParaRPr>
          </a:p>
          <a:p>
            <a:r>
              <a:rPr lang="sv-SE" sz="2400" b="1" dirty="0" smtClean="0">
                <a:solidFill>
                  <a:schemeClr val="tx2"/>
                </a:solidFill>
              </a:rPr>
              <a:t>Costers del </a:t>
            </a:r>
            <a:r>
              <a:rPr lang="sv-SE" sz="2400" b="1" dirty="0" err="1" smtClean="0">
                <a:solidFill>
                  <a:schemeClr val="tx2"/>
                </a:solidFill>
              </a:rPr>
              <a:t>Segre</a:t>
            </a:r>
            <a:r>
              <a:rPr lang="sv-SE" sz="2400" b="1" dirty="0" smtClean="0">
                <a:solidFill>
                  <a:schemeClr val="tx2"/>
                </a:solidFill>
              </a:rPr>
              <a:t>. </a:t>
            </a:r>
            <a:r>
              <a:rPr lang="sv-SE" sz="2400" dirty="0" smtClean="0">
                <a:solidFill>
                  <a:schemeClr val="tx2"/>
                </a:solidFill>
              </a:rPr>
              <a:t>D.O 1988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Dominerat av </a:t>
            </a:r>
            <a:r>
              <a:rPr lang="sv-SE" sz="2000" dirty="0" err="1" smtClean="0">
                <a:solidFill>
                  <a:schemeClr val="tx2"/>
                </a:solidFill>
              </a:rPr>
              <a:t>Raimat</a:t>
            </a:r>
            <a:r>
              <a:rPr lang="sv-SE" sz="2000" dirty="0" smtClean="0">
                <a:solidFill>
                  <a:schemeClr val="tx2"/>
                </a:solidFill>
              </a:rPr>
              <a:t> (2300 ha)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Ca 170 km väst om Barcelona nära Lerida. Kontinentalt klimat. I regnskugga av</a:t>
            </a:r>
          </a:p>
          <a:p>
            <a:r>
              <a:rPr lang="sv-SE" sz="2000" dirty="0" err="1" smtClean="0">
                <a:solidFill>
                  <a:schemeClr val="tx2"/>
                </a:solidFill>
              </a:rPr>
              <a:t>Pyreneerna</a:t>
            </a:r>
            <a:r>
              <a:rPr lang="sv-SE" sz="2000" dirty="0" smtClean="0">
                <a:solidFill>
                  <a:schemeClr val="tx2"/>
                </a:solidFill>
              </a:rPr>
              <a:t>. Regn endast ca 300-350 mm. Medeltemperatur 15 grader (30 grader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sommar under 0 grader vintern) Mycket stora temperaturskillnader mellan dag och natt. Mest kalkhaltiga jordar.</a:t>
            </a:r>
          </a:p>
          <a:p>
            <a:endParaRPr lang="sv-SE" sz="2400" b="1" dirty="0" smtClean="0">
              <a:solidFill>
                <a:schemeClr val="tx2"/>
              </a:solidFill>
            </a:endParaRPr>
          </a:p>
          <a:p>
            <a:r>
              <a:rPr lang="sv-SE" sz="2400" b="1" dirty="0" err="1" smtClean="0">
                <a:solidFill>
                  <a:schemeClr val="tx2"/>
                </a:solidFill>
              </a:rPr>
              <a:t>Valdepeñas</a:t>
            </a:r>
            <a:r>
              <a:rPr lang="sv-SE" sz="2400" b="1" dirty="0" smtClean="0">
                <a:solidFill>
                  <a:schemeClr val="tx2"/>
                </a:solidFill>
              </a:rPr>
              <a:t> </a:t>
            </a:r>
            <a:r>
              <a:rPr lang="sv-SE" sz="2400" dirty="0" smtClean="0">
                <a:solidFill>
                  <a:schemeClr val="tx2"/>
                </a:solidFill>
              </a:rPr>
              <a:t>(22300 ha) D.O. 1932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Ligger i södra delen av D.O. La </a:t>
            </a:r>
            <a:r>
              <a:rPr lang="sv-SE" sz="2000" dirty="0" err="1" smtClean="0">
                <a:solidFill>
                  <a:schemeClr val="tx2"/>
                </a:solidFill>
              </a:rPr>
              <a:t>Mancha</a:t>
            </a:r>
            <a:r>
              <a:rPr lang="sv-SE" sz="2000" dirty="0" smtClean="0">
                <a:solidFill>
                  <a:schemeClr val="tx2"/>
                </a:solidFill>
              </a:rPr>
              <a:t> ca 700 m över havet. Extremt fastlandsklimat (-10/+40 grader) Jordmånen mest kalk och kalciumkarbonat.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Tidigare mest bulkviner, nu också  högklassiga och prisvärda buteljerade viner. 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Viktigaste blå druva är </a:t>
            </a:r>
            <a:r>
              <a:rPr lang="sv-SE" sz="2000" dirty="0" err="1" smtClean="0">
                <a:solidFill>
                  <a:schemeClr val="tx2"/>
                </a:solidFill>
              </a:rPr>
              <a:t>Cencibel</a:t>
            </a:r>
            <a:r>
              <a:rPr lang="sv-SE" sz="2000" dirty="0" smtClean="0">
                <a:solidFill>
                  <a:schemeClr val="tx2"/>
                </a:solidFill>
              </a:rPr>
              <a:t>.</a:t>
            </a:r>
          </a:p>
          <a:p>
            <a:endParaRPr lang="sv-SE" sz="2000" dirty="0" smtClean="0"/>
          </a:p>
          <a:p>
            <a:endParaRPr lang="sv-SE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6712"/>
          </a:xfrm>
        </p:spPr>
        <p:txBody>
          <a:bodyPr>
            <a:normAutofit/>
          </a:bodyPr>
          <a:lstStyle/>
          <a:p>
            <a:r>
              <a:rPr lang="sv-SE" sz="2400" b="1" dirty="0" err="1" smtClean="0">
                <a:solidFill>
                  <a:schemeClr val="tx2"/>
                </a:solidFill>
              </a:rPr>
              <a:t>Viña</a:t>
            </a:r>
            <a:r>
              <a:rPr lang="sv-SE" sz="2400" b="1" dirty="0" smtClean="0">
                <a:solidFill>
                  <a:schemeClr val="tx2"/>
                </a:solidFill>
              </a:rPr>
              <a:t> </a:t>
            </a:r>
            <a:r>
              <a:rPr lang="sv-SE" sz="2400" b="1" dirty="0" err="1" smtClean="0">
                <a:solidFill>
                  <a:schemeClr val="tx2"/>
                </a:solidFill>
              </a:rPr>
              <a:t>Albalí</a:t>
            </a:r>
            <a:r>
              <a:rPr lang="sv-SE" sz="2400" b="1" dirty="0" smtClean="0">
                <a:solidFill>
                  <a:schemeClr val="tx2"/>
                </a:solidFill>
              </a:rPr>
              <a:t> Gran </a:t>
            </a:r>
            <a:r>
              <a:rPr lang="sv-SE" sz="2400" b="1" dirty="0" err="1" smtClean="0">
                <a:solidFill>
                  <a:schemeClr val="tx2"/>
                </a:solidFill>
              </a:rPr>
              <a:t>Reserva</a:t>
            </a:r>
            <a:r>
              <a:rPr lang="sv-SE" sz="2400" b="1" dirty="0" smtClean="0">
                <a:solidFill>
                  <a:schemeClr val="tx2"/>
                </a:solidFill>
              </a:rPr>
              <a:t> </a:t>
            </a:r>
            <a:r>
              <a:rPr lang="sv-SE" sz="2400" b="1" dirty="0" err="1" smtClean="0">
                <a:solidFill>
                  <a:schemeClr val="tx2"/>
                </a:solidFill>
              </a:rPr>
              <a:t>Selección</a:t>
            </a:r>
            <a:r>
              <a:rPr lang="sv-SE" sz="2400" b="1" dirty="0" smtClean="0">
                <a:solidFill>
                  <a:schemeClr val="tx2"/>
                </a:solidFill>
              </a:rPr>
              <a:t> </a:t>
            </a:r>
            <a:r>
              <a:rPr lang="sv-SE" sz="2400" b="1" dirty="0" err="1" smtClean="0">
                <a:solidFill>
                  <a:schemeClr val="tx2"/>
                </a:solidFill>
              </a:rPr>
              <a:t>Privada</a:t>
            </a:r>
            <a:r>
              <a:rPr lang="sv-SE" sz="2400" b="1" dirty="0" smtClean="0">
                <a:solidFill>
                  <a:schemeClr val="tx2"/>
                </a:solidFill>
              </a:rPr>
              <a:t> 2009</a:t>
            </a:r>
            <a:r>
              <a:rPr lang="sv-SE" sz="2400" dirty="0" smtClean="0">
                <a:solidFill>
                  <a:schemeClr val="tx2"/>
                </a:solidFill>
              </a:rPr>
              <a:t/>
            </a:r>
            <a:br>
              <a:rPr lang="sv-SE" sz="2400" dirty="0" smtClean="0">
                <a:solidFill>
                  <a:schemeClr val="tx2"/>
                </a:solidFill>
              </a:rPr>
            </a:br>
            <a:r>
              <a:rPr lang="sv-SE" sz="2400" dirty="0" smtClean="0">
                <a:solidFill>
                  <a:schemeClr val="tx2"/>
                </a:solidFill>
              </a:rPr>
              <a:t>Félix </a:t>
            </a:r>
            <a:r>
              <a:rPr lang="sv-SE" sz="2400" dirty="0" err="1" smtClean="0">
                <a:solidFill>
                  <a:schemeClr val="tx2"/>
                </a:solidFill>
              </a:rPr>
              <a:t>Solís</a:t>
            </a:r>
            <a:r>
              <a:rPr lang="sv-SE" sz="2400" dirty="0" smtClean="0">
                <a:solidFill>
                  <a:schemeClr val="tx2"/>
                </a:solidFill>
              </a:rPr>
              <a:t>, S.A., D.O. </a:t>
            </a:r>
            <a:r>
              <a:rPr lang="sv-SE" sz="2400" dirty="0" err="1" smtClean="0">
                <a:solidFill>
                  <a:schemeClr val="tx2"/>
                </a:solidFill>
              </a:rPr>
              <a:t>Valdepeñas</a:t>
            </a:r>
            <a:endParaRPr lang="sv-SE" sz="2400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lnSpcReduction="10000"/>
          </a:bodyPr>
          <a:lstStyle/>
          <a:p>
            <a:r>
              <a:rPr lang="sv-SE" sz="2000" b="1" dirty="0" smtClean="0">
                <a:solidFill>
                  <a:schemeClr val="tx2"/>
                </a:solidFill>
              </a:rPr>
              <a:t>Felix </a:t>
            </a:r>
            <a:r>
              <a:rPr lang="sv-SE" sz="2000" b="1" dirty="0" err="1" smtClean="0">
                <a:solidFill>
                  <a:schemeClr val="tx2"/>
                </a:solidFill>
              </a:rPr>
              <a:t>Solís,S.A</a:t>
            </a:r>
            <a:r>
              <a:rPr lang="sv-SE" sz="2000" b="1" dirty="0" smtClean="0">
                <a:solidFill>
                  <a:schemeClr val="tx2"/>
                </a:solidFill>
              </a:rPr>
              <a:t>. </a:t>
            </a:r>
            <a:r>
              <a:rPr lang="sv-SE" sz="2000" dirty="0" smtClean="0">
                <a:solidFill>
                  <a:schemeClr val="tx2"/>
                </a:solidFill>
              </a:rPr>
              <a:t>är en av de största vintillverkarna i Spanien med 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400 ha egna odlingar och kontrakt med ca 5000 odlare i trakten,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som täcker en areal på ca 4000 ha vinodlingar.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Familjebolag grundat 1952 med två bodegor, en i </a:t>
            </a:r>
            <a:r>
              <a:rPr lang="sv-SE" sz="2000" dirty="0" err="1" smtClean="0">
                <a:solidFill>
                  <a:schemeClr val="tx2"/>
                </a:solidFill>
              </a:rPr>
              <a:t>Valdepeñas</a:t>
            </a:r>
            <a:r>
              <a:rPr lang="sv-SE" sz="2000" dirty="0" smtClean="0">
                <a:solidFill>
                  <a:schemeClr val="tx2"/>
                </a:solidFill>
              </a:rPr>
              <a:t> och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en i La </a:t>
            </a:r>
            <a:r>
              <a:rPr lang="sv-SE" sz="2000" dirty="0" err="1" smtClean="0">
                <a:solidFill>
                  <a:schemeClr val="tx2"/>
                </a:solidFill>
              </a:rPr>
              <a:t>Mancha</a:t>
            </a:r>
            <a:r>
              <a:rPr lang="sv-SE" sz="2000" dirty="0" smtClean="0">
                <a:solidFill>
                  <a:schemeClr val="tx2"/>
                </a:solidFill>
              </a:rPr>
              <a:t>.</a:t>
            </a:r>
          </a:p>
          <a:p>
            <a:endParaRPr lang="sv-SE" sz="2000" dirty="0" smtClean="0">
              <a:solidFill>
                <a:schemeClr val="tx2"/>
              </a:solidFill>
            </a:endParaRPr>
          </a:p>
          <a:p>
            <a:r>
              <a:rPr lang="sv-SE" sz="2000" b="1" dirty="0" err="1" smtClean="0">
                <a:solidFill>
                  <a:schemeClr val="tx2"/>
                </a:solidFill>
              </a:rPr>
              <a:t>Viña</a:t>
            </a:r>
            <a:r>
              <a:rPr lang="sv-SE" sz="2000" b="1" dirty="0" smtClean="0">
                <a:solidFill>
                  <a:schemeClr val="tx2"/>
                </a:solidFill>
              </a:rPr>
              <a:t> </a:t>
            </a:r>
            <a:r>
              <a:rPr lang="sv-SE" sz="2000" b="1" dirty="0" err="1" smtClean="0">
                <a:solidFill>
                  <a:schemeClr val="tx2"/>
                </a:solidFill>
              </a:rPr>
              <a:t>Albalí</a:t>
            </a:r>
            <a:r>
              <a:rPr lang="sv-SE" sz="2000" b="1" dirty="0" smtClean="0">
                <a:solidFill>
                  <a:schemeClr val="tx2"/>
                </a:solidFill>
              </a:rPr>
              <a:t> Gran </a:t>
            </a:r>
            <a:r>
              <a:rPr lang="sv-SE" sz="2000" b="1" dirty="0" err="1" smtClean="0">
                <a:solidFill>
                  <a:schemeClr val="tx2"/>
                </a:solidFill>
              </a:rPr>
              <a:t>Reserva</a:t>
            </a:r>
            <a:r>
              <a:rPr lang="sv-SE" sz="2000" b="1" dirty="0" smtClean="0">
                <a:solidFill>
                  <a:schemeClr val="tx2"/>
                </a:solidFill>
              </a:rPr>
              <a:t> </a:t>
            </a:r>
            <a:r>
              <a:rPr lang="sv-SE" sz="2000" b="1" dirty="0" err="1" smtClean="0">
                <a:solidFill>
                  <a:schemeClr val="tx2"/>
                </a:solidFill>
              </a:rPr>
              <a:t>Selección</a:t>
            </a:r>
            <a:r>
              <a:rPr lang="sv-SE" sz="2000" b="1" dirty="0" smtClean="0">
                <a:solidFill>
                  <a:schemeClr val="tx2"/>
                </a:solidFill>
              </a:rPr>
              <a:t> </a:t>
            </a:r>
            <a:r>
              <a:rPr lang="sv-SE" sz="2000" b="1" dirty="0" err="1" smtClean="0">
                <a:solidFill>
                  <a:schemeClr val="tx2"/>
                </a:solidFill>
              </a:rPr>
              <a:t>Privada</a:t>
            </a:r>
            <a:r>
              <a:rPr lang="sv-SE" sz="2000" b="1" dirty="0" smtClean="0">
                <a:solidFill>
                  <a:schemeClr val="tx2"/>
                </a:solidFill>
              </a:rPr>
              <a:t> 2009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Druvor:	100% </a:t>
            </a:r>
            <a:r>
              <a:rPr lang="sv-SE" sz="2000" dirty="0" err="1" smtClean="0">
                <a:solidFill>
                  <a:schemeClr val="tx2"/>
                </a:solidFill>
              </a:rPr>
              <a:t>Tempranillo</a:t>
            </a:r>
            <a:endParaRPr lang="sv-SE" sz="2000" dirty="0" smtClean="0">
              <a:solidFill>
                <a:schemeClr val="tx2"/>
              </a:solidFill>
            </a:endParaRPr>
          </a:p>
          <a:p>
            <a:r>
              <a:rPr lang="sv-SE" sz="2000" dirty="0" smtClean="0">
                <a:solidFill>
                  <a:schemeClr val="tx2"/>
                </a:solidFill>
              </a:rPr>
              <a:t>Alkohol:	13%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Syror:	 5,2 g/l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Energi:	80 kcal/100 ml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Druvorna till vinet är skördade för hand och vinet har jäst i rostfria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 ståltankar i 26-28 grader och lagrats på 225 liters fat i två år, därefter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 3 år på flaska 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Vinet är fylligt med mjuka tanniner och  har en arom av röda bär, 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 läder och kryddor.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Passar bra med lamm- , nöt- och griskött.</a:t>
            </a:r>
          </a:p>
          <a:p>
            <a:endParaRPr lang="sv-SE" sz="2000" dirty="0" smtClean="0"/>
          </a:p>
          <a:p>
            <a:endParaRPr lang="sv-SE" sz="2000" dirty="0" smtClean="0"/>
          </a:p>
          <a:p>
            <a:endParaRPr lang="sv-SE" sz="2000" dirty="0" smtClean="0"/>
          </a:p>
          <a:p>
            <a:endParaRPr lang="sv-SE" sz="2000" dirty="0" smtClean="0"/>
          </a:p>
          <a:p>
            <a:endParaRPr lang="sv-SE" sz="2000" dirty="0"/>
          </a:p>
        </p:txBody>
      </p:sp>
      <p:pic>
        <p:nvPicPr>
          <p:cNvPr id="1026" name="Picture 2" descr="C:\Users\Ramon\Downloads\00515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20162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sv-SE" sz="2400" b="1" dirty="0" err="1" smtClean="0">
                <a:solidFill>
                  <a:schemeClr val="tx2"/>
                </a:solidFill>
              </a:rPr>
              <a:t>Castell</a:t>
            </a:r>
            <a:r>
              <a:rPr lang="sv-SE" sz="2400" b="1" dirty="0" smtClean="0">
                <a:solidFill>
                  <a:schemeClr val="tx2"/>
                </a:solidFill>
              </a:rPr>
              <a:t> de </a:t>
            </a:r>
            <a:r>
              <a:rPr lang="sv-SE" sz="2400" b="1" dirty="0" err="1" smtClean="0">
                <a:solidFill>
                  <a:schemeClr val="tx2"/>
                </a:solidFill>
              </a:rPr>
              <a:t>Raimat</a:t>
            </a:r>
            <a:r>
              <a:rPr lang="sv-SE" sz="2400" b="1" dirty="0" smtClean="0">
                <a:solidFill>
                  <a:schemeClr val="tx2"/>
                </a:solidFill>
              </a:rPr>
              <a:t> </a:t>
            </a:r>
            <a:r>
              <a:rPr lang="sv-SE" sz="2400" b="1" dirty="0" err="1" smtClean="0">
                <a:solidFill>
                  <a:schemeClr val="tx2"/>
                </a:solidFill>
              </a:rPr>
              <a:t>Tempranillo</a:t>
            </a:r>
            <a:r>
              <a:rPr lang="sv-SE" sz="2400" b="1" dirty="0" smtClean="0">
                <a:solidFill>
                  <a:schemeClr val="tx2"/>
                </a:solidFill>
              </a:rPr>
              <a:t> 2013</a:t>
            </a:r>
            <a:r>
              <a:rPr lang="sv-SE" sz="2400" dirty="0" smtClean="0">
                <a:solidFill>
                  <a:schemeClr val="tx2"/>
                </a:solidFill>
              </a:rPr>
              <a:t/>
            </a:r>
            <a:br>
              <a:rPr lang="sv-SE" sz="2400" dirty="0" smtClean="0">
                <a:solidFill>
                  <a:schemeClr val="tx2"/>
                </a:solidFill>
              </a:rPr>
            </a:br>
            <a:r>
              <a:rPr lang="sv-SE" sz="2400" dirty="0" smtClean="0">
                <a:solidFill>
                  <a:schemeClr val="tx2"/>
                </a:solidFill>
              </a:rPr>
              <a:t>   </a:t>
            </a:r>
            <a:r>
              <a:rPr lang="sv-SE" sz="2400" dirty="0" err="1" smtClean="0">
                <a:solidFill>
                  <a:schemeClr val="tx2"/>
                </a:solidFill>
              </a:rPr>
              <a:t>Raimat</a:t>
            </a:r>
            <a:r>
              <a:rPr lang="sv-SE" sz="2400" dirty="0" smtClean="0">
                <a:solidFill>
                  <a:schemeClr val="tx2"/>
                </a:solidFill>
              </a:rPr>
              <a:t>, S.A., D.O. Costers del </a:t>
            </a:r>
            <a:r>
              <a:rPr lang="sv-SE" sz="2400" dirty="0" err="1" smtClean="0">
                <a:solidFill>
                  <a:schemeClr val="tx2"/>
                </a:solidFill>
              </a:rPr>
              <a:t>Segre</a:t>
            </a:r>
            <a:endParaRPr lang="sv-SE" sz="2400" dirty="0">
              <a:solidFill>
                <a:schemeClr val="tx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55000" lnSpcReduction="20000"/>
          </a:bodyPr>
          <a:lstStyle/>
          <a:p>
            <a:endParaRPr lang="sv-SE" sz="2000" b="1" dirty="0" smtClean="0">
              <a:solidFill>
                <a:schemeClr val="tx2"/>
              </a:solidFill>
            </a:endParaRPr>
          </a:p>
          <a:p>
            <a:r>
              <a:rPr lang="sv-SE" b="1" dirty="0" err="1" smtClean="0">
                <a:solidFill>
                  <a:schemeClr val="tx2"/>
                </a:solidFill>
              </a:rPr>
              <a:t>Raimat,S.A</a:t>
            </a:r>
            <a:r>
              <a:rPr lang="sv-SE" b="1" dirty="0" smtClean="0">
                <a:solidFill>
                  <a:schemeClr val="tx2"/>
                </a:solidFill>
              </a:rPr>
              <a:t>. </a:t>
            </a:r>
            <a:r>
              <a:rPr lang="sv-SE" dirty="0" smtClean="0">
                <a:solidFill>
                  <a:schemeClr val="tx2"/>
                </a:solidFill>
              </a:rPr>
              <a:t>är en del av </a:t>
            </a:r>
            <a:r>
              <a:rPr lang="sv-SE" dirty="0" err="1" smtClean="0">
                <a:solidFill>
                  <a:schemeClr val="tx2"/>
                </a:solidFill>
              </a:rPr>
              <a:t>Codorniukoncernen</a:t>
            </a:r>
            <a:r>
              <a:rPr lang="sv-SE" dirty="0" smtClean="0">
                <a:solidFill>
                  <a:schemeClr val="tx2"/>
                </a:solidFill>
              </a:rPr>
              <a:t> och grundades av</a:t>
            </a: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	Manuel </a:t>
            </a:r>
            <a:r>
              <a:rPr lang="sv-SE" dirty="0" err="1" smtClean="0">
                <a:solidFill>
                  <a:schemeClr val="tx2"/>
                </a:solidFill>
              </a:rPr>
              <a:t>Raventós</a:t>
            </a:r>
            <a:r>
              <a:rPr lang="sv-SE" dirty="0" smtClean="0">
                <a:solidFill>
                  <a:schemeClr val="tx2"/>
                </a:solidFill>
              </a:rPr>
              <a:t>, som år 1914 köpte ett 3000 ha stort område</a:t>
            </a: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	utanför staden Lerida ca 170 km från Barcelona. Nu 2300 ha  </a:t>
            </a:r>
            <a:r>
              <a:rPr lang="sv-SE" dirty="0" err="1" smtClean="0">
                <a:solidFill>
                  <a:schemeClr val="tx2"/>
                </a:solidFill>
              </a:rPr>
              <a:t>vinod-</a:t>
            </a:r>
            <a:endParaRPr lang="sv-SE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	</a:t>
            </a:r>
            <a:r>
              <a:rPr lang="sv-SE" dirty="0" err="1" smtClean="0">
                <a:solidFill>
                  <a:schemeClr val="tx2"/>
                </a:solidFill>
              </a:rPr>
              <a:t>lingar</a:t>
            </a:r>
            <a:r>
              <a:rPr lang="sv-SE" dirty="0" smtClean="0">
                <a:solidFill>
                  <a:schemeClr val="tx2"/>
                </a:solidFill>
              </a:rPr>
              <a:t>. </a:t>
            </a: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       Området var halvöken med endast ca 300 mm regn/år. </a:t>
            </a:r>
            <a:r>
              <a:rPr lang="sv-SE" dirty="0" err="1" smtClean="0">
                <a:solidFill>
                  <a:schemeClr val="tx2"/>
                </a:solidFill>
              </a:rPr>
              <a:t>Codorniu</a:t>
            </a:r>
            <a:r>
              <a:rPr lang="sv-SE" dirty="0" smtClean="0">
                <a:solidFill>
                  <a:schemeClr val="tx2"/>
                </a:solidFill>
              </a:rPr>
              <a:t> var med </a:t>
            </a: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       och finansierade en 60 km lång kanal som hämtade smältvatten från </a:t>
            </a: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       </a:t>
            </a:r>
            <a:r>
              <a:rPr lang="sv-SE" dirty="0" err="1" smtClean="0">
                <a:solidFill>
                  <a:schemeClr val="tx2"/>
                </a:solidFill>
              </a:rPr>
              <a:t>Pyreneerna</a:t>
            </a:r>
            <a:r>
              <a:rPr lang="sv-SE" dirty="0" smtClean="0">
                <a:solidFill>
                  <a:schemeClr val="tx2"/>
                </a:solidFill>
              </a:rPr>
              <a:t> till området. Hälften av druvorna till </a:t>
            </a:r>
            <a:r>
              <a:rPr lang="sv-SE" dirty="0" err="1" smtClean="0">
                <a:solidFill>
                  <a:schemeClr val="tx2"/>
                </a:solidFill>
              </a:rPr>
              <a:t>Cavaproduktion</a:t>
            </a:r>
            <a:r>
              <a:rPr lang="sv-SE" dirty="0" smtClean="0">
                <a:solidFill>
                  <a:schemeClr val="tx2"/>
                </a:solidFill>
              </a:rPr>
              <a:t>, resten</a:t>
            </a: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	stilla viner. </a:t>
            </a: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	</a:t>
            </a:r>
            <a:r>
              <a:rPr lang="sv-SE" b="1" dirty="0" err="1" smtClean="0">
                <a:solidFill>
                  <a:schemeClr val="tx2"/>
                </a:solidFill>
              </a:rPr>
              <a:t>Raimat</a:t>
            </a:r>
            <a:r>
              <a:rPr lang="sv-SE" b="1" dirty="0" smtClean="0">
                <a:solidFill>
                  <a:schemeClr val="tx2"/>
                </a:solidFill>
              </a:rPr>
              <a:t>  </a:t>
            </a:r>
            <a:r>
              <a:rPr lang="sv-SE" b="1" dirty="0" err="1" smtClean="0">
                <a:solidFill>
                  <a:schemeClr val="tx2"/>
                </a:solidFill>
              </a:rPr>
              <a:t>Castell</a:t>
            </a:r>
            <a:r>
              <a:rPr lang="sv-SE" b="1" dirty="0" smtClean="0">
                <a:solidFill>
                  <a:schemeClr val="tx2"/>
                </a:solidFill>
              </a:rPr>
              <a:t> de </a:t>
            </a:r>
            <a:r>
              <a:rPr lang="sv-SE" b="1" dirty="0" err="1" smtClean="0">
                <a:solidFill>
                  <a:schemeClr val="tx2"/>
                </a:solidFill>
              </a:rPr>
              <a:t>Raimat</a:t>
            </a:r>
            <a:r>
              <a:rPr lang="sv-SE" b="1" dirty="0" smtClean="0">
                <a:solidFill>
                  <a:schemeClr val="tx2"/>
                </a:solidFill>
              </a:rPr>
              <a:t> </a:t>
            </a:r>
            <a:r>
              <a:rPr lang="sv-SE" b="1" dirty="0" err="1" smtClean="0">
                <a:solidFill>
                  <a:schemeClr val="tx2"/>
                </a:solidFill>
              </a:rPr>
              <a:t>Tempranillo</a:t>
            </a:r>
            <a:r>
              <a:rPr lang="sv-SE" b="1" dirty="0" smtClean="0">
                <a:solidFill>
                  <a:schemeClr val="tx2"/>
                </a:solidFill>
              </a:rPr>
              <a:t> 2013</a:t>
            </a:r>
            <a:endParaRPr lang="sv-SE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	Druvor:	100% </a:t>
            </a:r>
            <a:r>
              <a:rPr lang="sv-SE" dirty="0" err="1" smtClean="0">
                <a:solidFill>
                  <a:schemeClr val="tx2"/>
                </a:solidFill>
              </a:rPr>
              <a:t>Tempranillo</a:t>
            </a:r>
            <a:endParaRPr lang="sv-SE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v-SE" b="1" dirty="0" smtClean="0">
                <a:solidFill>
                  <a:schemeClr val="tx2"/>
                </a:solidFill>
              </a:rPr>
              <a:t>	</a:t>
            </a:r>
            <a:r>
              <a:rPr lang="sv-SE" dirty="0" smtClean="0">
                <a:solidFill>
                  <a:schemeClr val="tx2"/>
                </a:solidFill>
              </a:rPr>
              <a:t>alkohol:	13%</a:t>
            </a: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	syror:	 	4,8 g/l</a:t>
            </a: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	energi:	70 Kcal/100 ml	</a:t>
            </a:r>
          </a:p>
          <a:p>
            <a:r>
              <a:rPr lang="sv-SE" dirty="0" smtClean="0">
                <a:solidFill>
                  <a:schemeClr val="tx2"/>
                </a:solidFill>
              </a:rPr>
              <a:t>Druvorna till vinet är skördade maskinellt under natten. </a:t>
            </a:r>
          </a:p>
          <a:p>
            <a:r>
              <a:rPr lang="sv-SE" dirty="0" smtClean="0">
                <a:solidFill>
                  <a:schemeClr val="tx2"/>
                </a:solidFill>
              </a:rPr>
              <a:t>Vinet har jäst i rostfria tankar i ca. 30 grader och lagrats i</a:t>
            </a:r>
          </a:p>
          <a:p>
            <a:r>
              <a:rPr lang="sv-SE" dirty="0" smtClean="0">
                <a:solidFill>
                  <a:schemeClr val="tx2"/>
                </a:solidFill>
              </a:rPr>
              <a:t>300 liters fat av amerikansk ek i ett år, därefter ett år på flaska. </a:t>
            </a: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   	Vinet är medelfylligt och fruktigt med mjuka tanniner  och aromer</a:t>
            </a: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 	av röda bär  och vanilj.</a:t>
            </a:r>
          </a:p>
          <a:p>
            <a:pPr>
              <a:buNone/>
            </a:pPr>
            <a:r>
              <a:rPr lang="sv-SE" dirty="0" smtClean="0">
                <a:solidFill>
                  <a:schemeClr val="tx2"/>
                </a:solidFill>
              </a:rPr>
              <a:t>	Lämpligt till gris, grillrätter och grytor</a:t>
            </a:r>
          </a:p>
          <a:p>
            <a:pPr>
              <a:buNone/>
            </a:pPr>
            <a:r>
              <a:rPr lang="sv-SE" sz="2000" dirty="0" smtClean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endParaRPr lang="sv-SE" sz="2000" dirty="0" smtClean="0"/>
          </a:p>
          <a:p>
            <a:endParaRPr lang="sv-SE" dirty="0"/>
          </a:p>
        </p:txBody>
      </p:sp>
      <p:pic>
        <p:nvPicPr>
          <p:cNvPr id="2050" name="Picture 2" descr="C:\Users\Ramon\Downloads\00711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767</Words>
  <Application>Microsoft Office PowerPoint</Application>
  <PresentationFormat>Bildspel på skärmen (4:3)</PresentationFormat>
  <Paragraphs>255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Viner av druvan TEMPRANILLO</vt:lpstr>
      <vt:lpstr>Tempranillo  Historia</vt:lpstr>
      <vt:lpstr>Druvan</vt:lpstr>
      <vt:lpstr>Plantering och skörd</vt:lpstr>
      <vt:lpstr>Denominaciones de Origen</vt:lpstr>
      <vt:lpstr>Denominaciones de Origen</vt:lpstr>
      <vt:lpstr>Denominaciones de Origen</vt:lpstr>
      <vt:lpstr>Viña Albalí Gran Reserva Selección Privada 2009 Félix Solís, S.A., D.O. Valdepeñas</vt:lpstr>
      <vt:lpstr>Castell de Raimat Tempranillo 2013    Raimat, S.A., D.O. Costers del Segre</vt:lpstr>
      <vt:lpstr>Baron de Ley Reserva 2011 Barón de Ley, S.A., D.O.Ca Rioja</vt:lpstr>
      <vt:lpstr>Numanthia Termes 2013 Bodega Numanthia, S.A., D.O. Toro</vt:lpstr>
      <vt:lpstr>Viña Pedrosa Crianza 2013 Bodegas Hnos. Perez Pascuas, S.A., D.O. Ribera del Duero</vt:lpstr>
      <vt:lpstr>Faustino I Gran Reserva 2004 Bodegas Faustino, S.A., D.O.C.a Rioja</vt:lpstr>
      <vt:lpstr>Kvällens viner</vt:lpstr>
      <vt:lpstr>Kvällens viner</vt:lpstr>
      <vt:lpstr>Världens mest odlade druvsorter 2000 och 2010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Ramon</dc:creator>
  <cp:lastModifiedBy>Ramon</cp:lastModifiedBy>
  <cp:revision>74</cp:revision>
  <dcterms:created xsi:type="dcterms:W3CDTF">2016-11-19T12:10:15Z</dcterms:created>
  <dcterms:modified xsi:type="dcterms:W3CDTF">2017-02-18T13:38:01Z</dcterms:modified>
</cp:coreProperties>
</file>