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7431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0611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4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3652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711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7754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666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601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736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0857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8949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0723-95E8-4663-846A-6E7333D7D198}" type="datetimeFigureOut">
              <a:rPr lang="sv-FI" smtClean="0"/>
              <a:t>20.1.2017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BFB6-BE55-47C5-9D1C-F42B15DAEF1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572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800" b="1" dirty="0" smtClean="0">
                <a:solidFill>
                  <a:schemeClr val="tx2"/>
                </a:solidFill>
              </a:rPr>
              <a:t>VINER FRÅN USA</a:t>
            </a:r>
            <a:endParaRPr lang="sv-FI" sz="4800" b="1" dirty="0">
              <a:solidFill>
                <a:schemeClr val="tx2"/>
              </a:solidFill>
            </a:endParaRP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318"/>
          <a:stretch>
            <a:fillRect/>
          </a:stretch>
        </p:blipFill>
        <p:spPr/>
      </p:pic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v-FI" sz="2400" dirty="0" smtClean="0"/>
          </a:p>
          <a:p>
            <a:r>
              <a:rPr lang="sv-FI" sz="2400" dirty="0" smtClean="0"/>
              <a:t>Vin odlas i alla stater.</a:t>
            </a:r>
          </a:p>
          <a:p>
            <a:r>
              <a:rPr lang="sv-FI" sz="2400" dirty="0" smtClean="0"/>
              <a:t>Västkusten med Kalifornien i spetsen dominerar.</a:t>
            </a:r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3913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Chateau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Ste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Michelle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Syrah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2012, Columbia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Valley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, Washington State</a:t>
            </a:r>
            <a:endParaRPr lang="sv-FI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85048"/>
            <a:ext cx="10515600" cy="547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 smtClean="0"/>
              <a:t>Chateau </a:t>
            </a:r>
            <a:r>
              <a:rPr lang="sv-FI" dirty="0" err="1" smtClean="0"/>
              <a:t>Ste</a:t>
            </a:r>
            <a:r>
              <a:rPr lang="sv-FI" dirty="0" smtClean="0"/>
              <a:t> Michelle är ett stort företag i Washington State, som äger också andra vinhus (t.ex. Columbia Crest </a:t>
            </a:r>
            <a:r>
              <a:rPr lang="sv-FI" dirty="0" err="1" smtClean="0"/>
              <a:t>Two</a:t>
            </a:r>
            <a:r>
              <a:rPr lang="sv-FI" dirty="0" smtClean="0"/>
              <a:t> Vines). Odlingarna finns i Columbia </a:t>
            </a:r>
            <a:r>
              <a:rPr lang="sv-FI" dirty="0" err="1" smtClean="0"/>
              <a:t>Valley</a:t>
            </a:r>
            <a:r>
              <a:rPr lang="sv-FI" dirty="0" smtClean="0"/>
              <a:t>, som har en lång odlingssäsong med varma dagar och kalla nätter.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smtClean="0"/>
              <a:t>Alkoholhalt   13.5%        Vinsyror 6.8 g/l     </a:t>
            </a:r>
            <a:r>
              <a:rPr lang="sv-FI" dirty="0" err="1" smtClean="0"/>
              <a:t>Syrah</a:t>
            </a:r>
            <a:r>
              <a:rPr lang="sv-FI" dirty="0" smtClean="0"/>
              <a:t> 99%, </a:t>
            </a:r>
            <a:r>
              <a:rPr lang="sv-FI" dirty="0" err="1" smtClean="0"/>
              <a:t>Viognier</a:t>
            </a:r>
            <a:r>
              <a:rPr lang="sv-FI" dirty="0" smtClean="0"/>
              <a:t> 1%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smtClean="0"/>
              <a:t>Vinet är lagrat 18 månader i tunnor av fransk ek (69% gamla). Vinet är fylligt och har en varm smak av mörka bär och kryddor. Rikliga  mogna och mjuka tanniner ger vinet karaktär.</a:t>
            </a:r>
          </a:p>
          <a:p>
            <a:pPr marL="0" indent="0">
              <a:buNone/>
            </a:pPr>
            <a:r>
              <a:rPr lang="sv-FI" dirty="0" smtClean="0"/>
              <a:t>Matrekommendation: Mörkt kött, grillad lax, kraftiga hårda ostar. Kryddor: Basilika, oregano, rosmarin, timjan.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716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smtClean="0">
                <a:solidFill>
                  <a:schemeClr val="accent5"/>
                </a:solidFill>
              </a:rPr>
              <a:t>Priser </a:t>
            </a:r>
            <a:endParaRPr lang="sv-FI" b="1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FI" dirty="0" err="1" smtClean="0"/>
              <a:t>Wente</a:t>
            </a:r>
            <a:r>
              <a:rPr lang="sv-FI" dirty="0" smtClean="0"/>
              <a:t> Riva Chardonnay                       19,90 €</a:t>
            </a:r>
          </a:p>
          <a:p>
            <a:pPr marL="0" indent="0">
              <a:buNone/>
            </a:pPr>
            <a:r>
              <a:rPr lang="sv-FI" dirty="0" smtClean="0"/>
              <a:t>Fog </a:t>
            </a:r>
            <a:r>
              <a:rPr lang="sv-FI" dirty="0" err="1" smtClean="0"/>
              <a:t>Head</a:t>
            </a:r>
            <a:r>
              <a:rPr lang="sv-FI" dirty="0" smtClean="0"/>
              <a:t> </a:t>
            </a:r>
            <a:r>
              <a:rPr lang="sv-FI" dirty="0" err="1" smtClean="0"/>
              <a:t>Reserve</a:t>
            </a:r>
            <a:r>
              <a:rPr lang="sv-FI" dirty="0" smtClean="0"/>
              <a:t> </a:t>
            </a:r>
            <a:r>
              <a:rPr lang="sv-FI" dirty="0" err="1" smtClean="0"/>
              <a:t>Pinot</a:t>
            </a:r>
            <a:r>
              <a:rPr lang="sv-FI" dirty="0" smtClean="0"/>
              <a:t> </a:t>
            </a:r>
            <a:r>
              <a:rPr lang="sv-FI" dirty="0" err="1" smtClean="0"/>
              <a:t>Noir</a:t>
            </a:r>
            <a:r>
              <a:rPr lang="sv-FI" dirty="0" smtClean="0"/>
              <a:t>               14,95 €</a:t>
            </a:r>
          </a:p>
          <a:p>
            <a:pPr marL="0" indent="0">
              <a:buNone/>
            </a:pPr>
            <a:r>
              <a:rPr lang="sv-FI" dirty="0" err="1" smtClean="0"/>
              <a:t>Concannon</a:t>
            </a:r>
            <a:r>
              <a:rPr lang="sv-FI" dirty="0" smtClean="0"/>
              <a:t> </a:t>
            </a:r>
            <a:r>
              <a:rPr lang="sv-FI" dirty="0" err="1" smtClean="0"/>
              <a:t>Livermore</a:t>
            </a:r>
            <a:r>
              <a:rPr lang="sv-FI" dirty="0" smtClean="0"/>
              <a:t> </a:t>
            </a:r>
            <a:r>
              <a:rPr lang="sv-FI" dirty="0" err="1" smtClean="0"/>
              <a:t>Petite</a:t>
            </a:r>
            <a:r>
              <a:rPr lang="sv-FI" dirty="0" smtClean="0"/>
              <a:t> </a:t>
            </a:r>
            <a:r>
              <a:rPr lang="sv-FI" dirty="0" err="1" smtClean="0"/>
              <a:t>Sirah</a:t>
            </a:r>
            <a:r>
              <a:rPr lang="sv-FI" dirty="0" smtClean="0"/>
              <a:t>     17,89 €</a:t>
            </a:r>
          </a:p>
          <a:p>
            <a:pPr marL="0" indent="0">
              <a:buNone/>
            </a:pPr>
            <a:r>
              <a:rPr lang="sv-FI" dirty="0" err="1" smtClean="0"/>
              <a:t>Gnarly</a:t>
            </a:r>
            <a:r>
              <a:rPr lang="sv-FI" dirty="0" smtClean="0"/>
              <a:t> </a:t>
            </a:r>
            <a:r>
              <a:rPr lang="sv-FI" dirty="0" err="1" smtClean="0"/>
              <a:t>Head</a:t>
            </a:r>
            <a:r>
              <a:rPr lang="sv-FI" dirty="0" smtClean="0"/>
              <a:t> Old </a:t>
            </a:r>
            <a:r>
              <a:rPr lang="sv-FI" dirty="0" err="1" smtClean="0"/>
              <a:t>Vine</a:t>
            </a:r>
            <a:r>
              <a:rPr lang="sv-FI" dirty="0" smtClean="0"/>
              <a:t> </a:t>
            </a:r>
            <a:r>
              <a:rPr lang="sv-FI" dirty="0" err="1" smtClean="0"/>
              <a:t>Zin</a:t>
            </a:r>
            <a:r>
              <a:rPr lang="sv-FI" dirty="0" smtClean="0"/>
              <a:t>                     12,49 €</a:t>
            </a:r>
          </a:p>
          <a:p>
            <a:pPr marL="0" indent="0">
              <a:buNone/>
            </a:pPr>
            <a:r>
              <a:rPr lang="sv-FI" dirty="0" err="1" smtClean="0"/>
              <a:t>Bogle</a:t>
            </a:r>
            <a:r>
              <a:rPr lang="sv-FI" dirty="0" smtClean="0"/>
              <a:t> Cabernet Sauvignon                   15,78 €</a:t>
            </a:r>
          </a:p>
          <a:p>
            <a:pPr marL="0" indent="0">
              <a:buNone/>
            </a:pPr>
            <a:r>
              <a:rPr lang="sv-FI" dirty="0" smtClean="0"/>
              <a:t>Chateau </a:t>
            </a:r>
            <a:r>
              <a:rPr lang="sv-FI" dirty="0" err="1" smtClean="0"/>
              <a:t>Ste</a:t>
            </a:r>
            <a:r>
              <a:rPr lang="sv-FI" dirty="0" smtClean="0"/>
              <a:t> Michelle </a:t>
            </a:r>
            <a:r>
              <a:rPr lang="sv-FI" dirty="0" err="1" smtClean="0"/>
              <a:t>Syrah</a:t>
            </a:r>
            <a:r>
              <a:rPr lang="sv-FI" dirty="0" smtClean="0"/>
              <a:t>                 18,49 € </a:t>
            </a:r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537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06" y="-309283"/>
            <a:ext cx="6118412" cy="74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600" b="1" dirty="0" smtClean="0">
                <a:solidFill>
                  <a:schemeClr val="tx2"/>
                </a:solidFill>
              </a:rPr>
              <a:t>Kaliforniens viktigaste vinområden</a:t>
            </a:r>
            <a:endParaRPr lang="sv-FI" sz="36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FI" dirty="0" smtClean="0"/>
          </a:p>
          <a:p>
            <a:r>
              <a:rPr lang="sv-FI" sz="2400" dirty="0" err="1" smtClean="0"/>
              <a:t>Sonoma</a:t>
            </a:r>
            <a:endParaRPr lang="sv-FI" sz="2400" dirty="0" smtClean="0"/>
          </a:p>
          <a:p>
            <a:r>
              <a:rPr lang="sv-FI" sz="2400" dirty="0" smtClean="0"/>
              <a:t>Napa </a:t>
            </a:r>
            <a:r>
              <a:rPr lang="sv-FI" sz="2400" dirty="0" err="1" smtClean="0"/>
              <a:t>Valley</a:t>
            </a:r>
            <a:endParaRPr lang="sv-FI" sz="2400" dirty="0" smtClean="0"/>
          </a:p>
          <a:p>
            <a:r>
              <a:rPr lang="sv-FI" sz="2400" dirty="0" smtClean="0"/>
              <a:t>Sacramento (</a:t>
            </a:r>
            <a:r>
              <a:rPr lang="sv-FI" sz="2400" dirty="0" err="1" smtClean="0"/>
              <a:t>Lodi</a:t>
            </a:r>
            <a:r>
              <a:rPr lang="sv-FI" sz="2400" dirty="0" smtClean="0"/>
              <a:t>, Sierra </a:t>
            </a:r>
            <a:r>
              <a:rPr lang="sv-FI" sz="2400" dirty="0" err="1" smtClean="0"/>
              <a:t>Foothills</a:t>
            </a:r>
            <a:r>
              <a:rPr lang="sv-FI" sz="2400" dirty="0" smtClean="0"/>
              <a:t>)</a:t>
            </a:r>
          </a:p>
          <a:p>
            <a:r>
              <a:rPr lang="sv-FI" sz="2400" dirty="0" smtClean="0"/>
              <a:t>San Joaquin </a:t>
            </a:r>
            <a:r>
              <a:rPr lang="sv-FI" sz="2400" dirty="0" err="1" smtClean="0"/>
              <a:t>Valley</a:t>
            </a:r>
            <a:endParaRPr lang="sv-FI" sz="2400" dirty="0" smtClean="0"/>
          </a:p>
          <a:p>
            <a:r>
              <a:rPr lang="sv-FI" sz="2400" dirty="0" smtClean="0"/>
              <a:t>Monterey (Arroyo Seco)</a:t>
            </a:r>
          </a:p>
          <a:p>
            <a:r>
              <a:rPr lang="sv-FI" sz="2400" dirty="0" smtClean="0"/>
              <a:t>Central </a:t>
            </a:r>
            <a:r>
              <a:rPr lang="sv-FI" sz="2400" dirty="0" err="1" smtClean="0"/>
              <a:t>Valley</a:t>
            </a:r>
            <a:endParaRPr lang="sv-FI" sz="2400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-1293861"/>
            <a:ext cx="7774390" cy="1070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2659"/>
          </a:xfrm>
        </p:spPr>
        <p:txBody>
          <a:bodyPr/>
          <a:lstStyle/>
          <a:p>
            <a:r>
              <a:rPr lang="sv-FI" b="1" dirty="0" smtClean="0">
                <a:solidFill>
                  <a:schemeClr val="tx2"/>
                </a:solidFill>
              </a:rPr>
              <a:t>Speciella kaliforniska druvor</a:t>
            </a:r>
            <a:endParaRPr lang="sv-FI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833719"/>
            <a:ext cx="10515600" cy="6024282"/>
          </a:xfrm>
        </p:spPr>
        <p:txBody>
          <a:bodyPr>
            <a:normAutofit/>
          </a:bodyPr>
          <a:lstStyle/>
          <a:p>
            <a:r>
              <a:rPr lang="sv-FI" sz="3200" b="1" dirty="0" smtClean="0"/>
              <a:t>Zinfandel</a:t>
            </a:r>
          </a:p>
          <a:p>
            <a:pPr marL="0" indent="0">
              <a:buNone/>
            </a:pPr>
            <a:r>
              <a:rPr lang="sv-FI" dirty="0" smtClean="0"/>
              <a:t>Kom till USA 1830 från Österrike och till Kalifornien ca. 1850. Genetiskt identisk med </a:t>
            </a:r>
            <a:r>
              <a:rPr lang="sv-FI" dirty="0" err="1" smtClean="0"/>
              <a:t>Primitivo</a:t>
            </a:r>
            <a:r>
              <a:rPr lang="sv-FI" dirty="0" smtClean="0"/>
              <a:t> från Apulien. Det genetiska spåret leder vidare till den dalmatiska övärlden i Kroatien.</a:t>
            </a:r>
          </a:p>
          <a:p>
            <a:pPr marL="0" indent="0">
              <a:buNone/>
            </a:pPr>
            <a:r>
              <a:rPr lang="sv-FI" dirty="0" smtClean="0"/>
              <a:t>Egenskaper: Ger vin med  doft och smak av björnbär, hallon, anis och peppar. Hög sockerhalt möjliggör alkoholstyrka på 15 % plus.</a:t>
            </a:r>
          </a:p>
          <a:p>
            <a:r>
              <a:rPr lang="sv-FI" b="1" dirty="0" err="1" smtClean="0"/>
              <a:t>Petite</a:t>
            </a:r>
            <a:r>
              <a:rPr lang="sv-FI" b="1" dirty="0" smtClean="0"/>
              <a:t> </a:t>
            </a:r>
            <a:r>
              <a:rPr lang="sv-FI" b="1" dirty="0" err="1" smtClean="0"/>
              <a:t>Sirah</a:t>
            </a:r>
            <a:r>
              <a:rPr lang="sv-FI" b="1" dirty="0" smtClean="0"/>
              <a:t> (= </a:t>
            </a:r>
            <a:r>
              <a:rPr lang="sv-FI" b="1" dirty="0" err="1" smtClean="0"/>
              <a:t>Durif</a:t>
            </a:r>
            <a:r>
              <a:rPr lang="sv-FI" b="1" dirty="0" smtClean="0"/>
              <a:t>)</a:t>
            </a:r>
          </a:p>
          <a:p>
            <a:pPr marL="0" indent="0">
              <a:buNone/>
            </a:pPr>
            <a:r>
              <a:rPr lang="sv-FI" dirty="0" smtClean="0"/>
              <a:t>Kom till Kalifornien 1884. Odlas i små mängder också i Australien och Israel. Druvan kom till av misstag år 1860 genom en korspollination av </a:t>
            </a:r>
            <a:r>
              <a:rPr lang="sv-FI" dirty="0" err="1" smtClean="0"/>
              <a:t>Syrah</a:t>
            </a:r>
            <a:r>
              <a:rPr lang="sv-FI" dirty="0" smtClean="0"/>
              <a:t> och </a:t>
            </a:r>
            <a:r>
              <a:rPr lang="sv-FI" dirty="0" err="1" smtClean="0"/>
              <a:t>Peloursin</a:t>
            </a:r>
            <a:r>
              <a:rPr lang="sv-FI" dirty="0" smtClean="0"/>
              <a:t> i den franska botanikern Francois </a:t>
            </a:r>
            <a:r>
              <a:rPr lang="sv-FI" dirty="0" err="1" smtClean="0"/>
              <a:t>Durifs</a:t>
            </a:r>
            <a:r>
              <a:rPr lang="sv-FI" dirty="0" smtClean="0"/>
              <a:t> trädgård.</a:t>
            </a:r>
          </a:p>
          <a:p>
            <a:pPr marL="0" indent="0">
              <a:buNone/>
            </a:pPr>
            <a:r>
              <a:rPr lang="sv-FI" dirty="0" smtClean="0"/>
              <a:t>Egenskaper: Resistent mot mjöldagg. Ger tanninrika, fylliga viner med en färg av mörk purpur (mörkare än </a:t>
            </a:r>
            <a:r>
              <a:rPr lang="sv-FI" dirty="0" err="1" smtClean="0"/>
              <a:t>Syrah</a:t>
            </a:r>
            <a:r>
              <a:rPr lang="sv-FI" dirty="0" smtClean="0"/>
              <a:t>). En smak av blåbär, björnbär och söta kryddor fyller munnen. Vinet kan väl lagras i 20 år.</a:t>
            </a:r>
          </a:p>
          <a:p>
            <a:pPr marL="0" indent="0">
              <a:buNone/>
            </a:pPr>
            <a:endParaRPr lang="sv-FI" b="1" dirty="0"/>
          </a:p>
        </p:txBody>
      </p:sp>
    </p:spTree>
    <p:extLst>
      <p:ext uri="{BB962C8B-B14F-4D97-AF65-F5344CB8AC3E}">
        <p14:creationId xmlns:p14="http://schemas.microsoft.com/office/powerpoint/2010/main" val="35591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145862"/>
            <a:ext cx="10515600" cy="1248521"/>
          </a:xfrm>
        </p:spPr>
        <p:txBody>
          <a:bodyPr>
            <a:normAutofit/>
          </a:bodyPr>
          <a:lstStyle/>
          <a:p>
            <a:r>
              <a:rPr lang="sv-FI" b="1" dirty="0" smtClean="0">
                <a:solidFill>
                  <a:srgbClr val="FF0000"/>
                </a:solidFill>
              </a:rPr>
              <a:t>Tastingviner</a:t>
            </a:r>
            <a:endParaRPr lang="sv-FI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900953"/>
            <a:ext cx="10515600" cy="5957047"/>
          </a:xfrm>
        </p:spPr>
        <p:txBody>
          <a:bodyPr>
            <a:normAutofit fontScale="92500" lnSpcReduction="20000"/>
          </a:bodyPr>
          <a:lstStyle/>
          <a:p>
            <a:r>
              <a:rPr lang="sv-FI" b="1" dirty="0" err="1" smtClean="0">
                <a:solidFill>
                  <a:schemeClr val="accent5"/>
                </a:solidFill>
              </a:rPr>
              <a:t>Wente</a:t>
            </a:r>
            <a:r>
              <a:rPr lang="sv-FI" b="1" dirty="0" smtClean="0">
                <a:solidFill>
                  <a:schemeClr val="accent5"/>
                </a:solidFill>
              </a:rPr>
              <a:t> Riva Ranch Chardonnay 2013, Arroyo Seco, Monterey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err="1" smtClean="0"/>
              <a:t>Wente</a:t>
            </a:r>
            <a:r>
              <a:rPr lang="sv-FI" dirty="0" smtClean="0"/>
              <a:t>  </a:t>
            </a:r>
            <a:r>
              <a:rPr lang="sv-FI" dirty="0" err="1" smtClean="0"/>
              <a:t>Vineyeards</a:t>
            </a:r>
            <a:r>
              <a:rPr lang="sv-FI" dirty="0" smtClean="0"/>
              <a:t>, ägs av </a:t>
            </a:r>
            <a:r>
              <a:rPr lang="sv-FI" dirty="0" err="1" smtClean="0"/>
              <a:t>Wente</a:t>
            </a:r>
            <a:r>
              <a:rPr lang="sv-FI" dirty="0" smtClean="0"/>
              <a:t> Brothers. 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Vinet är gjort på Chardonnaydruvor med ett litet tillskott av </a:t>
            </a:r>
            <a:r>
              <a:rPr lang="sv-FI" dirty="0" err="1" smtClean="0"/>
              <a:t>Gewürstraminer</a:t>
            </a:r>
            <a:r>
              <a:rPr lang="sv-FI" dirty="0" smtClean="0"/>
              <a:t>. Fermentering i </a:t>
            </a:r>
            <a:r>
              <a:rPr lang="sv-FI" dirty="0" err="1" smtClean="0"/>
              <a:t>ekkärl</a:t>
            </a:r>
            <a:r>
              <a:rPr lang="sv-FI" dirty="0"/>
              <a:t>,</a:t>
            </a:r>
            <a:r>
              <a:rPr lang="sv-FI" dirty="0" smtClean="0"/>
              <a:t> mognat 10 månader i </a:t>
            </a:r>
            <a:r>
              <a:rPr lang="sv-FI" dirty="0" err="1" smtClean="0"/>
              <a:t>ektunnor</a:t>
            </a:r>
            <a:r>
              <a:rPr lang="sv-FI" dirty="0" smtClean="0"/>
              <a:t>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Alkoholhalt 14,5% (Alko 13,5%), restsocker 7 g/l. Bra syror.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Smak av </a:t>
            </a:r>
            <a:r>
              <a:rPr lang="sv-FI" dirty="0" err="1" smtClean="0"/>
              <a:t>äppel</a:t>
            </a:r>
            <a:r>
              <a:rPr lang="sv-FI" dirty="0" smtClean="0"/>
              <a:t>, päron, tropiska frukter, rostad ek, kryddor, friska citronsyror. 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Pratvin. Kan drickas till stekta eller grillade ljusa kötträtter (kalv, rådjur, fågel) eller fet fisk med rött kött.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635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8047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Fog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Head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Reserva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Pinot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Noir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2013, Monterey</a:t>
            </a:r>
            <a:endParaRPr lang="sv-FI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FI" dirty="0" err="1" smtClean="0"/>
              <a:t>Delicato</a:t>
            </a:r>
            <a:r>
              <a:rPr lang="sv-FI" dirty="0" smtClean="0"/>
              <a:t> </a:t>
            </a:r>
            <a:r>
              <a:rPr lang="sv-FI" dirty="0" err="1" smtClean="0"/>
              <a:t>Family</a:t>
            </a:r>
            <a:r>
              <a:rPr lang="sv-FI" dirty="0" smtClean="0"/>
              <a:t> </a:t>
            </a:r>
            <a:r>
              <a:rPr lang="sv-FI" dirty="0" err="1" smtClean="0"/>
              <a:t>vineyards</a:t>
            </a:r>
            <a:r>
              <a:rPr lang="sv-FI" dirty="0" smtClean="0"/>
              <a:t>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84% </a:t>
            </a:r>
            <a:r>
              <a:rPr lang="sv-FI" dirty="0" err="1" smtClean="0"/>
              <a:t>Pinot</a:t>
            </a:r>
            <a:r>
              <a:rPr lang="sv-FI" dirty="0" smtClean="0"/>
              <a:t> </a:t>
            </a:r>
            <a:r>
              <a:rPr lang="sv-FI" dirty="0" err="1" smtClean="0"/>
              <a:t>Noir</a:t>
            </a:r>
            <a:r>
              <a:rPr lang="sv-FI" dirty="0" smtClean="0"/>
              <a:t>, 11% </a:t>
            </a:r>
            <a:r>
              <a:rPr lang="sv-FI" dirty="0" err="1" smtClean="0"/>
              <a:t>Petite</a:t>
            </a:r>
            <a:r>
              <a:rPr lang="sv-FI" dirty="0" smtClean="0"/>
              <a:t> </a:t>
            </a:r>
            <a:r>
              <a:rPr lang="sv-FI" dirty="0" err="1" smtClean="0"/>
              <a:t>Syrah</a:t>
            </a:r>
            <a:r>
              <a:rPr lang="sv-FI" dirty="0" smtClean="0"/>
              <a:t>, 5% Merlot.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Alkoholhalt 13,5%, vinsyror 4,7 g/l.</a:t>
            </a:r>
          </a:p>
          <a:p>
            <a:pPr marL="0" indent="0">
              <a:buNone/>
            </a:pPr>
            <a:r>
              <a:rPr lang="sv-FI" dirty="0" smtClean="0"/>
              <a:t> </a:t>
            </a:r>
          </a:p>
          <a:p>
            <a:pPr marL="0" indent="0">
              <a:buNone/>
            </a:pPr>
            <a:r>
              <a:rPr lang="sv-FI" dirty="0" smtClean="0"/>
              <a:t>Medelfyllig, medelhöga </a:t>
            </a:r>
            <a:r>
              <a:rPr lang="sv-FI" dirty="0" err="1" smtClean="0"/>
              <a:t>tanninner</a:t>
            </a:r>
            <a:r>
              <a:rPr lang="sv-FI" dirty="0" smtClean="0"/>
              <a:t>, smak av körsbär och hallon, nyans av söt sylt, fruktig med lätt kryddsmak.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Bra till </a:t>
            </a:r>
            <a:r>
              <a:rPr lang="sv-FI" dirty="0" err="1" smtClean="0"/>
              <a:t>Coq</a:t>
            </a:r>
            <a:r>
              <a:rPr lang="sv-FI" dirty="0" smtClean="0"/>
              <a:t> au Vin, Saltimbocca, ljusa kötträtter i allmänhet.</a:t>
            </a:r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148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Concannon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Livermore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Petite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Sirah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2012, </a:t>
            </a:r>
            <a:r>
              <a:rPr lang="sv-FI" sz="2800" b="1" dirty="0" err="1">
                <a:solidFill>
                  <a:schemeClr val="accent5"/>
                </a:solidFill>
                <a:latin typeface="+mn-lt"/>
              </a:rPr>
              <a:t>L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ivermore</a:t>
            </a:r>
            <a:endParaRPr lang="sv-FI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5204011"/>
          </a:xfrm>
        </p:spPr>
        <p:txBody>
          <a:bodyPr/>
          <a:lstStyle/>
          <a:p>
            <a:pPr marL="0" indent="0">
              <a:buNone/>
            </a:pPr>
            <a:r>
              <a:rPr lang="sv-FI" dirty="0" err="1" smtClean="0"/>
              <a:t>Concannon</a:t>
            </a:r>
            <a:r>
              <a:rPr lang="sv-FI" dirty="0" smtClean="0"/>
              <a:t> </a:t>
            </a:r>
            <a:r>
              <a:rPr lang="sv-FI" dirty="0" err="1" smtClean="0"/>
              <a:t>Family</a:t>
            </a:r>
            <a:r>
              <a:rPr lang="sv-FI" dirty="0" smtClean="0"/>
              <a:t> </a:t>
            </a:r>
            <a:r>
              <a:rPr lang="sv-FI" dirty="0" err="1" smtClean="0"/>
              <a:t>Vinyeards</a:t>
            </a:r>
            <a:endParaRPr lang="sv-FI" dirty="0" smtClean="0"/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Alkoholhalt </a:t>
            </a:r>
            <a:r>
              <a:rPr lang="sv-FI" dirty="0"/>
              <a:t>13.5</a:t>
            </a:r>
            <a:r>
              <a:rPr lang="sv-FI" dirty="0" smtClean="0"/>
              <a:t>%        100</a:t>
            </a:r>
            <a:r>
              <a:rPr lang="sv-FI" dirty="0"/>
              <a:t>% </a:t>
            </a:r>
            <a:r>
              <a:rPr lang="sv-FI" dirty="0" err="1"/>
              <a:t>Petite</a:t>
            </a:r>
            <a:r>
              <a:rPr lang="sv-FI" dirty="0"/>
              <a:t> </a:t>
            </a:r>
            <a:r>
              <a:rPr lang="sv-FI" dirty="0" err="1"/>
              <a:t>Sirah</a:t>
            </a:r>
            <a:endParaRPr lang="sv-FI" dirty="0" smtClean="0"/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Medelfyllig, med medelfylliga tanniner. Smak av plommon, blåbär och björnbär.</a:t>
            </a:r>
          </a:p>
          <a:p>
            <a:pPr marL="0" indent="0">
              <a:buNone/>
            </a:pPr>
            <a:r>
              <a:rPr lang="sv-FI" dirty="0" smtClean="0"/>
              <a:t>Kan drickas redan nu, men blir bättre av att lagras ännu en tid. Kan lagras 20 år.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smtClean="0"/>
              <a:t>Matrekommendation: Mörka kötträtter, vilt.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27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76119"/>
            <a:ext cx="10515600" cy="10879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Gnarly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Head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Old </a:t>
            </a:r>
            <a:r>
              <a:rPr lang="sv-FI" sz="2800" b="1" dirty="0" err="1">
                <a:solidFill>
                  <a:schemeClr val="accent5"/>
                </a:solidFill>
                <a:latin typeface="+mn-lt"/>
              </a:rPr>
              <a:t>V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ine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Zin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2013,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Lodi</a:t>
            </a:r>
            <a:endParaRPr lang="sv-FI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64024"/>
            <a:ext cx="10515600" cy="5351930"/>
          </a:xfrm>
        </p:spPr>
        <p:txBody>
          <a:bodyPr/>
          <a:lstStyle/>
          <a:p>
            <a:pPr marL="0" indent="0">
              <a:buNone/>
            </a:pPr>
            <a:r>
              <a:rPr lang="sv-FI" dirty="0" smtClean="0"/>
              <a:t>Ägare </a:t>
            </a:r>
            <a:r>
              <a:rPr lang="sv-FI" dirty="0" err="1" smtClean="0"/>
              <a:t>Delicato</a:t>
            </a:r>
            <a:r>
              <a:rPr lang="sv-FI" dirty="0" smtClean="0"/>
              <a:t> </a:t>
            </a:r>
            <a:r>
              <a:rPr lang="sv-FI" dirty="0" err="1" smtClean="0"/>
              <a:t>Family</a:t>
            </a:r>
            <a:r>
              <a:rPr lang="sv-FI" dirty="0" smtClean="0"/>
              <a:t> </a:t>
            </a:r>
          </a:p>
          <a:p>
            <a:pPr marL="0" indent="0">
              <a:buNone/>
            </a:pPr>
            <a:r>
              <a:rPr lang="sv-FI" dirty="0" smtClean="0"/>
              <a:t>Alkoholhalt 14.5%   Vinsyror 5 g/l     100% Zinfandel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smtClean="0"/>
              <a:t>I </a:t>
            </a:r>
            <a:r>
              <a:rPr lang="sv-FI" dirty="0" err="1" smtClean="0"/>
              <a:t>Lodi</a:t>
            </a:r>
            <a:r>
              <a:rPr lang="sv-FI" dirty="0" smtClean="0"/>
              <a:t> är dagarna varma, medan kalla havsbrisar kyler nätterna. Vinet har lagrats i tunnor av fransk och amerikansk ek.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Upp till hundra år gamla, hamlade vinstockar. Små druvor med glesa klasar ger ett koncentrerat, syltigt vin. Smak av mogna bär, plommon, peppar, vanilj och mocka. Mogna tanniner. Medelfylligt.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err="1" smtClean="0"/>
              <a:t>Matförslag</a:t>
            </a:r>
            <a:r>
              <a:rPr lang="sv-FI" dirty="0" smtClean="0"/>
              <a:t>: Revbensspjäll, </a:t>
            </a:r>
            <a:r>
              <a:rPr lang="sv-FI" dirty="0" err="1" smtClean="0"/>
              <a:t>chicken</a:t>
            </a:r>
            <a:r>
              <a:rPr lang="sv-FI" dirty="0" smtClean="0"/>
              <a:t> enchilada, mörk choklad.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627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Bogle</a:t>
            </a:r>
            <a:r>
              <a:rPr lang="sv-FI" sz="2800" b="1" dirty="0" smtClean="0">
                <a:solidFill>
                  <a:schemeClr val="accent5"/>
                </a:solidFill>
                <a:latin typeface="+mn-lt"/>
              </a:rPr>
              <a:t> Cabernet Sauvignon 2014, </a:t>
            </a:r>
            <a:r>
              <a:rPr lang="sv-FI" sz="2800" b="1" dirty="0" err="1" smtClean="0">
                <a:solidFill>
                  <a:schemeClr val="accent5"/>
                </a:solidFill>
                <a:latin typeface="+mn-lt"/>
              </a:rPr>
              <a:t>Lodi</a:t>
            </a:r>
            <a:endParaRPr lang="sv-FI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06072"/>
            <a:ext cx="10515600" cy="523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 err="1" smtClean="0"/>
              <a:t>Bogle</a:t>
            </a:r>
            <a:r>
              <a:rPr lang="sv-FI" dirty="0" smtClean="0"/>
              <a:t> är ett familjeföretag med odlingar i </a:t>
            </a:r>
            <a:r>
              <a:rPr lang="sv-FI" dirty="0" err="1" smtClean="0"/>
              <a:t>Lodi</a:t>
            </a:r>
            <a:r>
              <a:rPr lang="sv-FI" dirty="0" smtClean="0"/>
              <a:t> och </a:t>
            </a:r>
            <a:r>
              <a:rPr lang="sv-FI" dirty="0" err="1" smtClean="0"/>
              <a:t>Clarksburg</a:t>
            </a:r>
            <a:r>
              <a:rPr lang="sv-FI" dirty="0" smtClean="0"/>
              <a:t> (600 ha).</a:t>
            </a:r>
          </a:p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Alkoholhalt 13.5%    Vinsyror 5.6 g/l</a:t>
            </a:r>
          </a:p>
          <a:p>
            <a:pPr marL="0" indent="0">
              <a:buNone/>
            </a:pPr>
            <a:r>
              <a:rPr lang="sv-FI" dirty="0" smtClean="0"/>
              <a:t>Cabernet Sauvignon, Merlot, Petit </a:t>
            </a:r>
            <a:r>
              <a:rPr lang="sv-FI" dirty="0" err="1" smtClean="0"/>
              <a:t>Verdot</a:t>
            </a: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smtClean="0"/>
              <a:t>Vinet har lagrats 12 månader ett år gamla tunnor av amerikansk ek. Vinet är fylligt med en smak av mogna körsbär, piptobak och mörk choklad. Rikliga men mogna tanniner.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 err="1" smtClean="0"/>
              <a:t>Matförslag</a:t>
            </a:r>
            <a:r>
              <a:rPr lang="sv-FI" dirty="0" smtClean="0"/>
              <a:t>: Stekt mörkt kött med blåmögelost, rostad aubergine, mousse au </a:t>
            </a:r>
            <a:r>
              <a:rPr lang="sv-FI" dirty="0" err="1" smtClean="0"/>
              <a:t>chocolat</a:t>
            </a:r>
            <a:r>
              <a:rPr lang="sv-FI" dirty="0" smtClean="0"/>
              <a:t> med färska bär.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385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746</Words>
  <Application>Microsoft Office PowerPoint</Application>
  <PresentationFormat>Laajakuva</PresentationFormat>
  <Paragraphs>87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VINER FRÅN USA</vt:lpstr>
      <vt:lpstr>PowerPoint-esitys</vt:lpstr>
      <vt:lpstr>Kaliforniens viktigaste vinområden</vt:lpstr>
      <vt:lpstr>Speciella kaliforniska druvor</vt:lpstr>
      <vt:lpstr>Tastingviner</vt:lpstr>
      <vt:lpstr>Fog Head Reserva Pinot Noir 2013, Monterey</vt:lpstr>
      <vt:lpstr>Concannon Livermore Petite Sirah 2012, Livermore</vt:lpstr>
      <vt:lpstr>Gnarly Head Old Vine Zin 2013, Lodi</vt:lpstr>
      <vt:lpstr>Bogle Cabernet Sauvignon 2014, Lodi</vt:lpstr>
      <vt:lpstr>Chateau Ste Michelle Syrah 2012, Columbia Valley, Washington State</vt:lpstr>
      <vt:lpstr>Priser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VINER FRÅN USA</dc:title>
  <dc:creator>Kristian Stenius</dc:creator>
  <cp:lastModifiedBy>Hellman Guy</cp:lastModifiedBy>
  <cp:revision>38</cp:revision>
  <dcterms:created xsi:type="dcterms:W3CDTF">2017-01-11T19:15:36Z</dcterms:created>
  <dcterms:modified xsi:type="dcterms:W3CDTF">2017-01-20T17:02:06Z</dcterms:modified>
</cp:coreProperties>
</file>