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84EC4-F8A8-4FB6-8192-6E74023A7822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0AEBA-130F-46AA-8AAA-B6508F601D4E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0AEBA-130F-46AA-8AAA-B6508F601D4E}" type="slidenum">
              <a:rPr lang="sv-SE" smtClean="0"/>
              <a:pPr/>
              <a:t>1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D0083-D2ED-481C-A99C-03C38C3FDA65}" type="datetimeFigureOut">
              <a:rPr lang="sv-SE" smtClean="0"/>
              <a:pPr/>
              <a:t>2015-03-01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D19AA-023C-4CA8-B309-BFD30F3AC555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476671"/>
          </a:xfrm>
        </p:spPr>
        <p:txBody>
          <a:bodyPr>
            <a:noAutofit/>
          </a:bodyPr>
          <a:lstStyle/>
          <a:p>
            <a:r>
              <a:rPr lang="sv-SE" sz="2400" dirty="0" smtClean="0"/>
              <a:t>Vinodlingens historia i Sydafrika</a:t>
            </a:r>
            <a:endParaRPr lang="sv-SE" sz="24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23528" y="1988840"/>
            <a:ext cx="8496944" cy="3649960"/>
          </a:xfrm>
        </p:spPr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323528" y="404664"/>
            <a:ext cx="7632848" cy="6607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err="1" smtClean="0">
                <a:solidFill>
                  <a:schemeClr val="tx1"/>
                </a:solidFill>
              </a:rPr>
              <a:t>-Holländska</a:t>
            </a:r>
            <a:r>
              <a:rPr lang="sv-SE" dirty="0" smtClean="0">
                <a:solidFill>
                  <a:schemeClr val="tx1"/>
                </a:solidFill>
              </a:rPr>
              <a:t> Ostindiska Kompaniet grundades 1602och fick monopol på handeln   öster om Godahoppsudden</a:t>
            </a:r>
          </a:p>
          <a:p>
            <a:r>
              <a:rPr lang="sv-SE" dirty="0" smtClean="0"/>
              <a:t>-1632 grundade de </a:t>
            </a:r>
            <a:r>
              <a:rPr lang="sv-SE" dirty="0" smtClean="0">
                <a:solidFill>
                  <a:schemeClr val="tx1"/>
                </a:solidFill>
              </a:rPr>
              <a:t>en proviantstation vid foten av Taffelberget i Kapområdet med Jan van </a:t>
            </a:r>
            <a:r>
              <a:rPr lang="sv-SE" dirty="0" err="1" smtClean="0">
                <a:solidFill>
                  <a:schemeClr val="tx1"/>
                </a:solidFill>
              </a:rPr>
              <a:t>Riebeek</a:t>
            </a:r>
            <a:r>
              <a:rPr lang="sv-SE" dirty="0" smtClean="0">
                <a:solidFill>
                  <a:schemeClr val="tx1"/>
                </a:solidFill>
              </a:rPr>
              <a:t> som guvernör.</a:t>
            </a:r>
          </a:p>
          <a:p>
            <a:r>
              <a:rPr lang="sv-SE" dirty="0" smtClean="0"/>
              <a:t>-1655 planterades de första vinrankorna och den 2.2. 1659 provades det första  sydafrikanska vinet.</a:t>
            </a:r>
          </a:p>
          <a:p>
            <a:r>
              <a:rPr lang="sv-SE" dirty="0" err="1" smtClean="0">
                <a:solidFill>
                  <a:schemeClr val="tx1"/>
                </a:solidFill>
              </a:rPr>
              <a:t>-Vinodlingarna</a:t>
            </a:r>
            <a:r>
              <a:rPr lang="sv-SE" dirty="0" smtClean="0">
                <a:solidFill>
                  <a:schemeClr val="tx1"/>
                </a:solidFill>
              </a:rPr>
              <a:t> ökade och vinstockar importerades från Europa, men kvaliteten</a:t>
            </a:r>
          </a:p>
          <a:p>
            <a:r>
              <a:rPr lang="sv-SE" dirty="0" smtClean="0"/>
              <a:t>på vinerna var inte särdeles hög</a:t>
            </a:r>
            <a:r>
              <a:rPr lang="sv-SE" dirty="0" smtClean="0">
                <a:solidFill>
                  <a:schemeClr val="tx1"/>
                </a:solidFill>
              </a:rPr>
              <a:t> </a:t>
            </a:r>
            <a:r>
              <a:rPr lang="sv-SE" dirty="0" smtClean="0"/>
              <a:t>.</a:t>
            </a:r>
            <a:endParaRPr lang="sv-SE" dirty="0" smtClean="0">
              <a:solidFill>
                <a:schemeClr val="tx1"/>
              </a:solidFill>
            </a:endParaRPr>
          </a:p>
          <a:p>
            <a:r>
              <a:rPr lang="sv-SE" dirty="0" smtClean="0"/>
              <a:t>-1688 landsteg 150 vinkunniga hugenotter från Frankrike. De blev deporterade till ett område utanför kolonin, som kom att kallas </a:t>
            </a:r>
            <a:r>
              <a:rPr lang="sv-SE" dirty="0" err="1" smtClean="0"/>
              <a:t>Franschhoek</a:t>
            </a:r>
            <a:r>
              <a:rPr lang="sv-SE" dirty="0" smtClean="0"/>
              <a:t> (det franska hörnet) Dem tillskrevs en stor del av den kvalitativa utvecklingen.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-1684 blir Simon van der </a:t>
            </a:r>
            <a:r>
              <a:rPr lang="sv-SE" dirty="0" err="1" smtClean="0">
                <a:solidFill>
                  <a:schemeClr val="tx1"/>
                </a:solidFill>
              </a:rPr>
              <a:t>Staal</a:t>
            </a:r>
            <a:r>
              <a:rPr lang="sv-SE" dirty="0" smtClean="0">
                <a:solidFill>
                  <a:schemeClr val="tx1"/>
                </a:solidFill>
              </a:rPr>
              <a:t>  guvernör i Kapprovinsen </a:t>
            </a:r>
            <a:r>
              <a:rPr lang="sv-SE" dirty="0" smtClean="0"/>
              <a:t>och grundar vinfarmen</a:t>
            </a:r>
          </a:p>
          <a:p>
            <a:r>
              <a:rPr lang="sv-SE" dirty="0" err="1" smtClean="0"/>
              <a:t>Constantia</a:t>
            </a:r>
            <a:r>
              <a:rPr lang="sv-SE" dirty="0" smtClean="0"/>
              <a:t>  bakom Taffelberget med svala vindar från Atlanten. Det söta dessertvinet som odlas blir oerhört populärt också i Europa dit det exporteras</a:t>
            </a:r>
          </a:p>
          <a:p>
            <a:r>
              <a:rPr lang="sv-SE" dirty="0" smtClean="0"/>
              <a:t>e</a:t>
            </a:r>
            <a:r>
              <a:rPr lang="sv-SE" dirty="0" smtClean="0">
                <a:solidFill>
                  <a:schemeClr val="tx1"/>
                </a:solidFill>
              </a:rPr>
              <a:t>fter år 1761.</a:t>
            </a:r>
          </a:p>
          <a:p>
            <a:r>
              <a:rPr lang="sv-SE" dirty="0" smtClean="0"/>
              <a:t>-1886 kom vinlusen till Sydafrika och förstörde största delen av vinodlingarna,</a:t>
            </a:r>
          </a:p>
          <a:p>
            <a:r>
              <a:rPr lang="sv-SE" dirty="0" smtClean="0"/>
              <a:t>men sedan rankorna började ympas på amerikanska rotstockar ökade planteringarna igen.</a:t>
            </a:r>
          </a:p>
          <a:p>
            <a:r>
              <a:rPr lang="sv-SE" dirty="0" smtClean="0"/>
              <a:t>-1880-1881 och 1899 -1902 utkämpades boerkrigen mellan de sydafrikanska boerna och Storbritannien</a:t>
            </a:r>
            <a:r>
              <a:rPr lang="sv-SE" dirty="0" smtClean="0">
                <a:solidFill>
                  <a:schemeClr val="tx1"/>
                </a:solidFill>
              </a:rPr>
              <a:t>. </a:t>
            </a:r>
            <a:r>
              <a:rPr lang="sv-SE" dirty="0" smtClean="0"/>
              <a:t>Krigen</a:t>
            </a:r>
            <a:r>
              <a:rPr lang="sv-SE" dirty="0" smtClean="0">
                <a:solidFill>
                  <a:schemeClr val="tx1"/>
                </a:solidFill>
              </a:rPr>
              <a:t> minskade konsumtionen av vin i landet och lamslog exporten. Vinodlingen minskade inte i motsvarande  mån och det </a:t>
            </a:r>
            <a:r>
              <a:rPr lang="sv-SE" dirty="0" smtClean="0"/>
              <a:t>förorsakade  ett stort överutbud av vin, som inte kunde säljas och prisen sjönk drastiskt.</a:t>
            </a:r>
            <a:endParaRPr lang="sv-SE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sv-SE" sz="2400" dirty="0" err="1" smtClean="0"/>
              <a:t>Vinodligens</a:t>
            </a:r>
            <a:r>
              <a:rPr lang="sv-SE" sz="2400" dirty="0" smtClean="0"/>
              <a:t> historia i Sydafrika</a:t>
            </a:r>
            <a:endParaRPr lang="sv-SE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sz="2000" dirty="0" err="1" smtClean="0"/>
              <a:t>-Koöperatieve</a:t>
            </a:r>
            <a:r>
              <a:rPr lang="sv-SE" sz="2000" dirty="0" smtClean="0"/>
              <a:t>  </a:t>
            </a:r>
            <a:r>
              <a:rPr lang="sv-SE" sz="2000" dirty="0" err="1" smtClean="0"/>
              <a:t>Wijnbouwers</a:t>
            </a:r>
            <a:r>
              <a:rPr lang="sv-SE" sz="2000" dirty="0" smtClean="0"/>
              <a:t> </a:t>
            </a:r>
            <a:r>
              <a:rPr lang="sv-SE" sz="2000" dirty="0" err="1" smtClean="0"/>
              <a:t>Vereiniging</a:t>
            </a:r>
            <a:r>
              <a:rPr lang="sv-SE" sz="2000" dirty="0" smtClean="0"/>
              <a:t> (KWV) grundades år 1918 för att </a:t>
            </a:r>
            <a:r>
              <a:rPr lang="sv-SE" sz="2000" dirty="0" err="1" smtClean="0"/>
              <a:t>att</a:t>
            </a:r>
            <a:endParaRPr lang="sv-SE" sz="2000" dirty="0" smtClean="0"/>
          </a:p>
          <a:p>
            <a:pPr>
              <a:buNone/>
            </a:pPr>
            <a:r>
              <a:rPr lang="sv-SE" sz="2000" dirty="0" smtClean="0"/>
              <a:t> hand om överproduktionen och marknadsföringen av alkoholdrycker.</a:t>
            </a:r>
          </a:p>
          <a:p>
            <a:pPr>
              <a:buNone/>
            </a:pPr>
            <a:r>
              <a:rPr lang="sv-SE" sz="2000" dirty="0" smtClean="0"/>
              <a:t> KWV fick ensamrätt beträffande import och export av viner och reglerade</a:t>
            </a:r>
          </a:p>
          <a:p>
            <a:pPr>
              <a:buNone/>
            </a:pPr>
            <a:r>
              <a:rPr lang="sv-SE" sz="2000" dirty="0" smtClean="0"/>
              <a:t> minimipriser på vin och fastställde produktionskvoter. De dominerade helt</a:t>
            </a:r>
          </a:p>
          <a:p>
            <a:pPr>
              <a:buNone/>
            </a:pPr>
            <a:r>
              <a:rPr lang="sv-SE" sz="2000" dirty="0" smtClean="0"/>
              <a:t> vinproduktionen  till början av 1990-talet och blev sedan ett börsnoterat</a:t>
            </a:r>
          </a:p>
          <a:p>
            <a:pPr>
              <a:buNone/>
            </a:pPr>
            <a:r>
              <a:rPr lang="sv-SE" sz="2000" dirty="0" smtClean="0"/>
              <a:t> aktiebolag.</a:t>
            </a:r>
          </a:p>
          <a:p>
            <a:pPr>
              <a:buNone/>
            </a:pPr>
            <a:r>
              <a:rPr lang="sv-SE" sz="2000" dirty="0" smtClean="0"/>
              <a:t>-1925 korsade professor </a:t>
            </a:r>
            <a:r>
              <a:rPr lang="sv-SE" sz="2000" smtClean="0"/>
              <a:t>Perold druvorna </a:t>
            </a:r>
            <a:r>
              <a:rPr lang="sv-SE" sz="2000" dirty="0" err="1" smtClean="0"/>
              <a:t>Pinot</a:t>
            </a:r>
            <a:r>
              <a:rPr lang="sv-SE" sz="2000" dirty="0" smtClean="0"/>
              <a:t> </a:t>
            </a:r>
            <a:r>
              <a:rPr lang="sv-SE" sz="2000" dirty="0" err="1" smtClean="0"/>
              <a:t>Noir</a:t>
            </a:r>
            <a:r>
              <a:rPr lang="sv-SE" sz="2000" dirty="0" smtClean="0"/>
              <a:t> och </a:t>
            </a:r>
            <a:r>
              <a:rPr lang="sv-SE" sz="2000" dirty="0" err="1" smtClean="0"/>
              <a:t>Cinsault</a:t>
            </a:r>
            <a:r>
              <a:rPr lang="sv-SE" sz="2000" dirty="0" smtClean="0"/>
              <a:t> och</a:t>
            </a:r>
          </a:p>
          <a:p>
            <a:pPr>
              <a:buNone/>
            </a:pPr>
            <a:r>
              <a:rPr lang="sv-SE" sz="2000" dirty="0" smtClean="0"/>
              <a:t>Sydafrikas nationaldruva </a:t>
            </a:r>
            <a:r>
              <a:rPr lang="sv-SE" sz="2000" dirty="0" err="1" smtClean="0"/>
              <a:t>Pinotage</a:t>
            </a:r>
            <a:r>
              <a:rPr lang="sv-SE" sz="2000" dirty="0" smtClean="0"/>
              <a:t> föddes .</a:t>
            </a:r>
          </a:p>
          <a:p>
            <a:pPr>
              <a:buNone/>
            </a:pPr>
            <a:r>
              <a:rPr lang="sv-SE" sz="2000" dirty="0" err="1" smtClean="0"/>
              <a:t>-Apartheid</a:t>
            </a:r>
            <a:r>
              <a:rPr lang="sv-SE" sz="2000" dirty="0" smtClean="0"/>
              <a:t> infördes i Sydafrika och från början av 1960-talet inleddes en</a:t>
            </a:r>
          </a:p>
          <a:p>
            <a:pPr>
              <a:buNone/>
            </a:pPr>
            <a:r>
              <a:rPr lang="sv-SE" sz="2000" dirty="0" smtClean="0"/>
              <a:t> världsomfattande bojkott mot sydafrikanska varor. Nelson Mandela frigavs</a:t>
            </a:r>
          </a:p>
          <a:p>
            <a:pPr>
              <a:buNone/>
            </a:pPr>
            <a:r>
              <a:rPr lang="sv-SE" sz="2000" dirty="0" smtClean="0"/>
              <a:t> 1990 och i april 1994 hölls de första fria valen och sanktionerna mot Syd-</a:t>
            </a:r>
          </a:p>
          <a:p>
            <a:pPr>
              <a:buNone/>
            </a:pPr>
            <a:r>
              <a:rPr lang="sv-SE" sz="2000" dirty="0" smtClean="0"/>
              <a:t> </a:t>
            </a:r>
            <a:r>
              <a:rPr lang="sv-SE" sz="2000" dirty="0" err="1" smtClean="0"/>
              <a:t>afrika</a:t>
            </a:r>
            <a:r>
              <a:rPr lang="sv-SE" sz="2000" dirty="0"/>
              <a:t> </a:t>
            </a:r>
            <a:r>
              <a:rPr lang="sv-SE" sz="2000" dirty="0" smtClean="0"/>
              <a:t>upphävdes. Vinodlingen moderniseras snabbt och vinexporten ökar. </a:t>
            </a:r>
          </a:p>
          <a:p>
            <a:pPr>
              <a:buNone/>
            </a:pPr>
            <a:r>
              <a:rPr lang="sv-SE" sz="2000" dirty="0" smtClean="0"/>
              <a:t> </a:t>
            </a:r>
            <a:r>
              <a:rPr lang="sv-SE" sz="2000" dirty="0" err="1" smtClean="0"/>
              <a:t>Sydfrika</a:t>
            </a:r>
            <a:r>
              <a:rPr lang="sv-SE" sz="2000" dirty="0" smtClean="0"/>
              <a:t> är nu med 101.016 ha vinodlingar (2010) den nionde största</a:t>
            </a:r>
          </a:p>
          <a:p>
            <a:pPr>
              <a:buNone/>
            </a:pPr>
            <a:r>
              <a:rPr lang="sv-SE" sz="2000" dirty="0" smtClean="0"/>
              <a:t>vinproducenten i världen</a:t>
            </a:r>
          </a:p>
          <a:p>
            <a:pPr>
              <a:buNone/>
            </a:pPr>
            <a:endParaRPr lang="sv-SE" sz="2000" dirty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 smtClean="0"/>
          </a:p>
          <a:p>
            <a:endParaRPr lang="sv-SE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038746"/>
          </a:xfrm>
        </p:spPr>
        <p:txBody>
          <a:bodyPr>
            <a:noAutofit/>
          </a:bodyPr>
          <a:lstStyle/>
          <a:p>
            <a:r>
              <a:rPr lang="sv-SE" sz="3200" dirty="0" smtClean="0"/>
              <a:t>SYDAFRIKAS VINOMRÅDEN</a:t>
            </a:r>
            <a:br>
              <a:rPr lang="sv-SE" sz="3200" dirty="0" smtClean="0"/>
            </a:br>
            <a:r>
              <a:rPr lang="sv-SE" sz="3200" dirty="0" smtClean="0"/>
              <a:t>indelas i regions, </a:t>
            </a:r>
            <a:r>
              <a:rPr lang="sv-SE" sz="3200" dirty="0" err="1" smtClean="0"/>
              <a:t>districts</a:t>
            </a:r>
            <a:r>
              <a:rPr lang="sv-SE" sz="3200" dirty="0" smtClean="0"/>
              <a:t> och </a:t>
            </a:r>
            <a:r>
              <a:rPr lang="sv-SE" sz="3200" dirty="0" err="1" smtClean="0"/>
              <a:t>wards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Picture 2" descr="south_africa_wine_map.gif (980×520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8748464" cy="5544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sv-SE" sz="2800" dirty="0" smtClean="0"/>
              <a:t>Sydafrikas vinområden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612068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sv-SE" sz="7200" dirty="0" smtClean="0"/>
              <a:t> COASTAL REGION</a:t>
            </a:r>
          </a:p>
          <a:p>
            <a:pPr>
              <a:buNone/>
            </a:pPr>
            <a:r>
              <a:rPr lang="sv-SE" sz="7200" i="1" dirty="0" err="1" smtClean="0"/>
              <a:t>-</a:t>
            </a:r>
            <a:r>
              <a:rPr lang="sv-SE" sz="7200" b="1" dirty="0" err="1" smtClean="0"/>
              <a:t>Constantia</a:t>
            </a:r>
            <a:endParaRPr lang="sv-SE" sz="7200" b="1" dirty="0" smtClean="0"/>
          </a:p>
          <a:p>
            <a:pPr>
              <a:buNone/>
            </a:pPr>
            <a:r>
              <a:rPr lang="sv-SE" sz="7200" dirty="0" smtClean="0"/>
              <a:t>Beläget nära Kapstaden bakom Taffelberget.</a:t>
            </a:r>
          </a:p>
          <a:p>
            <a:pPr>
              <a:buNone/>
            </a:pPr>
            <a:r>
              <a:rPr lang="sv-SE" sz="7200" dirty="0" smtClean="0"/>
              <a:t>Det äldsta distriktet, kyls ner av havet från två sidor, svalt, upptill 1000 mm regn om året,</a:t>
            </a:r>
          </a:p>
          <a:p>
            <a:pPr>
              <a:buNone/>
            </a:pPr>
            <a:r>
              <a:rPr lang="sv-SE" sz="7200" dirty="0" smtClean="0"/>
              <a:t>långsam mogning, fin syra och arom, främst vita viner (sauvignon </a:t>
            </a:r>
            <a:r>
              <a:rPr lang="sv-SE" sz="7200" dirty="0" err="1" smtClean="0"/>
              <a:t>blanc</a:t>
            </a:r>
            <a:r>
              <a:rPr lang="sv-SE" sz="7200" dirty="0" smtClean="0"/>
              <a:t>).</a:t>
            </a:r>
          </a:p>
          <a:p>
            <a:pPr>
              <a:buNone/>
            </a:pPr>
            <a:r>
              <a:rPr lang="sv-SE" sz="7200" dirty="0" smtClean="0"/>
              <a:t>Kända vinfirmor </a:t>
            </a:r>
            <a:r>
              <a:rPr lang="sv-SE" sz="7200" dirty="0" err="1" smtClean="0"/>
              <a:t>Groot</a:t>
            </a:r>
            <a:r>
              <a:rPr lang="sv-SE" sz="7200" dirty="0" smtClean="0"/>
              <a:t> </a:t>
            </a:r>
            <a:r>
              <a:rPr lang="sv-SE" sz="7200" dirty="0" err="1" smtClean="0"/>
              <a:t>Constantia</a:t>
            </a:r>
            <a:r>
              <a:rPr lang="sv-SE" sz="7200" dirty="0" smtClean="0"/>
              <a:t>, Klein </a:t>
            </a:r>
            <a:r>
              <a:rPr lang="sv-SE" sz="7200" dirty="0" err="1" smtClean="0"/>
              <a:t>Constantia</a:t>
            </a:r>
            <a:r>
              <a:rPr lang="sv-SE" sz="7200" dirty="0" smtClean="0"/>
              <a:t>, Steenberg</a:t>
            </a:r>
          </a:p>
          <a:p>
            <a:pPr>
              <a:buNone/>
            </a:pPr>
            <a:endParaRPr lang="sv-SE" sz="7200" dirty="0" smtClean="0"/>
          </a:p>
          <a:p>
            <a:pPr>
              <a:buNone/>
            </a:pPr>
            <a:r>
              <a:rPr lang="sv-SE" sz="7200" b="1" dirty="0" err="1" smtClean="0"/>
              <a:t>Stellenbosch</a:t>
            </a:r>
            <a:endParaRPr lang="sv-SE" sz="7200" b="1" dirty="0" smtClean="0"/>
          </a:p>
          <a:p>
            <a:pPr>
              <a:buNone/>
            </a:pPr>
            <a:r>
              <a:rPr lang="sv-SE" sz="7200" dirty="0" smtClean="0"/>
              <a:t>Öster om Kapstaden, nu det viktigaste vinområdet i Sydafrika.</a:t>
            </a:r>
          </a:p>
          <a:p>
            <a:pPr>
              <a:buNone/>
            </a:pPr>
            <a:r>
              <a:rPr lang="sv-SE" sz="7200" dirty="0" smtClean="0"/>
              <a:t>Bred dalgång, bergskedjor ger skugga, regn, svala vindar från havet.</a:t>
            </a:r>
          </a:p>
          <a:p>
            <a:pPr>
              <a:buNone/>
            </a:pPr>
            <a:r>
              <a:rPr lang="sv-SE" sz="7200" dirty="0" smtClean="0"/>
              <a:t>Speciellt känt för sina rödviner, 55% av odlingarna ( främst </a:t>
            </a:r>
            <a:r>
              <a:rPr lang="sv-SE" sz="7200" dirty="0" err="1" smtClean="0"/>
              <a:t>cabernet</a:t>
            </a:r>
            <a:endParaRPr lang="sv-SE" sz="7200" dirty="0" smtClean="0"/>
          </a:p>
          <a:p>
            <a:pPr>
              <a:buNone/>
            </a:pPr>
            <a:r>
              <a:rPr lang="sv-SE" sz="7200" dirty="0" err="1" smtClean="0"/>
              <a:t>sauvignon,syrah</a:t>
            </a:r>
            <a:r>
              <a:rPr lang="sv-SE" sz="7200" dirty="0" smtClean="0"/>
              <a:t>, </a:t>
            </a:r>
            <a:r>
              <a:rPr lang="sv-SE" sz="7200" dirty="0" err="1" smtClean="0"/>
              <a:t>pinotage</a:t>
            </a:r>
            <a:r>
              <a:rPr lang="sv-SE" sz="7200" dirty="0" smtClean="0"/>
              <a:t>). Här görs också goda vitviner(</a:t>
            </a:r>
            <a:r>
              <a:rPr lang="sv-SE" sz="7200" dirty="0" err="1" smtClean="0"/>
              <a:t>chenin</a:t>
            </a:r>
            <a:r>
              <a:rPr lang="sv-SE" sz="7200" dirty="0" smtClean="0"/>
              <a:t>, sauvignon</a:t>
            </a:r>
          </a:p>
          <a:p>
            <a:pPr>
              <a:buNone/>
            </a:pPr>
            <a:r>
              <a:rPr lang="sv-SE" sz="7200" dirty="0" err="1" smtClean="0"/>
              <a:t>blanc</a:t>
            </a:r>
            <a:r>
              <a:rPr lang="sv-SE" sz="7200" dirty="0" smtClean="0"/>
              <a:t> och </a:t>
            </a:r>
            <a:r>
              <a:rPr lang="sv-SE" sz="7200" dirty="0" err="1" smtClean="0"/>
              <a:t>chardonnay</a:t>
            </a:r>
            <a:r>
              <a:rPr lang="sv-SE" sz="7200" dirty="0" smtClean="0"/>
              <a:t>). Kända vinfirmor </a:t>
            </a:r>
            <a:r>
              <a:rPr lang="sv-SE" sz="7200" dirty="0" err="1" smtClean="0"/>
              <a:t>Kanonkop</a:t>
            </a:r>
            <a:r>
              <a:rPr lang="sv-SE" sz="7200" dirty="0" smtClean="0"/>
              <a:t>, </a:t>
            </a:r>
            <a:r>
              <a:rPr lang="sv-SE" sz="7200" dirty="0" err="1" smtClean="0"/>
              <a:t>Simonsig</a:t>
            </a:r>
            <a:r>
              <a:rPr lang="sv-SE" sz="7200" dirty="0" smtClean="0"/>
              <a:t>, </a:t>
            </a:r>
            <a:r>
              <a:rPr lang="sv-SE" sz="7200" dirty="0" err="1" smtClean="0"/>
              <a:t>Rust</a:t>
            </a:r>
            <a:r>
              <a:rPr lang="sv-SE" sz="7200" dirty="0" smtClean="0"/>
              <a:t> en Vrede </a:t>
            </a:r>
            <a:r>
              <a:rPr lang="sv-SE" sz="7200" dirty="0" err="1" smtClean="0"/>
              <a:t>etc</a:t>
            </a:r>
            <a:endParaRPr lang="sv-SE" sz="7200" dirty="0" smtClean="0"/>
          </a:p>
          <a:p>
            <a:pPr>
              <a:buNone/>
            </a:pPr>
            <a:endParaRPr lang="sv-SE" sz="7200" dirty="0" smtClean="0"/>
          </a:p>
          <a:p>
            <a:pPr>
              <a:buNone/>
            </a:pPr>
            <a:r>
              <a:rPr lang="sv-SE" sz="7200" b="1" dirty="0" err="1" smtClean="0"/>
              <a:t>Paarl</a:t>
            </a:r>
            <a:endParaRPr lang="sv-SE" sz="7200" b="1" dirty="0" smtClean="0"/>
          </a:p>
          <a:p>
            <a:pPr>
              <a:buNone/>
            </a:pPr>
            <a:r>
              <a:rPr lang="sv-SE" sz="7200" dirty="0" smtClean="0"/>
              <a:t>Hela området är uppbyggt som en stor krater, som gör att värmen håller sig kvar längre.</a:t>
            </a:r>
          </a:p>
          <a:p>
            <a:pPr>
              <a:buNone/>
            </a:pPr>
            <a:r>
              <a:rPr lang="sv-SE" sz="7200" dirty="0" smtClean="0"/>
              <a:t>Trots sin närhet till </a:t>
            </a:r>
            <a:r>
              <a:rPr lang="sv-SE" sz="7200" dirty="0" err="1" smtClean="0"/>
              <a:t>Stellenbosch</a:t>
            </a:r>
            <a:r>
              <a:rPr lang="sv-SE" sz="7200" dirty="0" smtClean="0"/>
              <a:t> 2 grader högre medeltemperatur. Också mera regn än i</a:t>
            </a:r>
          </a:p>
          <a:p>
            <a:pPr>
              <a:buNone/>
            </a:pPr>
            <a:r>
              <a:rPr lang="sv-SE" sz="7200" dirty="0" err="1" smtClean="0"/>
              <a:t>Stellenbosch</a:t>
            </a:r>
            <a:r>
              <a:rPr lang="sv-SE" sz="7200" dirty="0" smtClean="0"/>
              <a:t>. Blå druvor (</a:t>
            </a:r>
            <a:r>
              <a:rPr lang="sv-SE" sz="7200" dirty="0" err="1" smtClean="0"/>
              <a:t>cabernet</a:t>
            </a:r>
            <a:r>
              <a:rPr lang="sv-SE" sz="7200" dirty="0" smtClean="0"/>
              <a:t> </a:t>
            </a:r>
            <a:r>
              <a:rPr lang="sv-SE" sz="7200" dirty="0" err="1" smtClean="0"/>
              <a:t>sauvignon,syrah</a:t>
            </a:r>
            <a:r>
              <a:rPr lang="sv-SE" sz="7200" dirty="0" smtClean="0"/>
              <a:t>, </a:t>
            </a:r>
            <a:r>
              <a:rPr lang="sv-SE" sz="7200" dirty="0" err="1" smtClean="0"/>
              <a:t>pinotage</a:t>
            </a:r>
            <a:r>
              <a:rPr lang="sv-SE" sz="7200" dirty="0" smtClean="0"/>
              <a:t>) dominerar här . Bland de</a:t>
            </a:r>
          </a:p>
          <a:p>
            <a:pPr>
              <a:buNone/>
            </a:pPr>
            <a:r>
              <a:rPr lang="sv-SE" sz="7200" dirty="0" smtClean="0"/>
              <a:t>gröna dominerar </a:t>
            </a:r>
            <a:r>
              <a:rPr lang="sv-SE" sz="7200" dirty="0" err="1" smtClean="0"/>
              <a:t>chenin</a:t>
            </a:r>
            <a:r>
              <a:rPr lang="sv-SE" sz="7200" dirty="0" smtClean="0"/>
              <a:t> </a:t>
            </a:r>
            <a:r>
              <a:rPr lang="sv-SE" sz="7200" dirty="0" err="1" smtClean="0"/>
              <a:t>blanc</a:t>
            </a:r>
            <a:r>
              <a:rPr lang="sv-SE" sz="7200" dirty="0" smtClean="0"/>
              <a:t>. KWV har sitt huvudkontor här. Kända vinfirmor</a:t>
            </a:r>
          </a:p>
          <a:p>
            <a:pPr>
              <a:buNone/>
            </a:pPr>
            <a:r>
              <a:rPr lang="sv-SE" sz="7200" dirty="0" err="1" smtClean="0"/>
              <a:t>Veenwouden</a:t>
            </a:r>
            <a:r>
              <a:rPr lang="sv-SE" sz="7200" dirty="0" smtClean="0"/>
              <a:t>, </a:t>
            </a:r>
            <a:r>
              <a:rPr lang="sv-SE" sz="7200" dirty="0" err="1" smtClean="0"/>
              <a:t>Fairview</a:t>
            </a:r>
            <a:r>
              <a:rPr lang="sv-SE" sz="7200" dirty="0" smtClean="0"/>
              <a:t>, </a:t>
            </a:r>
            <a:r>
              <a:rPr lang="sv-SE" sz="7200" dirty="0" err="1" smtClean="0"/>
              <a:t>Nederburg</a:t>
            </a:r>
            <a:r>
              <a:rPr lang="sv-SE" sz="7200" dirty="0" smtClean="0"/>
              <a:t> etc.</a:t>
            </a:r>
          </a:p>
          <a:p>
            <a:pPr>
              <a:buNone/>
            </a:pPr>
            <a:endParaRPr lang="sv-SE" sz="7200" dirty="0" smtClean="0"/>
          </a:p>
          <a:p>
            <a:pPr>
              <a:buNone/>
            </a:pPr>
            <a:endParaRPr lang="sv-SE" sz="7200" dirty="0" smtClean="0"/>
          </a:p>
          <a:p>
            <a:pPr>
              <a:buNone/>
            </a:pPr>
            <a:endParaRPr lang="sv-SE" sz="2400" dirty="0" smtClean="0"/>
          </a:p>
          <a:p>
            <a:pPr>
              <a:buNone/>
            </a:pPr>
            <a:endParaRPr lang="sv-SE" sz="2400" b="1" dirty="0" smtClean="0"/>
          </a:p>
          <a:p>
            <a:pPr>
              <a:buNone/>
            </a:pPr>
            <a:r>
              <a:rPr lang="sv-SE" sz="2400" i="1" dirty="0" smtClean="0"/>
              <a:t> </a:t>
            </a:r>
          </a:p>
          <a:p>
            <a:pPr>
              <a:buNone/>
            </a:pPr>
            <a:endParaRPr lang="sv-SE" sz="2400" i="1" dirty="0" smtClean="0"/>
          </a:p>
          <a:p>
            <a:endParaRPr lang="sv-SE" sz="2400" b="1" dirty="0" smtClean="0"/>
          </a:p>
          <a:p>
            <a:endParaRPr lang="sv-SE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>
            <a:normAutofit fontScale="90000"/>
          </a:bodyPr>
          <a:lstStyle/>
          <a:p>
            <a:r>
              <a:rPr lang="sv-SE" sz="2400" dirty="0" smtClean="0"/>
              <a:t>Sydafrika vinområden</a:t>
            </a:r>
            <a:endParaRPr lang="sv-SE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64533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SE" sz="1800" b="1" dirty="0" err="1" smtClean="0"/>
              <a:t>Franschhoek</a:t>
            </a:r>
            <a:endParaRPr lang="sv-SE" sz="1800" b="1" dirty="0" smtClean="0"/>
          </a:p>
          <a:p>
            <a:pPr>
              <a:buNone/>
            </a:pPr>
            <a:r>
              <a:rPr lang="sv-SE" sz="1800" dirty="0" smtClean="0"/>
              <a:t>Ligger granne med </a:t>
            </a:r>
            <a:r>
              <a:rPr lang="sv-SE" sz="1800" dirty="0" err="1" smtClean="0"/>
              <a:t>Paarl</a:t>
            </a:r>
            <a:r>
              <a:rPr lang="sv-SE" sz="1800" dirty="0" smtClean="0"/>
              <a:t>.</a:t>
            </a:r>
          </a:p>
          <a:p>
            <a:pPr>
              <a:buNone/>
            </a:pPr>
            <a:r>
              <a:rPr lang="sv-SE" sz="1800" dirty="0" smtClean="0"/>
              <a:t>Gastronomiskt centrum och ett av de vackraste områdena i Sydafrika. Skyltarna fortfarande</a:t>
            </a:r>
          </a:p>
          <a:p>
            <a:pPr>
              <a:buNone/>
            </a:pPr>
            <a:r>
              <a:rPr lang="sv-SE" sz="1800" dirty="0" smtClean="0"/>
              <a:t>ofta på franska. Bordeauxblandningar vanliga, ren </a:t>
            </a:r>
            <a:r>
              <a:rPr lang="sv-SE" sz="1800" dirty="0" err="1" smtClean="0"/>
              <a:t>Merlot</a:t>
            </a:r>
            <a:r>
              <a:rPr lang="sv-SE" sz="1800" dirty="0" smtClean="0"/>
              <a:t>, </a:t>
            </a:r>
            <a:r>
              <a:rPr lang="sv-SE" sz="1800" dirty="0" err="1" smtClean="0"/>
              <a:t>Syrah</a:t>
            </a:r>
            <a:r>
              <a:rPr lang="sv-SE" sz="1800" dirty="0" smtClean="0"/>
              <a:t> och en hel del Cabernet</a:t>
            </a:r>
          </a:p>
          <a:p>
            <a:pPr>
              <a:buNone/>
            </a:pPr>
            <a:r>
              <a:rPr lang="sv-SE" sz="1800" dirty="0" smtClean="0"/>
              <a:t>Sauvignon. Också stora mängder </a:t>
            </a:r>
            <a:r>
              <a:rPr lang="sv-SE" sz="1800" dirty="0" err="1" smtClean="0"/>
              <a:t>chardonnay</a:t>
            </a:r>
            <a:r>
              <a:rPr lang="sv-SE" sz="1800" dirty="0" smtClean="0"/>
              <a:t> för Cap </a:t>
            </a:r>
            <a:r>
              <a:rPr lang="sv-SE" sz="1800" dirty="0" err="1" smtClean="0"/>
              <a:t>Classique</a:t>
            </a:r>
            <a:r>
              <a:rPr lang="sv-SE" sz="1800" dirty="0" smtClean="0"/>
              <a:t>.</a:t>
            </a:r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r>
              <a:rPr lang="sv-SE" sz="1800" dirty="0" smtClean="0"/>
              <a:t>OVERBERG REGION</a:t>
            </a:r>
          </a:p>
          <a:p>
            <a:pPr>
              <a:buNone/>
            </a:pPr>
            <a:r>
              <a:rPr lang="sv-SE" sz="1800" b="1" dirty="0" smtClean="0"/>
              <a:t>Walkers Bay</a:t>
            </a:r>
          </a:p>
          <a:p>
            <a:pPr>
              <a:buNone/>
            </a:pPr>
            <a:r>
              <a:rPr lang="sv-SE" sz="1800" dirty="0" smtClean="0"/>
              <a:t>Känd för </a:t>
            </a:r>
            <a:r>
              <a:rPr lang="sv-SE" sz="1800" b="1" dirty="0" err="1" smtClean="0"/>
              <a:t>Elgin</a:t>
            </a:r>
            <a:r>
              <a:rPr lang="sv-SE" sz="1800" dirty="0" smtClean="0"/>
              <a:t> ett grönskande område ca 75 km sydost om Kapstaden som har ett</a:t>
            </a:r>
          </a:p>
          <a:p>
            <a:pPr>
              <a:buNone/>
            </a:pPr>
            <a:r>
              <a:rPr lang="sv-SE" sz="1800" dirty="0" smtClean="0"/>
              <a:t>svalt havsklimat lämpat speciellt för Sauvignon Blanc och för dalen </a:t>
            </a:r>
            <a:r>
              <a:rPr lang="sv-SE" sz="1800" dirty="0" err="1" smtClean="0"/>
              <a:t>H</a:t>
            </a:r>
            <a:r>
              <a:rPr lang="sv-SE" sz="1800" b="1" dirty="0" err="1" smtClean="0"/>
              <a:t>emel-en-Aarde</a:t>
            </a:r>
            <a:r>
              <a:rPr lang="sv-SE" sz="1800" b="1" dirty="0" smtClean="0"/>
              <a:t> </a:t>
            </a:r>
            <a:r>
              <a:rPr lang="sv-SE" sz="1800" dirty="0" smtClean="0"/>
              <a:t>invid</a:t>
            </a:r>
          </a:p>
          <a:p>
            <a:pPr>
              <a:buNone/>
            </a:pPr>
            <a:r>
              <a:rPr lang="sv-SE" sz="1800" dirty="0" smtClean="0"/>
              <a:t>valstaden </a:t>
            </a:r>
            <a:r>
              <a:rPr lang="sv-SE" sz="1800" dirty="0" err="1" smtClean="0"/>
              <a:t>Hermanus</a:t>
            </a:r>
            <a:r>
              <a:rPr lang="sv-SE" sz="1800" dirty="0" smtClean="0"/>
              <a:t> där Hamilton Russel och </a:t>
            </a:r>
            <a:r>
              <a:rPr lang="sv-SE" sz="1800" dirty="0" err="1" smtClean="0"/>
              <a:t>Bouchard</a:t>
            </a:r>
            <a:r>
              <a:rPr lang="sv-SE" sz="1800" dirty="0" smtClean="0"/>
              <a:t> Finlayson  tillverkar Sydafrikas </a:t>
            </a:r>
          </a:p>
          <a:p>
            <a:pPr>
              <a:buNone/>
            </a:pPr>
            <a:r>
              <a:rPr lang="sv-SE" sz="1800" dirty="0" smtClean="0"/>
              <a:t>bästa </a:t>
            </a:r>
            <a:r>
              <a:rPr lang="sv-SE" sz="1800" dirty="0" err="1" smtClean="0"/>
              <a:t>Pinot</a:t>
            </a:r>
            <a:r>
              <a:rPr lang="sv-SE" sz="1800" dirty="0" smtClean="0"/>
              <a:t> </a:t>
            </a:r>
            <a:r>
              <a:rPr lang="sv-SE" sz="1800" dirty="0" err="1" smtClean="0"/>
              <a:t>Noir</a:t>
            </a:r>
            <a:r>
              <a:rPr lang="sv-SE" sz="1800" dirty="0" smtClean="0"/>
              <a:t> och Chardonnay av en exceptionellt hög kvalitet. Tyvärr finns inte deras</a:t>
            </a:r>
          </a:p>
          <a:p>
            <a:pPr>
              <a:buNone/>
            </a:pPr>
            <a:r>
              <a:rPr lang="sv-SE" sz="1800" dirty="0" smtClean="0"/>
              <a:t>viner på Alko.</a:t>
            </a:r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r>
              <a:rPr lang="sv-SE" sz="1800" dirty="0" smtClean="0"/>
              <a:t>BREEDE RIVER VALLEY REGION</a:t>
            </a:r>
          </a:p>
          <a:p>
            <a:pPr>
              <a:buNone/>
            </a:pPr>
            <a:r>
              <a:rPr lang="sv-SE" sz="1800" b="1" dirty="0" err="1" smtClean="0"/>
              <a:t>Overberg</a:t>
            </a:r>
            <a:endParaRPr lang="sv-SE" sz="1800" b="1" dirty="0" smtClean="0"/>
          </a:p>
          <a:p>
            <a:pPr>
              <a:buNone/>
            </a:pPr>
            <a:r>
              <a:rPr lang="sv-SE" sz="1800" dirty="0" smtClean="0"/>
              <a:t>Relativt okänt område trots att här odlas ca 25%  av allt vin i Sydafrika. Många kooperativ</a:t>
            </a:r>
          </a:p>
          <a:p>
            <a:pPr>
              <a:buNone/>
            </a:pPr>
            <a:r>
              <a:rPr lang="sv-SE" sz="1800" dirty="0" smtClean="0"/>
              <a:t>som odlar bulkviner av lägre kvalitet. Stor tillverkning av brandy.</a:t>
            </a:r>
          </a:p>
          <a:p>
            <a:pPr>
              <a:buNone/>
            </a:pPr>
            <a:r>
              <a:rPr lang="sv-SE" sz="1800" b="1" dirty="0" smtClean="0"/>
              <a:t>Robertson</a:t>
            </a:r>
          </a:p>
          <a:p>
            <a:pPr>
              <a:buNone/>
            </a:pPr>
            <a:r>
              <a:rPr lang="sv-SE" sz="1800" dirty="0" smtClean="0"/>
              <a:t>Robertson </a:t>
            </a:r>
            <a:r>
              <a:rPr lang="sv-SE" sz="1800" dirty="0" err="1" smtClean="0"/>
              <a:t>Vinery</a:t>
            </a:r>
            <a:r>
              <a:rPr lang="sv-SE" sz="1800" dirty="0" smtClean="0"/>
              <a:t> och Graham Beck de mest kända vinfirmorna. Båda tillverka goda röd- och</a:t>
            </a:r>
          </a:p>
          <a:p>
            <a:pPr>
              <a:buNone/>
            </a:pPr>
            <a:r>
              <a:rPr lang="sv-SE" sz="1800" dirty="0" smtClean="0"/>
              <a:t>vitviner. Graham Beck dessutom Cap </a:t>
            </a:r>
            <a:r>
              <a:rPr lang="sv-SE" sz="1800" dirty="0" err="1" smtClean="0"/>
              <a:t>Classique</a:t>
            </a:r>
            <a:r>
              <a:rPr lang="sv-SE" sz="1800" dirty="0" smtClean="0"/>
              <a:t>. </a:t>
            </a:r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endParaRPr lang="sv-SE" sz="1800" b="1" dirty="0" smtClean="0"/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endParaRPr lang="sv-SE" sz="1800" b="1" i="1" dirty="0" smtClean="0"/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endParaRPr lang="sv-SE" sz="1800" b="1" dirty="0" smtClean="0"/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endParaRPr lang="sv-SE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sv-SE" sz="2800" b="1" dirty="0" smtClean="0"/>
              <a:t>Klassificering</a:t>
            </a:r>
            <a:endParaRPr lang="sv-SE" sz="2800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83264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v-SE" sz="2400" b="1" dirty="0" smtClean="0"/>
              <a:t>WO, Wine of </a:t>
            </a:r>
            <a:r>
              <a:rPr lang="sv-SE" sz="2400" b="1" dirty="0" err="1" smtClean="0"/>
              <a:t>Origin</a:t>
            </a:r>
            <a:r>
              <a:rPr lang="sv-SE" sz="2400" dirty="0" smtClean="0"/>
              <a:t>. </a:t>
            </a:r>
          </a:p>
          <a:p>
            <a:pPr>
              <a:buNone/>
            </a:pPr>
            <a:endParaRPr lang="sv-SE" sz="2400" dirty="0" smtClean="0"/>
          </a:p>
          <a:p>
            <a:pPr>
              <a:buNone/>
            </a:pPr>
            <a:r>
              <a:rPr lang="sv-SE" sz="2400" dirty="0" err="1" smtClean="0"/>
              <a:t>-Introducerades</a:t>
            </a:r>
            <a:r>
              <a:rPr lang="sv-SE" sz="2400" dirty="0" smtClean="0"/>
              <a:t> år 1993</a:t>
            </a:r>
          </a:p>
          <a:p>
            <a:pPr>
              <a:buNone/>
            </a:pPr>
            <a:r>
              <a:rPr lang="sv-SE" sz="2400" dirty="0" err="1" smtClean="0"/>
              <a:t>-Ursprung</a:t>
            </a:r>
            <a:r>
              <a:rPr lang="sv-SE" sz="2400" dirty="0" smtClean="0"/>
              <a:t>, distrikt, årgång och druvslag måste anges på etiketten</a:t>
            </a:r>
          </a:p>
          <a:p>
            <a:pPr>
              <a:buNone/>
            </a:pPr>
            <a:r>
              <a:rPr lang="sv-SE" sz="2400" dirty="0" err="1" smtClean="0"/>
              <a:t>-Endruvsviner</a:t>
            </a:r>
            <a:r>
              <a:rPr lang="sv-SE" sz="2400" dirty="0" smtClean="0"/>
              <a:t> måste innehålla minst 75% av den angivna druvan och minst</a:t>
            </a:r>
          </a:p>
          <a:p>
            <a:pPr>
              <a:buNone/>
            </a:pPr>
            <a:r>
              <a:rPr lang="sv-SE" sz="2400" dirty="0" smtClean="0"/>
              <a:t>75% komma från samma skörd (85% av båda vid export till EU)</a:t>
            </a:r>
          </a:p>
          <a:p>
            <a:pPr>
              <a:buNone/>
            </a:pPr>
            <a:r>
              <a:rPr lang="sv-SE" sz="2400" dirty="0" err="1" smtClean="0"/>
              <a:t>-För</a:t>
            </a:r>
            <a:r>
              <a:rPr lang="sv-SE" sz="2400" dirty="0" smtClean="0"/>
              <a:t> blandningar skall druvorna omnämnas.</a:t>
            </a:r>
          </a:p>
          <a:p>
            <a:pPr>
              <a:buNone/>
            </a:pPr>
            <a:r>
              <a:rPr lang="sv-SE" sz="2400" dirty="0" err="1" smtClean="0"/>
              <a:t>-Inga</a:t>
            </a:r>
            <a:r>
              <a:rPr lang="sv-SE" sz="2400" dirty="0" smtClean="0"/>
              <a:t> bestämmelser beträffande avkastning, bevattning eller gödsling.</a:t>
            </a:r>
          </a:p>
          <a:p>
            <a:pPr>
              <a:buNone/>
            </a:pPr>
            <a:r>
              <a:rPr lang="sv-SE" sz="2400" dirty="0" smtClean="0"/>
              <a:t>-75 olika druvsorter godkända för vintillverkning. Gäller alla områden.</a:t>
            </a:r>
          </a:p>
          <a:p>
            <a:pPr>
              <a:buNone/>
            </a:pPr>
            <a:r>
              <a:rPr lang="sv-SE" sz="2400" dirty="0" err="1" smtClean="0"/>
              <a:t>-Vinerna</a:t>
            </a:r>
            <a:r>
              <a:rPr lang="sv-SE" sz="2400" dirty="0" smtClean="0"/>
              <a:t> testas och godkänns av South African Wine and Spririt Board efter</a:t>
            </a:r>
          </a:p>
          <a:p>
            <a:pPr>
              <a:buNone/>
            </a:pPr>
            <a:r>
              <a:rPr lang="sv-SE" sz="2400" dirty="0" smtClean="0"/>
              <a:t>  tester, kontroller och blindprovningar</a:t>
            </a:r>
          </a:p>
          <a:p>
            <a:pPr>
              <a:buNone/>
            </a:pPr>
            <a:r>
              <a:rPr lang="sv-SE" sz="2400" dirty="0" err="1" smtClean="0"/>
              <a:t>-Fritt</a:t>
            </a:r>
            <a:r>
              <a:rPr lang="sv-SE" sz="2400" dirty="0" smtClean="0"/>
              <a:t> att blanda druvor från olika regioner, distrikt eller </a:t>
            </a:r>
            <a:r>
              <a:rPr lang="sv-SE" sz="2400" dirty="0" err="1" smtClean="0"/>
              <a:t>wards</a:t>
            </a:r>
            <a:r>
              <a:rPr lang="sv-SE" sz="2400" dirty="0" smtClean="0"/>
              <a:t> för att få en </a:t>
            </a:r>
          </a:p>
          <a:p>
            <a:pPr>
              <a:buNone/>
            </a:pPr>
            <a:r>
              <a:rPr lang="sv-SE" sz="2400" dirty="0" smtClean="0"/>
              <a:t> optimal </a:t>
            </a:r>
            <a:r>
              <a:rPr lang="sv-SE" sz="2400" dirty="0" err="1" smtClean="0"/>
              <a:t>blend</a:t>
            </a:r>
            <a:r>
              <a:rPr lang="sv-SE" sz="2400" dirty="0" smtClean="0"/>
              <a:t> av druvor från ett större område inom samma region</a:t>
            </a:r>
          </a:p>
          <a:p>
            <a:pPr>
              <a:buNone/>
            </a:pPr>
            <a:endParaRPr lang="sv-SE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sv-SE" sz="2800" dirty="0" smtClean="0"/>
              <a:t>Druvsorter i Sydafrika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5976664"/>
          </a:xfrm>
        </p:spPr>
        <p:txBody>
          <a:bodyPr>
            <a:normAutofit fontScale="25000" lnSpcReduction="20000"/>
          </a:bodyPr>
          <a:lstStyle/>
          <a:p>
            <a:endParaRPr lang="sv-SE" sz="2400" dirty="0" smtClean="0"/>
          </a:p>
          <a:p>
            <a:endParaRPr lang="sv-SE" sz="3300" dirty="0" smtClean="0"/>
          </a:p>
          <a:p>
            <a:pPr>
              <a:buNone/>
            </a:pPr>
            <a:r>
              <a:rPr lang="sv-SE" sz="7200" b="1" dirty="0" smtClean="0"/>
              <a:t>		Gröna druvor</a:t>
            </a:r>
            <a:r>
              <a:rPr lang="sv-SE" sz="7200" dirty="0" smtClean="0"/>
              <a:t>				</a:t>
            </a:r>
            <a:r>
              <a:rPr lang="sv-SE" sz="7200" b="1" dirty="0" smtClean="0"/>
              <a:t>Blå druvor  (ha)</a:t>
            </a:r>
          </a:p>
          <a:p>
            <a:pPr>
              <a:buNone/>
            </a:pPr>
            <a:endParaRPr lang="sv-SE" sz="7200" b="1" dirty="0" smtClean="0"/>
          </a:p>
          <a:p>
            <a:pPr>
              <a:buNone/>
            </a:pPr>
            <a:r>
              <a:rPr lang="sv-SE" sz="7200" dirty="0" smtClean="0"/>
              <a:t>		           </a:t>
            </a:r>
            <a:r>
              <a:rPr lang="sv-SE" sz="7200" b="1" dirty="0" smtClean="0"/>
              <a:t>2000       2010                                                      2000             2010</a:t>
            </a:r>
          </a:p>
          <a:p>
            <a:pPr>
              <a:buNone/>
            </a:pPr>
            <a:r>
              <a:rPr lang="sv-SE" sz="7200" dirty="0" err="1" smtClean="0"/>
              <a:t>Chenin</a:t>
            </a:r>
            <a:r>
              <a:rPr lang="sv-SE" sz="7200" dirty="0" smtClean="0"/>
              <a:t> Blanc     22.565      18.515    -18%	Cabernet </a:t>
            </a:r>
            <a:r>
              <a:rPr lang="sv-SE" sz="7200" dirty="0" err="1" smtClean="0"/>
              <a:t>Sauv</a:t>
            </a:r>
            <a:r>
              <a:rPr lang="sv-SE" sz="7200" dirty="0" smtClean="0"/>
              <a:t>.   8.824      12.325     +39,7%</a:t>
            </a:r>
          </a:p>
          <a:p>
            <a:pPr>
              <a:buNone/>
            </a:pPr>
            <a:r>
              <a:rPr lang="sv-SE" sz="7200" dirty="0" err="1" smtClean="0"/>
              <a:t>Colombar</a:t>
            </a:r>
            <a:r>
              <a:rPr lang="sv-SE" sz="7200" dirty="0" smtClean="0"/>
              <a:t>           11.431      11.990    +4.9%         	</a:t>
            </a:r>
            <a:r>
              <a:rPr lang="sv-SE" sz="7200" dirty="0" err="1" smtClean="0"/>
              <a:t>Shiraz/Syrah</a:t>
            </a:r>
            <a:r>
              <a:rPr lang="sv-SE" sz="7200" dirty="0" smtClean="0"/>
              <a:t>       5.630     10.135     +180,0%</a:t>
            </a:r>
          </a:p>
          <a:p>
            <a:pPr>
              <a:buNone/>
            </a:pPr>
            <a:r>
              <a:rPr lang="sv-SE" sz="7200" dirty="0" err="1" smtClean="0"/>
              <a:t>Sauv</a:t>
            </a:r>
            <a:r>
              <a:rPr lang="sv-SE" sz="7200" dirty="0" smtClean="0"/>
              <a:t>. Blanc            5.436       9.551    +75.7%	</a:t>
            </a:r>
            <a:r>
              <a:rPr lang="sv-SE" sz="7200" dirty="0" err="1" smtClean="0"/>
              <a:t>Merlot</a:t>
            </a:r>
            <a:r>
              <a:rPr lang="sv-SE" sz="7200" dirty="0" smtClean="0"/>
              <a:t>                 4.887        6.497     +32,9%          </a:t>
            </a:r>
          </a:p>
          <a:p>
            <a:pPr>
              <a:buNone/>
            </a:pPr>
            <a:r>
              <a:rPr lang="sv-SE" sz="7200" dirty="0" smtClean="0"/>
              <a:t>Chardonnay          6.067       8.278    +36,4%     	</a:t>
            </a:r>
            <a:r>
              <a:rPr lang="sv-SE" sz="7200" dirty="0" err="1" smtClean="0"/>
              <a:t>Pinotage</a:t>
            </a:r>
            <a:r>
              <a:rPr lang="sv-SE" sz="7200" dirty="0" smtClean="0"/>
              <a:t>              6.500         6.240     -0,4%</a:t>
            </a:r>
          </a:p>
          <a:p>
            <a:pPr>
              <a:buNone/>
            </a:pPr>
            <a:r>
              <a:rPr lang="sv-SE" sz="7200" dirty="0" smtClean="0"/>
              <a:t>Muscat                  4.047       2.167    -46,5%      	Ruby Cab.             2.050       2.220      +8,3%</a:t>
            </a:r>
          </a:p>
          <a:p>
            <a:pPr>
              <a:buNone/>
            </a:pPr>
            <a:r>
              <a:rPr lang="sv-SE" sz="7200" dirty="0" err="1" smtClean="0"/>
              <a:t>Semillon</a:t>
            </a:r>
            <a:r>
              <a:rPr lang="sv-SE" sz="7200" dirty="0" smtClean="0"/>
              <a:t>                1.029       1.182    +14,9%         	</a:t>
            </a:r>
            <a:r>
              <a:rPr lang="sv-SE" sz="7200" dirty="0" err="1" smtClean="0"/>
              <a:t>Cinsaut</a:t>
            </a:r>
            <a:r>
              <a:rPr lang="sv-SE" sz="7200" dirty="0" smtClean="0"/>
              <a:t>	            3.533        2.052      - 41,9%</a:t>
            </a:r>
          </a:p>
          <a:p>
            <a:pPr>
              <a:buNone/>
            </a:pPr>
            <a:r>
              <a:rPr lang="sv-SE" sz="7200" dirty="0" err="1" smtClean="0"/>
              <a:t>Viognier</a:t>
            </a:r>
            <a:r>
              <a:rPr lang="sv-SE" sz="7200" dirty="0" smtClean="0"/>
              <a:t>                     50          934    +186,8%     	</a:t>
            </a:r>
            <a:r>
              <a:rPr lang="sv-SE" sz="7200" dirty="0" err="1" smtClean="0"/>
              <a:t>Pino</a:t>
            </a:r>
            <a:r>
              <a:rPr lang="sv-SE" sz="7200" dirty="0" smtClean="0"/>
              <a:t> t </a:t>
            </a:r>
            <a:r>
              <a:rPr lang="sv-SE" sz="7200" dirty="0" err="1" smtClean="0"/>
              <a:t>Noir</a:t>
            </a:r>
            <a:r>
              <a:rPr lang="sv-SE" sz="7200" dirty="0" smtClean="0"/>
              <a:t>               487          962     +197,5%       	</a:t>
            </a:r>
          </a:p>
          <a:p>
            <a:pPr>
              <a:buNone/>
            </a:pPr>
            <a:r>
              <a:rPr lang="sv-SE" sz="7200" dirty="0" smtClean="0"/>
              <a:t>                      -------------------------------------------------------------------------------------------------------- </a:t>
            </a:r>
          </a:p>
          <a:p>
            <a:pPr>
              <a:buNone/>
            </a:pPr>
            <a:r>
              <a:rPr lang="sv-SE" sz="7200" b="1" dirty="0" smtClean="0"/>
              <a:t>                            50.625    52.617                                                       31.911        40.431</a:t>
            </a:r>
          </a:p>
          <a:p>
            <a:pPr>
              <a:buNone/>
            </a:pPr>
            <a:r>
              <a:rPr lang="sv-SE" sz="7200" dirty="0" smtClean="0"/>
              <a:t>       Ökning 	1,04%					26,7%</a:t>
            </a:r>
          </a:p>
          <a:p>
            <a:pPr>
              <a:buNone/>
            </a:pPr>
            <a:endParaRPr lang="sv-SE" sz="7200" dirty="0" smtClean="0"/>
          </a:p>
          <a:p>
            <a:pPr>
              <a:buNone/>
            </a:pPr>
            <a:endParaRPr lang="sv-SE" sz="7200" dirty="0" smtClean="0"/>
          </a:p>
          <a:p>
            <a:pPr>
              <a:buNone/>
            </a:pPr>
            <a:r>
              <a:rPr lang="sv-SE" sz="7200" b="1" dirty="0" smtClean="0"/>
              <a:t>Total odling     </a:t>
            </a:r>
            <a:r>
              <a:rPr lang="sv-SE" sz="7200" dirty="0" smtClean="0"/>
              <a:t>2000    93.656   ( 64% gröna druvor/36% blå druvor)</a:t>
            </a:r>
          </a:p>
          <a:p>
            <a:pPr>
              <a:buNone/>
            </a:pPr>
            <a:r>
              <a:rPr lang="sv-SE" sz="7200" dirty="0" smtClean="0"/>
              <a:t>                          2010  101.016   (56% gröna druvor/44% blå druvor) </a:t>
            </a:r>
          </a:p>
          <a:p>
            <a:pPr>
              <a:buNone/>
            </a:pPr>
            <a:endParaRPr lang="sv-SE" sz="7200" dirty="0" smtClean="0"/>
          </a:p>
          <a:p>
            <a:pPr>
              <a:buNone/>
            </a:pPr>
            <a:r>
              <a:rPr lang="sv-SE" sz="7200" dirty="0" smtClean="0"/>
              <a:t>Källa: SAWIS (South African Wine Industry Information and Systems)</a:t>
            </a:r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r>
              <a:rPr lang="sv-SE" sz="2000" dirty="0" smtClean="0"/>
              <a:t> </a:t>
            </a:r>
            <a:endParaRPr lang="sv-SE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>
            <a:noAutofit/>
          </a:bodyPr>
          <a:lstStyle/>
          <a:p>
            <a:r>
              <a:rPr lang="sv-SE" sz="2400" dirty="0" smtClean="0"/>
              <a:t>Kvällens viner</a:t>
            </a:r>
            <a:endParaRPr lang="sv-SE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sz="1600" dirty="0" smtClean="0"/>
              <a:t>555687   </a:t>
            </a:r>
            <a:r>
              <a:rPr lang="sv-SE" sz="1600" b="1" dirty="0" err="1" smtClean="0"/>
              <a:t>Pongrácz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Méthode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Classique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Brut</a:t>
            </a:r>
            <a:r>
              <a:rPr lang="sv-SE" sz="1600" dirty="0" smtClean="0"/>
              <a:t>						14.90</a:t>
            </a:r>
          </a:p>
          <a:p>
            <a:pPr>
              <a:buNone/>
            </a:pPr>
            <a:r>
              <a:rPr lang="sv-SE" sz="1600" dirty="0" smtClean="0"/>
              <a:t>                   60% </a:t>
            </a:r>
            <a:r>
              <a:rPr lang="sv-SE" sz="1600" dirty="0" err="1" smtClean="0"/>
              <a:t>Pinot</a:t>
            </a:r>
            <a:r>
              <a:rPr lang="sv-SE" sz="1600" dirty="0" smtClean="0"/>
              <a:t> Noir,40% Chardonnay, 2 år med jästen</a:t>
            </a:r>
          </a:p>
          <a:p>
            <a:pPr>
              <a:buNone/>
            </a:pPr>
            <a:r>
              <a:rPr lang="sv-SE" sz="1600" dirty="0" smtClean="0"/>
              <a:t>	           alkohol 12%, socker 7 g/l, syror 5,9 g/l</a:t>
            </a:r>
          </a:p>
          <a:p>
            <a:pPr>
              <a:buNone/>
            </a:pPr>
            <a:r>
              <a:rPr lang="sv-SE" sz="1600" dirty="0" smtClean="0"/>
              <a:t>	          </a:t>
            </a:r>
            <a:r>
              <a:rPr lang="sv-SE" sz="1600" dirty="0" err="1" smtClean="0"/>
              <a:t>aperitiv</a:t>
            </a:r>
            <a:r>
              <a:rPr lang="sv-SE" sz="1600" dirty="0" smtClean="0"/>
              <a:t>, skaldjur, vit fisk</a:t>
            </a:r>
          </a:p>
          <a:p>
            <a:pPr>
              <a:buNone/>
            </a:pPr>
            <a:r>
              <a:rPr lang="sv-SE" sz="1600" dirty="0" smtClean="0"/>
              <a:t>512477   </a:t>
            </a:r>
            <a:r>
              <a:rPr lang="sv-SE" sz="1600" b="1" dirty="0" err="1" smtClean="0"/>
              <a:t>Pecan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Stream</a:t>
            </a:r>
            <a:r>
              <a:rPr lang="sv-SE" sz="1600" b="1" dirty="0" smtClean="0"/>
              <a:t> Sauvignon Blanc 2014 </a:t>
            </a:r>
            <a:r>
              <a:rPr lang="sv-SE" sz="1600" dirty="0" smtClean="0"/>
              <a:t>(W.O. </a:t>
            </a:r>
            <a:r>
              <a:rPr lang="sv-SE" sz="1600" dirty="0" err="1" smtClean="0"/>
              <a:t>Elgin</a:t>
            </a:r>
            <a:r>
              <a:rPr lang="sv-SE" sz="1600" dirty="0" smtClean="0"/>
              <a:t>)				13.48</a:t>
            </a:r>
          </a:p>
          <a:p>
            <a:pPr>
              <a:buNone/>
            </a:pPr>
            <a:r>
              <a:rPr lang="sv-SE" sz="1600" dirty="0" smtClean="0"/>
              <a:t>                  100% </a:t>
            </a:r>
            <a:r>
              <a:rPr lang="sv-SE" sz="1600" dirty="0" err="1" smtClean="0"/>
              <a:t>Sauv.bl</a:t>
            </a:r>
            <a:r>
              <a:rPr lang="sv-SE" sz="1600" dirty="0" smtClean="0"/>
              <a:t>., alkohol 13,5%, socker 1,14 g/l, syror 5,98 g/l</a:t>
            </a:r>
          </a:p>
          <a:p>
            <a:pPr>
              <a:buNone/>
            </a:pPr>
            <a:r>
              <a:rPr lang="sv-SE" sz="1600" dirty="0" smtClean="0"/>
              <a:t>                  skaldjur, vit fisk, </a:t>
            </a:r>
            <a:r>
              <a:rPr lang="sv-SE" sz="1600" dirty="0" err="1" smtClean="0"/>
              <a:t>aperitiv</a:t>
            </a:r>
            <a:r>
              <a:rPr lang="sv-SE" sz="1600" dirty="0" smtClean="0"/>
              <a:t>, sallader  </a:t>
            </a:r>
          </a:p>
          <a:p>
            <a:pPr>
              <a:buNone/>
            </a:pPr>
            <a:r>
              <a:rPr lang="sv-SE" sz="1600" dirty="0" smtClean="0"/>
              <a:t>506777   </a:t>
            </a:r>
            <a:r>
              <a:rPr lang="sv-SE" sz="1600" b="1" dirty="0" err="1" smtClean="0"/>
              <a:t>Kleine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Zalze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Fam.Reserve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Chenin</a:t>
            </a:r>
            <a:r>
              <a:rPr lang="sv-SE" sz="1600" b="1" dirty="0" smtClean="0"/>
              <a:t> Blanc  2012 </a:t>
            </a:r>
            <a:r>
              <a:rPr lang="sv-SE" sz="1600" dirty="0" smtClean="0"/>
              <a:t>(W.O. </a:t>
            </a:r>
            <a:r>
              <a:rPr lang="sv-SE" sz="1600" dirty="0" err="1" smtClean="0"/>
              <a:t>Stellenbosch</a:t>
            </a:r>
            <a:r>
              <a:rPr lang="sv-SE" sz="1600" dirty="0" smtClean="0"/>
              <a:t>)			 24.90</a:t>
            </a:r>
          </a:p>
          <a:p>
            <a:pPr>
              <a:buNone/>
            </a:pPr>
            <a:r>
              <a:rPr lang="sv-SE" sz="1600" dirty="0" smtClean="0"/>
              <a:t>                 100% </a:t>
            </a:r>
            <a:r>
              <a:rPr lang="sv-SE" sz="1600" dirty="0" err="1" smtClean="0"/>
              <a:t>Chenin</a:t>
            </a:r>
            <a:r>
              <a:rPr lang="sv-SE" sz="1600" dirty="0" smtClean="0"/>
              <a:t> Blanc,  torrt, alkohol 13,5%, syror 6,8 g/l</a:t>
            </a:r>
          </a:p>
          <a:p>
            <a:pPr>
              <a:buNone/>
            </a:pPr>
            <a:r>
              <a:rPr lang="sv-SE" sz="1600" dirty="0" smtClean="0"/>
              <a:t>	         stekt eller grillat vitt kött, grillad röd fisk</a:t>
            </a:r>
          </a:p>
          <a:p>
            <a:pPr>
              <a:buNone/>
            </a:pPr>
            <a:r>
              <a:rPr lang="sv-SE" sz="1600" dirty="0" smtClean="0"/>
              <a:t>466017   </a:t>
            </a:r>
            <a:r>
              <a:rPr lang="sv-SE" sz="1600" b="1" dirty="0" err="1" smtClean="0"/>
              <a:t>Simonsig</a:t>
            </a:r>
            <a:r>
              <a:rPr lang="sv-SE" sz="1600" b="1" dirty="0" smtClean="0"/>
              <a:t> Shiraz 2012  </a:t>
            </a:r>
            <a:r>
              <a:rPr lang="sv-SE" sz="1600" dirty="0" smtClean="0"/>
              <a:t>(W.O. </a:t>
            </a:r>
            <a:r>
              <a:rPr lang="sv-SE" sz="1600" dirty="0" err="1" smtClean="0"/>
              <a:t>Stellenbosch</a:t>
            </a:r>
            <a:r>
              <a:rPr lang="sv-SE" sz="1600" dirty="0" smtClean="0"/>
              <a:t>) </a:t>
            </a:r>
            <a:r>
              <a:rPr lang="sv-SE" sz="1600" b="1" dirty="0" smtClean="0"/>
              <a:t>					</a:t>
            </a:r>
            <a:r>
              <a:rPr lang="sv-SE" sz="1600" dirty="0" smtClean="0"/>
              <a:t>11.99</a:t>
            </a:r>
            <a:endParaRPr lang="sv-SE" sz="1600" dirty="0" smtClean="0"/>
          </a:p>
          <a:p>
            <a:pPr>
              <a:buNone/>
            </a:pPr>
            <a:r>
              <a:rPr lang="sv-SE" sz="1600" dirty="0" smtClean="0"/>
              <a:t>   	         100% Shiraz, fylligt, höga tanniner, 14%, syror 5,8 g/l  </a:t>
            </a:r>
          </a:p>
          <a:p>
            <a:pPr>
              <a:buNone/>
            </a:pPr>
            <a:r>
              <a:rPr lang="sv-SE" sz="1600" dirty="0" smtClean="0"/>
              <a:t>	         vilt, nöt och fårkött, grytor</a:t>
            </a:r>
          </a:p>
          <a:p>
            <a:pPr>
              <a:buNone/>
            </a:pPr>
            <a:r>
              <a:rPr lang="sv-SE" sz="1600" dirty="0" smtClean="0"/>
              <a:t>465457   </a:t>
            </a:r>
            <a:r>
              <a:rPr lang="sv-SE" sz="1600" b="1" dirty="0" err="1" smtClean="0"/>
              <a:t>Lanzerac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Pinotage</a:t>
            </a:r>
            <a:r>
              <a:rPr lang="sv-SE" sz="1600" b="1" dirty="0" smtClean="0"/>
              <a:t> 2012 </a:t>
            </a:r>
            <a:r>
              <a:rPr lang="sv-SE" sz="1600" dirty="0" smtClean="0"/>
              <a:t>(W.O. </a:t>
            </a:r>
            <a:r>
              <a:rPr lang="sv-SE" sz="1600" dirty="0" err="1" smtClean="0"/>
              <a:t>Stellenbosch</a:t>
            </a:r>
            <a:r>
              <a:rPr lang="sv-SE" sz="1600" dirty="0" smtClean="0"/>
              <a:t>)					19.90</a:t>
            </a:r>
          </a:p>
          <a:p>
            <a:pPr>
              <a:buNone/>
            </a:pPr>
            <a:r>
              <a:rPr lang="sv-SE" sz="1600" b="1" dirty="0" smtClean="0"/>
              <a:t>	</a:t>
            </a:r>
            <a:r>
              <a:rPr lang="sv-SE" sz="1600" dirty="0" smtClean="0"/>
              <a:t>         100% </a:t>
            </a:r>
            <a:r>
              <a:rPr lang="sv-SE" sz="1600" dirty="0" err="1" smtClean="0"/>
              <a:t>Pinotage</a:t>
            </a:r>
            <a:r>
              <a:rPr lang="sv-SE" sz="1600" dirty="0" smtClean="0"/>
              <a:t>, fylligt, medelhöga tanniner, alkohol 14%, syror 5,3 g/l</a:t>
            </a:r>
          </a:p>
          <a:p>
            <a:pPr>
              <a:buNone/>
            </a:pPr>
            <a:r>
              <a:rPr lang="sv-SE" sz="1600" dirty="0" smtClean="0"/>
              <a:t>	         mörkt kött, vilt</a:t>
            </a:r>
          </a:p>
          <a:p>
            <a:pPr>
              <a:buNone/>
            </a:pPr>
            <a:r>
              <a:rPr lang="sv-SE" sz="1600" dirty="0" smtClean="0"/>
              <a:t>462387   </a:t>
            </a:r>
            <a:r>
              <a:rPr lang="sv-SE" sz="1600" b="1" dirty="0" err="1" smtClean="0"/>
              <a:t>Nederburg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Winemaster’s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Reserve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Edelrood</a:t>
            </a:r>
            <a:r>
              <a:rPr lang="sv-SE" sz="1600" b="1" dirty="0" smtClean="0"/>
              <a:t> 2012  </a:t>
            </a:r>
            <a:r>
              <a:rPr lang="sv-SE" sz="1600" dirty="0" smtClean="0"/>
              <a:t>(W.O. Western Cape)		10.99</a:t>
            </a:r>
          </a:p>
          <a:p>
            <a:pPr>
              <a:buNone/>
            </a:pPr>
            <a:r>
              <a:rPr lang="sv-SE" sz="1600" dirty="0" smtClean="0"/>
              <a:t>                 51%Cabernet/49% </a:t>
            </a:r>
            <a:r>
              <a:rPr lang="sv-SE" sz="1600" dirty="0" err="1" smtClean="0"/>
              <a:t>Merlot</a:t>
            </a:r>
            <a:r>
              <a:rPr lang="sv-SE" sz="1600" dirty="0" smtClean="0"/>
              <a:t>, fylligt, höga tanniner 14% alkohol syror 5,9 g/l</a:t>
            </a:r>
          </a:p>
          <a:p>
            <a:pPr>
              <a:buNone/>
            </a:pPr>
            <a:r>
              <a:rPr lang="sv-SE" sz="1600" dirty="0" smtClean="0"/>
              <a:t>	         grillat gris- får- och nötkött, grytor</a:t>
            </a:r>
          </a:p>
          <a:p>
            <a:pPr>
              <a:buNone/>
            </a:pPr>
            <a:r>
              <a:rPr lang="sv-SE" sz="1600" dirty="0" smtClean="0"/>
              <a:t>		</a:t>
            </a:r>
          </a:p>
          <a:p>
            <a:pPr>
              <a:buNone/>
            </a:pPr>
            <a:r>
              <a:rPr lang="sv-SE" sz="1600" dirty="0" smtClean="0"/>
              <a:t>		</a:t>
            </a:r>
          </a:p>
          <a:p>
            <a:pPr>
              <a:buNone/>
            </a:pPr>
            <a:r>
              <a:rPr lang="sv-SE" sz="1600" dirty="0" smtClean="0"/>
              <a:t>    </a:t>
            </a:r>
          </a:p>
          <a:p>
            <a:pPr>
              <a:buNone/>
            </a:pPr>
            <a:endParaRPr lang="sv-SE" sz="1600" dirty="0" smtClean="0"/>
          </a:p>
          <a:p>
            <a:pPr>
              <a:buNone/>
            </a:pPr>
            <a:r>
              <a:rPr lang="sv-SE" sz="1600" b="1" dirty="0" smtClean="0"/>
              <a:t>		</a:t>
            </a:r>
          </a:p>
          <a:p>
            <a:pPr>
              <a:buNone/>
            </a:pPr>
            <a:r>
              <a:rPr lang="sv-SE" sz="1600" dirty="0" smtClean="0"/>
              <a:t>        </a:t>
            </a:r>
          </a:p>
          <a:p>
            <a:pPr>
              <a:buNone/>
            </a:pPr>
            <a:r>
              <a:rPr lang="sv-SE" sz="1600" dirty="0" smtClean="0"/>
              <a:t>		    </a:t>
            </a:r>
          </a:p>
          <a:p>
            <a:pPr>
              <a:buNone/>
            </a:pPr>
            <a:r>
              <a:rPr lang="sv-SE" sz="1600" dirty="0" smtClean="0"/>
              <a:t>           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868</Words>
  <Application>Microsoft Office PowerPoint</Application>
  <PresentationFormat>Bildspel på skärmen (4:3)</PresentationFormat>
  <Paragraphs>171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Office-tema</vt:lpstr>
      <vt:lpstr>Vinodlingens historia i Sydafrika</vt:lpstr>
      <vt:lpstr>Vinodligens historia i Sydafrika</vt:lpstr>
      <vt:lpstr>SYDAFRIKAS VINOMRÅDEN indelas i regions, districts och wards</vt:lpstr>
      <vt:lpstr>Sydafrikas vinområden</vt:lpstr>
      <vt:lpstr>Sydafrika vinområden</vt:lpstr>
      <vt:lpstr>Klassificering</vt:lpstr>
      <vt:lpstr>Druvsorter i Sydafrika</vt:lpstr>
      <vt:lpstr>Kvällens viner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Vinodligens historia i Sydafrika</dc:title>
  <dc:creator>Ramon</dc:creator>
  <cp:lastModifiedBy>Ramon</cp:lastModifiedBy>
  <cp:revision>21</cp:revision>
  <dcterms:created xsi:type="dcterms:W3CDTF">2015-02-02T15:20:42Z</dcterms:created>
  <dcterms:modified xsi:type="dcterms:W3CDTF">2015-03-01T10:40:20Z</dcterms:modified>
</cp:coreProperties>
</file>