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60" r:id="rId3"/>
    <p:sldId id="264" r:id="rId4"/>
    <p:sldId id="261" r:id="rId5"/>
    <p:sldId id="259" r:id="rId6"/>
    <p:sldId id="258" r:id="rId7"/>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E84A0D-65F2-49B9-971A-F988EAA7FD71}" type="datetimeFigureOut">
              <a:rPr lang="sv-SE" smtClean="0"/>
              <a:pPr/>
              <a:t>2020-02-18</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D44555-978D-4C12-9031-4EDAC889AE0A}" type="slidenum">
              <a:rPr lang="sv-SE" smtClean="0"/>
              <a:pPr/>
              <a:t>‹#›</a:t>
            </a:fld>
            <a:endParaRPr lang="sv-S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endParaRPr lang="sv-SE" dirty="0"/>
          </a:p>
        </p:txBody>
      </p:sp>
      <p:sp>
        <p:nvSpPr>
          <p:cNvPr id="4" name="Platshållare för bildnummer 3"/>
          <p:cNvSpPr>
            <a:spLocks noGrp="1"/>
          </p:cNvSpPr>
          <p:nvPr>
            <p:ph type="sldNum" sz="quarter" idx="10"/>
          </p:nvPr>
        </p:nvSpPr>
        <p:spPr/>
        <p:txBody>
          <a:bodyPr/>
          <a:lstStyle/>
          <a:p>
            <a:fld id="{E8D44555-978D-4C12-9031-4EDAC889AE0A}" type="slidenum">
              <a:rPr lang="sv-SE" smtClean="0"/>
              <a:pPr/>
              <a:t>1</a:t>
            </a:fld>
            <a:endParaRPr 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2701A84B-3A16-4A84-94CA-3E1CEAF3EDC4}" type="datetimeFigureOut">
              <a:rPr lang="sv-SE" smtClean="0"/>
              <a:pPr/>
              <a:t>2020-02-18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0C51E12-D358-4C1E-97B6-A6119F539E23}"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2701A84B-3A16-4A84-94CA-3E1CEAF3EDC4}" type="datetimeFigureOut">
              <a:rPr lang="sv-SE" smtClean="0"/>
              <a:pPr/>
              <a:t>2020-02-18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0C51E12-D358-4C1E-97B6-A6119F539E23}"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2701A84B-3A16-4A84-94CA-3E1CEAF3EDC4}" type="datetimeFigureOut">
              <a:rPr lang="sv-SE" smtClean="0"/>
              <a:pPr/>
              <a:t>2020-02-18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0C51E12-D358-4C1E-97B6-A6119F539E23}"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2701A84B-3A16-4A84-94CA-3E1CEAF3EDC4}" type="datetimeFigureOut">
              <a:rPr lang="sv-SE" smtClean="0"/>
              <a:pPr/>
              <a:t>2020-02-18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0C51E12-D358-4C1E-97B6-A6119F539E23}"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2701A84B-3A16-4A84-94CA-3E1CEAF3EDC4}" type="datetimeFigureOut">
              <a:rPr lang="sv-SE" smtClean="0"/>
              <a:pPr/>
              <a:t>2020-02-18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0C51E12-D358-4C1E-97B6-A6119F539E23}"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2701A84B-3A16-4A84-94CA-3E1CEAF3EDC4}" type="datetimeFigureOut">
              <a:rPr lang="sv-SE" smtClean="0"/>
              <a:pPr/>
              <a:t>2020-02-18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0C51E12-D358-4C1E-97B6-A6119F539E23}"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2701A84B-3A16-4A84-94CA-3E1CEAF3EDC4}" type="datetimeFigureOut">
              <a:rPr lang="sv-SE" smtClean="0"/>
              <a:pPr/>
              <a:t>2020-02-18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70C51E12-D358-4C1E-97B6-A6119F539E23}"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2701A84B-3A16-4A84-94CA-3E1CEAF3EDC4}" type="datetimeFigureOut">
              <a:rPr lang="sv-SE" smtClean="0"/>
              <a:pPr/>
              <a:t>2020-02-18</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70C51E12-D358-4C1E-97B6-A6119F539E23}"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2701A84B-3A16-4A84-94CA-3E1CEAF3EDC4}" type="datetimeFigureOut">
              <a:rPr lang="sv-SE" smtClean="0"/>
              <a:pPr/>
              <a:t>2020-02-18</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70C51E12-D358-4C1E-97B6-A6119F539E23}"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2701A84B-3A16-4A84-94CA-3E1CEAF3EDC4}" type="datetimeFigureOut">
              <a:rPr lang="sv-SE" smtClean="0"/>
              <a:pPr/>
              <a:t>2020-02-18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0C51E12-D358-4C1E-97B6-A6119F539E23}"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2701A84B-3A16-4A84-94CA-3E1CEAF3EDC4}" type="datetimeFigureOut">
              <a:rPr lang="sv-SE" smtClean="0"/>
              <a:pPr/>
              <a:t>2020-02-18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0C51E12-D358-4C1E-97B6-A6119F539E23}"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01A84B-3A16-4A84-94CA-3E1CEAF3EDC4}" type="datetimeFigureOut">
              <a:rPr lang="sv-SE" smtClean="0"/>
              <a:pPr/>
              <a:t>2020-02-18</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C51E12-D358-4C1E-97B6-A6119F539E23}"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418058"/>
          </a:xfrm>
        </p:spPr>
        <p:txBody>
          <a:bodyPr>
            <a:noAutofit/>
          </a:bodyPr>
          <a:lstStyle/>
          <a:p>
            <a:r>
              <a:rPr lang="sv-SE" sz="2800" dirty="0"/>
              <a:t>Alsace</a:t>
            </a:r>
          </a:p>
        </p:txBody>
      </p:sp>
      <p:sp>
        <p:nvSpPr>
          <p:cNvPr id="3" name="Platshållare för innehåll 2"/>
          <p:cNvSpPr>
            <a:spLocks noGrp="1"/>
          </p:cNvSpPr>
          <p:nvPr>
            <p:ph idx="1"/>
          </p:nvPr>
        </p:nvSpPr>
        <p:spPr>
          <a:xfrm>
            <a:off x="0" y="764704"/>
            <a:ext cx="9144000" cy="6552728"/>
          </a:xfrm>
        </p:spPr>
        <p:txBody>
          <a:bodyPr>
            <a:normAutofit/>
          </a:bodyPr>
          <a:lstStyle/>
          <a:p>
            <a:pPr>
              <a:buNone/>
            </a:pPr>
            <a:endParaRPr lang="sv-SE" sz="2000" dirty="0"/>
          </a:p>
          <a:p>
            <a:pPr>
              <a:buNone/>
            </a:pPr>
            <a:r>
              <a:rPr lang="sv-SE" sz="2000" dirty="0"/>
              <a:t>Vinområdet Alsace, säkert ett av de vackraste i Frankrike, ligger i den nordöstra delen</a:t>
            </a:r>
          </a:p>
          <a:p>
            <a:pPr>
              <a:buNone/>
            </a:pPr>
            <a:r>
              <a:rPr lang="sv-SE" sz="2000" dirty="0"/>
              <a:t>av landet vid gränsen till Tyskland och omfattar den slätt som i öster gränsar till Rhen</a:t>
            </a:r>
          </a:p>
          <a:p>
            <a:pPr>
              <a:buNone/>
            </a:pPr>
            <a:r>
              <a:rPr lang="sv-SE" sz="2000" dirty="0"/>
              <a:t>och i väster mot Vogesernas sluttningar, som skyddar området från regn och västliga</a:t>
            </a:r>
          </a:p>
          <a:p>
            <a:pPr>
              <a:buNone/>
            </a:pPr>
            <a:r>
              <a:rPr lang="sv-SE" sz="2000" dirty="0"/>
              <a:t>vindar.  Odlingarna ligger på 200-400 m över havet med de bästa odlingarna riktade</a:t>
            </a:r>
          </a:p>
          <a:p>
            <a:pPr>
              <a:buNone/>
            </a:pPr>
            <a:r>
              <a:rPr lang="sv-SE" sz="2000" dirty="0"/>
              <a:t>mot sydväst och sydost vilket ger  god solexponering. </a:t>
            </a:r>
          </a:p>
          <a:p>
            <a:pPr>
              <a:buNone/>
            </a:pPr>
            <a:r>
              <a:rPr lang="sv-SE" sz="2000" dirty="0"/>
              <a:t>Klimatet är soligt och torrt med regn endast ca 450-500 mm/år. Vintrarna ofta kalla,</a:t>
            </a:r>
          </a:p>
          <a:p>
            <a:pPr>
              <a:buNone/>
            </a:pPr>
            <a:r>
              <a:rPr lang="sv-SE" sz="2000" dirty="0"/>
              <a:t>våren mild och somrarna och höstarna varma och torra</a:t>
            </a:r>
          </a:p>
          <a:p>
            <a:pPr>
              <a:buNone/>
            </a:pPr>
            <a:r>
              <a:rPr lang="sv-SE" sz="2000" dirty="0"/>
              <a:t>Jordmånen består av en mosaik av granit, kalk, lera, skiffer och sandsten. De bästa</a:t>
            </a:r>
          </a:p>
          <a:p>
            <a:pPr>
              <a:buNone/>
            </a:pPr>
            <a:r>
              <a:rPr lang="sv-SE" sz="2000" dirty="0"/>
              <a:t>lägen finns i mellansluttningarna med kalksten, lera och sandsten.</a:t>
            </a:r>
          </a:p>
          <a:p>
            <a:pPr>
              <a:buNone/>
            </a:pPr>
            <a:r>
              <a:rPr lang="sv-SE" sz="2000" dirty="0"/>
              <a:t>Området är 170 km långt, men de mest berömda gårdarna ligger inom en ca 10 km</a:t>
            </a:r>
          </a:p>
          <a:p>
            <a:pPr>
              <a:buNone/>
            </a:pPr>
            <a:r>
              <a:rPr lang="sv-SE" sz="2000" dirty="0"/>
              <a:t>radie runt Colmar, vindistriktets huvudstad.</a:t>
            </a:r>
          </a:p>
          <a:p>
            <a:pPr>
              <a:buNone/>
            </a:pPr>
            <a:r>
              <a:rPr lang="sv-SE" sz="2000" dirty="0"/>
              <a:t>Vinodlingarna uppgår till ca 15300 ha, som odlas av ca 9000 vinodlare. Av dem</a:t>
            </a:r>
          </a:p>
          <a:p>
            <a:pPr>
              <a:buNone/>
            </a:pPr>
            <a:r>
              <a:rPr lang="sv-SE" sz="2000" dirty="0"/>
              <a:t>buteljerar ca 2000 odlare sitt eget vin, men 80% av allt vin buteljeras av 175 odlare,</a:t>
            </a:r>
          </a:p>
          <a:p>
            <a:pPr>
              <a:buNone/>
            </a:pPr>
            <a:r>
              <a:rPr lang="sv-SE" sz="2000" dirty="0"/>
              <a:t>ofta kooperativ. Totalproduktionen ca 112 miljoner liter. Vinerna sällan </a:t>
            </a:r>
            <a:r>
              <a:rPr lang="sv-SE" sz="2000" dirty="0" err="1"/>
              <a:t>eklagrade</a:t>
            </a:r>
            <a:r>
              <a:rPr lang="sv-SE" sz="2000" dirty="0"/>
              <a:t> eller</a:t>
            </a:r>
          </a:p>
          <a:p>
            <a:pPr>
              <a:buNone/>
            </a:pPr>
            <a:r>
              <a:rPr lang="sv-SE" sz="2000" dirty="0" err="1"/>
              <a:t>malolaktiskt</a:t>
            </a:r>
            <a:r>
              <a:rPr lang="sv-SE" sz="2000" dirty="0"/>
              <a:t> jästa.</a:t>
            </a:r>
          </a:p>
          <a:p>
            <a:pPr>
              <a:buNone/>
            </a:pPr>
            <a:endParaRPr lang="sv-SE"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0"/>
            <a:ext cx="8229600" cy="692696"/>
          </a:xfrm>
        </p:spPr>
        <p:txBody>
          <a:bodyPr>
            <a:normAutofit/>
          </a:bodyPr>
          <a:lstStyle/>
          <a:p>
            <a:r>
              <a:rPr lang="sv-SE" sz="2800" dirty="0"/>
              <a:t>Druvorna i Alsace</a:t>
            </a:r>
          </a:p>
        </p:txBody>
      </p:sp>
      <p:sp>
        <p:nvSpPr>
          <p:cNvPr id="3" name="Platshållare för innehåll 2"/>
          <p:cNvSpPr>
            <a:spLocks noGrp="1"/>
          </p:cNvSpPr>
          <p:nvPr>
            <p:ph idx="1"/>
          </p:nvPr>
        </p:nvSpPr>
        <p:spPr>
          <a:xfrm>
            <a:off x="0" y="620688"/>
            <a:ext cx="8964488" cy="6237312"/>
          </a:xfrm>
        </p:spPr>
        <p:txBody>
          <a:bodyPr>
            <a:normAutofit/>
          </a:bodyPr>
          <a:lstStyle/>
          <a:p>
            <a:pPr>
              <a:buNone/>
            </a:pPr>
            <a:r>
              <a:rPr lang="sv-SE" sz="2000" dirty="0"/>
              <a:t>Alsace är ett vitvinsdistrikt med 90% vita och 10% röda viner. </a:t>
            </a:r>
          </a:p>
          <a:p>
            <a:pPr>
              <a:buNone/>
            </a:pPr>
            <a:endParaRPr lang="sv-SE" sz="2400" dirty="0"/>
          </a:p>
          <a:p>
            <a:pPr>
              <a:buNone/>
            </a:pPr>
            <a:endParaRPr lang="sv-SE" sz="2400" dirty="0"/>
          </a:p>
          <a:p>
            <a:pPr>
              <a:buNone/>
            </a:pPr>
            <a:endParaRPr lang="sv-SE" sz="2400" dirty="0"/>
          </a:p>
          <a:p>
            <a:pPr>
              <a:buNone/>
            </a:pPr>
            <a:r>
              <a:rPr lang="sv-SE" sz="2400" dirty="0"/>
              <a:t> </a:t>
            </a:r>
          </a:p>
          <a:p>
            <a:pPr>
              <a:buNone/>
            </a:pPr>
            <a:endParaRPr lang="sv-SE" sz="2400" dirty="0"/>
          </a:p>
          <a:p>
            <a:pPr>
              <a:buNone/>
            </a:pPr>
            <a:endParaRPr lang="sv-SE" sz="2400" dirty="0"/>
          </a:p>
          <a:p>
            <a:pPr>
              <a:buNone/>
            </a:pPr>
            <a:endParaRPr lang="sv-SE" sz="2800" dirty="0"/>
          </a:p>
          <a:p>
            <a:pPr>
              <a:buNone/>
            </a:pPr>
            <a:r>
              <a:rPr lang="sv-SE" sz="2800" b="1" dirty="0"/>
              <a:t> </a:t>
            </a:r>
          </a:p>
          <a:p>
            <a:pPr>
              <a:buNone/>
            </a:pPr>
            <a:endParaRPr lang="sv-SE" sz="2800" dirty="0"/>
          </a:p>
          <a:p>
            <a:pPr>
              <a:buNone/>
            </a:pPr>
            <a:r>
              <a:rPr lang="sv-SE" sz="2800" b="1" dirty="0"/>
              <a:t> </a:t>
            </a:r>
          </a:p>
        </p:txBody>
      </p:sp>
      <p:sp>
        <p:nvSpPr>
          <p:cNvPr id="5" name="Rektangel 4"/>
          <p:cNvSpPr/>
          <p:nvPr/>
        </p:nvSpPr>
        <p:spPr>
          <a:xfrm>
            <a:off x="0" y="692696"/>
            <a:ext cx="9144000" cy="6247864"/>
          </a:xfrm>
          <a:prstGeom prst="rect">
            <a:avLst/>
          </a:prstGeom>
        </p:spPr>
        <p:txBody>
          <a:bodyPr wrap="square">
            <a:spAutoFit/>
          </a:bodyPr>
          <a:lstStyle/>
          <a:p>
            <a:endParaRPr lang="sv-SE" sz="2000" dirty="0"/>
          </a:p>
          <a:p>
            <a:r>
              <a:rPr lang="sv-SE" sz="2000" dirty="0"/>
              <a:t>Till åtskillnad från de övriga franska vinerna  är de vanligen uppkallade efter druvsorten.</a:t>
            </a:r>
          </a:p>
          <a:p>
            <a:endParaRPr lang="sv-SE" sz="2000" dirty="0"/>
          </a:p>
          <a:p>
            <a:r>
              <a:rPr lang="sv-SE" sz="2000" b="1" dirty="0"/>
              <a:t>Riesling </a:t>
            </a:r>
            <a:r>
              <a:rPr lang="sv-SE" sz="2000" dirty="0"/>
              <a:t>är den mest </a:t>
            </a:r>
            <a:r>
              <a:rPr lang="sv-SE" sz="2000" dirty="0" err="1"/>
              <a:t>mest</a:t>
            </a:r>
            <a:r>
              <a:rPr lang="sv-SE" sz="2000" dirty="0"/>
              <a:t> odlade och viktigaste druvan (23%). Ger i Alsace ofta fylligare och alkoholrikare viner  viner än i Tyskland. Typiskt för Riesling  syrliga. Friska viner med arom av citrus, mineral, blommor , honung och ofta  petroleum i litet äldre viner.</a:t>
            </a:r>
          </a:p>
          <a:p>
            <a:r>
              <a:rPr lang="sv-SE" sz="2000" b="1" dirty="0" err="1"/>
              <a:t>Gewurztraminer</a:t>
            </a:r>
            <a:r>
              <a:rPr lang="sv-SE" sz="2000" dirty="0"/>
              <a:t> är lätt att känna igen med sin kryddiga, rosendoftande och parfymerade karaktär, ett kraftigt vin, oftast med litet restsötma och ganska låg syrlighet. Väl lämpad för söta viner.</a:t>
            </a:r>
          </a:p>
          <a:p>
            <a:endParaRPr lang="sv-SE" sz="2000" dirty="0"/>
          </a:p>
          <a:p>
            <a:r>
              <a:rPr lang="sv-SE" sz="2000" b="1" dirty="0" err="1"/>
              <a:t>Pinot</a:t>
            </a:r>
            <a:r>
              <a:rPr lang="sv-SE" sz="2000" b="1" dirty="0"/>
              <a:t> Gris </a:t>
            </a:r>
            <a:r>
              <a:rPr lang="sv-SE" sz="2000" dirty="0"/>
              <a:t>(tidigare </a:t>
            </a:r>
            <a:r>
              <a:rPr lang="sv-SE" sz="2000" dirty="0" err="1"/>
              <a:t>Tokay</a:t>
            </a:r>
            <a:r>
              <a:rPr lang="sv-SE" sz="2000" dirty="0"/>
              <a:t> </a:t>
            </a:r>
            <a:r>
              <a:rPr lang="sv-SE" sz="2000" dirty="0" err="1"/>
              <a:t>d’Alsace</a:t>
            </a:r>
            <a:r>
              <a:rPr lang="sv-SE" sz="2000" dirty="0"/>
              <a:t>). Druvan ger ett fylligt mjukt vin, ofta med litet restsötma och litet doft torkade aprikoser och av multnade löv och svamp.</a:t>
            </a:r>
          </a:p>
          <a:p>
            <a:endParaRPr lang="sv-SE" sz="2000" dirty="0"/>
          </a:p>
          <a:p>
            <a:r>
              <a:rPr lang="sv-SE" sz="2000" b="1" dirty="0"/>
              <a:t>Muscat </a:t>
            </a:r>
            <a:r>
              <a:rPr lang="sv-SE" sz="2000" dirty="0"/>
              <a:t> Både Muscat  a Petit Grains  och Muscat </a:t>
            </a:r>
            <a:r>
              <a:rPr lang="sv-SE" sz="2000" dirty="0" err="1"/>
              <a:t>Ottonel</a:t>
            </a:r>
            <a:r>
              <a:rPr lang="sv-SE" sz="2000" dirty="0"/>
              <a:t> odlas. Vinet</a:t>
            </a:r>
            <a:r>
              <a:rPr lang="sv-SE" sz="2000" b="1" dirty="0"/>
              <a:t> </a:t>
            </a:r>
            <a:r>
              <a:rPr lang="sv-SE" sz="2000" dirty="0"/>
              <a:t>är aromatiskt fylligt och torrt med smak färska druvor och ganska låg syrlighet.</a:t>
            </a:r>
          </a:p>
          <a:p>
            <a:r>
              <a:rPr lang="sv-SE" sz="2000" dirty="0"/>
              <a:t> </a:t>
            </a:r>
          </a:p>
          <a:p>
            <a:r>
              <a:rPr lang="sv-SE" sz="2000" dirty="0"/>
              <a:t>Förutom de fyra ädla druvorna odlas också bl.a. </a:t>
            </a:r>
            <a:r>
              <a:rPr lang="sv-SE" sz="2000" dirty="0" err="1"/>
              <a:t>Pinot</a:t>
            </a:r>
            <a:r>
              <a:rPr lang="sv-SE" sz="2000" dirty="0"/>
              <a:t> Blanc,  </a:t>
            </a:r>
            <a:r>
              <a:rPr lang="sv-SE" sz="2000" dirty="0" err="1"/>
              <a:t>Pinot</a:t>
            </a:r>
            <a:r>
              <a:rPr lang="sv-SE" sz="2000" dirty="0"/>
              <a:t> </a:t>
            </a:r>
            <a:r>
              <a:rPr lang="sv-SE" sz="2000" dirty="0" err="1"/>
              <a:t>Noir</a:t>
            </a:r>
            <a:r>
              <a:rPr lang="sv-SE" sz="2000" dirty="0"/>
              <a:t>, </a:t>
            </a:r>
            <a:r>
              <a:rPr lang="sv-SE" sz="2000" dirty="0" err="1"/>
              <a:t>Sylvaner</a:t>
            </a:r>
            <a:r>
              <a:rPr lang="sv-SE" sz="2000" dirty="0"/>
              <a:t>  och </a:t>
            </a:r>
            <a:r>
              <a:rPr lang="sv-SE" sz="2000" dirty="0" err="1"/>
              <a:t>Chasselas</a:t>
            </a:r>
            <a:r>
              <a:rPr lang="sv-SE" sz="2000"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0"/>
            <a:ext cx="8229600" cy="620688"/>
          </a:xfrm>
        </p:spPr>
        <p:txBody>
          <a:bodyPr>
            <a:normAutofit/>
          </a:bodyPr>
          <a:lstStyle/>
          <a:p>
            <a:r>
              <a:rPr lang="sv-SE" sz="2800" dirty="0"/>
              <a:t>Kvalitetsklasser</a:t>
            </a:r>
          </a:p>
        </p:txBody>
      </p:sp>
      <p:sp>
        <p:nvSpPr>
          <p:cNvPr id="3" name="Platshållare för innehåll 2"/>
          <p:cNvSpPr>
            <a:spLocks noGrp="1"/>
          </p:cNvSpPr>
          <p:nvPr>
            <p:ph idx="1"/>
          </p:nvPr>
        </p:nvSpPr>
        <p:spPr>
          <a:xfrm>
            <a:off x="0" y="548680"/>
            <a:ext cx="8856984" cy="6480720"/>
          </a:xfrm>
        </p:spPr>
        <p:txBody>
          <a:bodyPr>
            <a:normAutofit fontScale="25000" lnSpcReduction="20000"/>
          </a:bodyPr>
          <a:lstStyle/>
          <a:p>
            <a:pPr>
              <a:buNone/>
            </a:pPr>
            <a:endParaRPr lang="sv-SE" sz="6200" dirty="0">
              <a:latin typeface="Times New Roman" pitchFamily="18" charset="0"/>
              <a:cs typeface="Times New Roman" pitchFamily="18" charset="0"/>
            </a:endParaRPr>
          </a:p>
          <a:p>
            <a:pPr>
              <a:buNone/>
            </a:pPr>
            <a:r>
              <a:rPr lang="sv-SE" sz="8000" b="1" dirty="0">
                <a:latin typeface="Times New Roman" pitchFamily="18" charset="0"/>
                <a:cs typeface="Times New Roman" pitchFamily="18" charset="0"/>
              </a:rPr>
              <a:t>AOC Alsace</a:t>
            </a:r>
          </a:p>
          <a:p>
            <a:pPr>
              <a:buNone/>
            </a:pPr>
            <a:r>
              <a:rPr lang="sv-SE" sz="8000" dirty="0">
                <a:latin typeface="Times New Roman" pitchFamily="18" charset="0"/>
                <a:cs typeface="Times New Roman" pitchFamily="18" charset="0"/>
              </a:rPr>
              <a:t> På etiketten anges vanligen druvans namn och vinet består då till 100% av den</a:t>
            </a:r>
          </a:p>
          <a:p>
            <a:pPr>
              <a:buNone/>
            </a:pPr>
            <a:r>
              <a:rPr lang="sv-SE" sz="8000" dirty="0">
                <a:latin typeface="Times New Roman" pitchFamily="18" charset="0"/>
                <a:cs typeface="Times New Roman" pitchFamily="18" charset="0"/>
              </a:rPr>
              <a:t>druvan, eller </a:t>
            </a:r>
            <a:r>
              <a:rPr lang="sv-SE" sz="8000" dirty="0" err="1">
                <a:latin typeface="Times New Roman" pitchFamily="18" charset="0"/>
                <a:cs typeface="Times New Roman" pitchFamily="18" charset="0"/>
              </a:rPr>
              <a:t>t.ex</a:t>
            </a:r>
            <a:r>
              <a:rPr lang="sv-SE" sz="8000" dirty="0">
                <a:latin typeface="Times New Roman" pitchFamily="18" charset="0"/>
                <a:cs typeface="Times New Roman" pitchFamily="18" charset="0"/>
              </a:rPr>
              <a:t> ”</a:t>
            </a:r>
            <a:r>
              <a:rPr lang="sv-SE" sz="8000" dirty="0" err="1">
                <a:latin typeface="Times New Roman" pitchFamily="18" charset="0"/>
                <a:cs typeface="Times New Roman" pitchFamily="18" charset="0"/>
              </a:rPr>
              <a:t>Edelzwicker</a:t>
            </a:r>
            <a:r>
              <a:rPr lang="sv-SE" sz="8000" dirty="0">
                <a:latin typeface="Times New Roman" pitchFamily="18" charset="0"/>
                <a:cs typeface="Times New Roman" pitchFamily="18" charset="0"/>
              </a:rPr>
              <a:t>” eller ”Gentil” om vinet är blandat av olika gröna</a:t>
            </a:r>
          </a:p>
          <a:p>
            <a:pPr>
              <a:buNone/>
            </a:pPr>
            <a:r>
              <a:rPr lang="sv-SE" sz="8000" dirty="0">
                <a:latin typeface="Times New Roman" pitchFamily="18" charset="0"/>
                <a:cs typeface="Times New Roman" pitchFamily="18" charset="0"/>
              </a:rPr>
              <a:t>druvor. Skördeuttaget högst 88 hl/ha. Ca 78%  produktionen</a:t>
            </a:r>
            <a:r>
              <a:rPr lang="sv-SE" sz="8000" b="1" dirty="0">
                <a:latin typeface="Times New Roman" pitchFamily="18" charset="0"/>
                <a:cs typeface="Times New Roman" pitchFamily="18" charset="0"/>
              </a:rPr>
              <a:t> </a:t>
            </a:r>
          </a:p>
          <a:p>
            <a:pPr>
              <a:buNone/>
            </a:pPr>
            <a:r>
              <a:rPr lang="sv-SE" sz="8000" b="1" dirty="0">
                <a:latin typeface="Times New Roman" pitchFamily="18" charset="0"/>
                <a:cs typeface="Times New Roman" pitchFamily="18" charset="0"/>
              </a:rPr>
              <a:t>   </a:t>
            </a:r>
          </a:p>
          <a:p>
            <a:pPr>
              <a:buNone/>
            </a:pPr>
            <a:r>
              <a:rPr lang="sv-SE" sz="8000" b="1" dirty="0">
                <a:latin typeface="Times New Roman" pitchFamily="18" charset="0"/>
                <a:cs typeface="Times New Roman" pitchFamily="18" charset="0"/>
              </a:rPr>
              <a:t> AOC Alsace Grand </a:t>
            </a:r>
            <a:r>
              <a:rPr lang="sv-SE" sz="8000" b="1" dirty="0" err="1">
                <a:latin typeface="Times New Roman" pitchFamily="18" charset="0"/>
                <a:cs typeface="Times New Roman" pitchFamily="18" charset="0"/>
              </a:rPr>
              <a:t>Cru</a:t>
            </a:r>
            <a:r>
              <a:rPr lang="sv-SE" sz="8000" b="1" dirty="0">
                <a:latin typeface="Times New Roman" pitchFamily="18" charset="0"/>
                <a:cs typeface="Times New Roman" pitchFamily="18" charset="0"/>
              </a:rPr>
              <a:t>  </a:t>
            </a:r>
          </a:p>
          <a:p>
            <a:pPr>
              <a:buNone/>
            </a:pPr>
            <a:r>
              <a:rPr lang="sv-SE" sz="8000" dirty="0">
                <a:latin typeface="Times New Roman" pitchFamily="18" charset="0"/>
                <a:cs typeface="Times New Roman" pitchFamily="18" charset="0"/>
              </a:rPr>
              <a:t> Måste vara gjort av enbart de fyra ”ädla druvorna” Riesling, </a:t>
            </a:r>
            <a:r>
              <a:rPr lang="sv-SE" sz="8000" dirty="0" err="1">
                <a:latin typeface="Times New Roman" pitchFamily="18" charset="0"/>
                <a:cs typeface="Times New Roman" pitchFamily="18" charset="0"/>
              </a:rPr>
              <a:t>Pinot</a:t>
            </a:r>
            <a:r>
              <a:rPr lang="sv-SE" sz="8000" dirty="0">
                <a:latin typeface="Times New Roman" pitchFamily="18" charset="0"/>
                <a:cs typeface="Times New Roman" pitchFamily="18" charset="0"/>
              </a:rPr>
              <a:t> Gris,</a:t>
            </a:r>
          </a:p>
          <a:p>
            <a:pPr>
              <a:buNone/>
            </a:pPr>
            <a:r>
              <a:rPr lang="sv-SE" sz="8000" dirty="0">
                <a:latin typeface="Times New Roman" pitchFamily="18" charset="0"/>
                <a:cs typeface="Times New Roman" pitchFamily="18" charset="0"/>
              </a:rPr>
              <a:t> </a:t>
            </a:r>
            <a:r>
              <a:rPr lang="sv-SE" sz="8000" dirty="0" err="1">
                <a:latin typeface="Times New Roman" pitchFamily="18" charset="0"/>
                <a:cs typeface="Times New Roman" pitchFamily="18" charset="0"/>
              </a:rPr>
              <a:t>Gewurztraminer</a:t>
            </a:r>
            <a:r>
              <a:rPr lang="sv-SE" sz="8000" dirty="0">
                <a:latin typeface="Times New Roman" pitchFamily="18" charset="0"/>
                <a:cs typeface="Times New Roman" pitchFamily="18" charset="0"/>
              </a:rPr>
              <a:t> eller Muscat odlade inom något av de 51 Grand </a:t>
            </a:r>
            <a:r>
              <a:rPr lang="sv-SE" sz="8000" dirty="0" err="1">
                <a:latin typeface="Times New Roman" pitchFamily="18" charset="0"/>
                <a:cs typeface="Times New Roman" pitchFamily="18" charset="0"/>
              </a:rPr>
              <a:t>Cru</a:t>
            </a:r>
            <a:r>
              <a:rPr lang="sv-SE" sz="8000" dirty="0">
                <a:latin typeface="Times New Roman" pitchFamily="18" charset="0"/>
                <a:cs typeface="Times New Roman" pitchFamily="18" charset="0"/>
              </a:rPr>
              <a:t> områdena,</a:t>
            </a:r>
          </a:p>
          <a:p>
            <a:pPr>
              <a:buNone/>
            </a:pPr>
            <a:r>
              <a:rPr lang="sv-SE" sz="8000" dirty="0">
                <a:latin typeface="Times New Roman" pitchFamily="18" charset="0"/>
                <a:cs typeface="Times New Roman" pitchFamily="18" charset="0"/>
              </a:rPr>
              <a:t> som måste utsättas på etiketten. Skördeuttaget högst 66 hl/ha. Toppodlarna tar ofta </a:t>
            </a:r>
          </a:p>
          <a:p>
            <a:pPr>
              <a:buNone/>
            </a:pPr>
            <a:r>
              <a:rPr lang="sv-SE" sz="8000" dirty="0">
                <a:latin typeface="Times New Roman" pitchFamily="18" charset="0"/>
                <a:cs typeface="Times New Roman" pitchFamily="18" charset="0"/>
              </a:rPr>
              <a:t>ett betydligt lägre skördeuttag. Grand </a:t>
            </a:r>
            <a:r>
              <a:rPr lang="sv-SE" sz="8000" dirty="0" err="1">
                <a:latin typeface="Times New Roman" pitchFamily="18" charset="0"/>
                <a:cs typeface="Times New Roman" pitchFamily="18" charset="0"/>
              </a:rPr>
              <a:t>Cru</a:t>
            </a:r>
            <a:r>
              <a:rPr lang="sv-SE" sz="8000" dirty="0">
                <a:latin typeface="Times New Roman" pitchFamily="18" charset="0"/>
                <a:cs typeface="Times New Roman" pitchFamily="18" charset="0"/>
              </a:rPr>
              <a:t> områdena delas av många odlare.</a:t>
            </a:r>
          </a:p>
          <a:p>
            <a:pPr>
              <a:buNone/>
            </a:pPr>
            <a:r>
              <a:rPr lang="sv-SE" sz="8000" dirty="0" err="1">
                <a:latin typeface="Times New Roman" pitchFamily="18" charset="0"/>
                <a:cs typeface="Times New Roman" pitchFamily="18" charset="0"/>
              </a:rPr>
              <a:t>Chaptalisering</a:t>
            </a:r>
            <a:r>
              <a:rPr lang="sv-SE" sz="8000" dirty="0">
                <a:latin typeface="Times New Roman" pitchFamily="18" charset="0"/>
                <a:cs typeface="Times New Roman" pitchFamily="18" charset="0"/>
              </a:rPr>
              <a:t> förbjuden. Omstridd kvalitetsklass. Ca 4% av totalproduktionen</a:t>
            </a:r>
            <a:r>
              <a:rPr lang="sv-SE" sz="8000">
                <a:latin typeface="Times New Roman" pitchFamily="18" charset="0"/>
                <a:cs typeface="Times New Roman" pitchFamily="18" charset="0"/>
              </a:rPr>
              <a:t>	</a:t>
            </a:r>
          </a:p>
          <a:p>
            <a:pPr>
              <a:buNone/>
            </a:pPr>
            <a:endParaRPr lang="sv-SE" sz="8000" dirty="0">
              <a:latin typeface="Times New Roman" pitchFamily="18" charset="0"/>
              <a:cs typeface="Times New Roman" pitchFamily="18" charset="0"/>
            </a:endParaRPr>
          </a:p>
          <a:p>
            <a:pPr>
              <a:buNone/>
            </a:pPr>
            <a:r>
              <a:rPr lang="sv-SE" sz="8000" b="1" dirty="0">
                <a:latin typeface="Times New Roman" pitchFamily="18" charset="0"/>
                <a:cs typeface="Times New Roman" pitchFamily="18" charset="0"/>
              </a:rPr>
              <a:t> AOC </a:t>
            </a:r>
            <a:r>
              <a:rPr lang="sv-SE" sz="8000" b="1" dirty="0" err="1">
                <a:latin typeface="Times New Roman" pitchFamily="18" charset="0"/>
                <a:cs typeface="Times New Roman" pitchFamily="18" charset="0"/>
              </a:rPr>
              <a:t>Crémant</a:t>
            </a:r>
            <a:r>
              <a:rPr lang="sv-SE" sz="8000" b="1" dirty="0">
                <a:latin typeface="Times New Roman" pitchFamily="18" charset="0"/>
                <a:cs typeface="Times New Roman" pitchFamily="18" charset="0"/>
              </a:rPr>
              <a:t> </a:t>
            </a:r>
            <a:r>
              <a:rPr lang="sv-SE" sz="8000" b="1" dirty="0" err="1">
                <a:latin typeface="Times New Roman" pitchFamily="18" charset="0"/>
                <a:cs typeface="Times New Roman" pitchFamily="18" charset="0"/>
              </a:rPr>
              <a:t>d’A</a:t>
            </a:r>
            <a:r>
              <a:rPr lang="sv-SE" sz="8000" b="1" dirty="0">
                <a:latin typeface="Times New Roman" pitchFamily="18" charset="0"/>
                <a:cs typeface="Times New Roman" pitchFamily="18" charset="0"/>
              </a:rPr>
              <a:t> </a:t>
            </a:r>
            <a:r>
              <a:rPr lang="sv-SE" sz="8000" b="1" dirty="0" err="1">
                <a:latin typeface="Times New Roman" pitchFamily="18" charset="0"/>
                <a:cs typeface="Times New Roman" pitchFamily="18" charset="0"/>
              </a:rPr>
              <a:t>lsace</a:t>
            </a:r>
            <a:r>
              <a:rPr lang="sv-SE" sz="8000" b="1" dirty="0">
                <a:latin typeface="Times New Roman" pitchFamily="18" charset="0"/>
                <a:cs typeface="Times New Roman" pitchFamily="18" charset="0"/>
              </a:rPr>
              <a:t>.</a:t>
            </a:r>
          </a:p>
          <a:p>
            <a:pPr>
              <a:buNone/>
            </a:pPr>
            <a:r>
              <a:rPr lang="sv-SE" sz="8000" b="1" dirty="0">
                <a:latin typeface="Times New Roman" pitchFamily="18" charset="0"/>
                <a:cs typeface="Times New Roman" pitchFamily="18" charset="0"/>
              </a:rPr>
              <a:t>  </a:t>
            </a:r>
            <a:r>
              <a:rPr lang="sv-SE" sz="8000" dirty="0">
                <a:latin typeface="Times New Roman" pitchFamily="18" charset="0"/>
                <a:cs typeface="Times New Roman" pitchFamily="18" charset="0"/>
              </a:rPr>
              <a:t>Mousserande vin tillverkat enligt den traditionella metoden av</a:t>
            </a:r>
          </a:p>
          <a:p>
            <a:pPr>
              <a:buNone/>
            </a:pPr>
            <a:r>
              <a:rPr lang="sv-SE" sz="8000" dirty="0">
                <a:latin typeface="Times New Roman" pitchFamily="18" charset="0"/>
                <a:cs typeface="Times New Roman" pitchFamily="18" charset="0"/>
              </a:rPr>
              <a:t>  främst </a:t>
            </a:r>
            <a:r>
              <a:rPr lang="sv-SE" sz="8000" dirty="0" err="1">
                <a:latin typeface="Times New Roman" pitchFamily="18" charset="0"/>
                <a:cs typeface="Times New Roman" pitchFamily="18" charset="0"/>
              </a:rPr>
              <a:t>Pinot</a:t>
            </a:r>
            <a:r>
              <a:rPr lang="sv-SE" sz="8000" dirty="0">
                <a:latin typeface="Times New Roman" pitchFamily="18" charset="0"/>
                <a:cs typeface="Times New Roman" pitchFamily="18" charset="0"/>
              </a:rPr>
              <a:t> Blanc utblandad med vanligen </a:t>
            </a:r>
            <a:r>
              <a:rPr lang="sv-SE" sz="8000" dirty="0" err="1">
                <a:latin typeface="Times New Roman" pitchFamily="18" charset="0"/>
                <a:cs typeface="Times New Roman" pitchFamily="18" charset="0"/>
              </a:rPr>
              <a:t>Pinot</a:t>
            </a:r>
            <a:r>
              <a:rPr lang="sv-SE" sz="8000" dirty="0">
                <a:latin typeface="Times New Roman" pitchFamily="18" charset="0"/>
                <a:cs typeface="Times New Roman" pitchFamily="18" charset="0"/>
              </a:rPr>
              <a:t> Gris, </a:t>
            </a:r>
            <a:r>
              <a:rPr lang="sv-SE" sz="8000" dirty="0" err="1">
                <a:latin typeface="Times New Roman" pitchFamily="18" charset="0"/>
                <a:cs typeface="Times New Roman" pitchFamily="18" charset="0"/>
              </a:rPr>
              <a:t>Pinot</a:t>
            </a:r>
            <a:r>
              <a:rPr lang="sv-SE" sz="8000" dirty="0">
                <a:latin typeface="Times New Roman" pitchFamily="18" charset="0"/>
                <a:cs typeface="Times New Roman" pitchFamily="18" charset="0"/>
              </a:rPr>
              <a:t> </a:t>
            </a:r>
            <a:r>
              <a:rPr lang="sv-SE" sz="8000" dirty="0" err="1">
                <a:latin typeface="Times New Roman" pitchFamily="18" charset="0"/>
                <a:cs typeface="Times New Roman" pitchFamily="18" charset="0"/>
              </a:rPr>
              <a:t>Noir</a:t>
            </a:r>
            <a:r>
              <a:rPr lang="sv-SE" sz="8000" dirty="0">
                <a:latin typeface="Times New Roman" pitchFamily="18" charset="0"/>
                <a:cs typeface="Times New Roman" pitchFamily="18" charset="0"/>
              </a:rPr>
              <a:t>, Riesling och</a:t>
            </a:r>
          </a:p>
          <a:p>
            <a:pPr>
              <a:buNone/>
            </a:pPr>
            <a:r>
              <a:rPr lang="sv-SE" sz="8000" dirty="0">
                <a:latin typeface="Times New Roman" pitchFamily="18" charset="0"/>
                <a:cs typeface="Times New Roman" pitchFamily="18" charset="0"/>
              </a:rPr>
              <a:t>  Chardonnay. Ca 18% av totalproduktionen.</a:t>
            </a:r>
          </a:p>
          <a:p>
            <a:pPr>
              <a:buNone/>
            </a:pPr>
            <a:r>
              <a:rPr lang="sv-SE" sz="8000" dirty="0">
                <a:latin typeface="Times New Roman" pitchFamily="18" charset="0"/>
                <a:cs typeface="Times New Roman" pitchFamily="18" charset="0"/>
              </a:rPr>
              <a:t> </a:t>
            </a:r>
          </a:p>
          <a:p>
            <a:pPr>
              <a:buNone/>
            </a:pPr>
            <a:r>
              <a:rPr lang="sv-SE" sz="8000" dirty="0">
                <a:latin typeface="Times New Roman" pitchFamily="18" charset="0"/>
                <a:cs typeface="Times New Roman" pitchFamily="18" charset="0"/>
              </a:rPr>
              <a:t>  Klassifikationen Vin de </a:t>
            </a:r>
            <a:r>
              <a:rPr lang="sv-SE" sz="8000" dirty="0" err="1">
                <a:latin typeface="Times New Roman" pitchFamily="18" charset="0"/>
                <a:cs typeface="Times New Roman" pitchFamily="18" charset="0"/>
              </a:rPr>
              <a:t>Pays</a:t>
            </a:r>
            <a:r>
              <a:rPr lang="sv-SE" sz="8000" dirty="0">
                <a:latin typeface="Times New Roman" pitchFamily="18" charset="0"/>
                <a:cs typeface="Times New Roman" pitchFamily="18" charset="0"/>
              </a:rPr>
              <a:t> finns inte i Alsace. Vin de table får inte sätta ut  </a:t>
            </a:r>
          </a:p>
          <a:p>
            <a:pPr>
              <a:buNone/>
            </a:pPr>
            <a:r>
              <a:rPr lang="sv-SE" sz="8000" dirty="0">
                <a:latin typeface="Times New Roman" pitchFamily="18" charset="0"/>
                <a:cs typeface="Times New Roman" pitchFamily="18" charset="0"/>
              </a:rPr>
              <a:t>  regionen, druvan eller årgången på etiketten, därför knappt använd i Alsace.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634082"/>
          </a:xfrm>
        </p:spPr>
        <p:txBody>
          <a:bodyPr>
            <a:normAutofit fontScale="90000"/>
          </a:bodyPr>
          <a:lstStyle/>
          <a:p>
            <a:r>
              <a:rPr lang="sv-SE" sz="3600" dirty="0"/>
              <a:t> Kvalitetsbeteckningar av söta vita</a:t>
            </a:r>
          </a:p>
        </p:txBody>
      </p:sp>
      <p:sp>
        <p:nvSpPr>
          <p:cNvPr id="3" name="Platshållare för innehåll 2"/>
          <p:cNvSpPr>
            <a:spLocks noGrp="1"/>
          </p:cNvSpPr>
          <p:nvPr>
            <p:ph idx="1"/>
          </p:nvPr>
        </p:nvSpPr>
        <p:spPr>
          <a:xfrm>
            <a:off x="457200" y="980728"/>
            <a:ext cx="8229600" cy="5877272"/>
          </a:xfrm>
        </p:spPr>
        <p:txBody>
          <a:bodyPr>
            <a:normAutofit lnSpcReduction="10000"/>
          </a:bodyPr>
          <a:lstStyle/>
          <a:p>
            <a:r>
              <a:rPr lang="sv-SE" sz="2400" dirty="0"/>
              <a:t>Klimatet är utmärkt för tillverkning av söta vitviner, med mycket låg nederbörd och solsken under hösten.</a:t>
            </a:r>
          </a:p>
          <a:p>
            <a:r>
              <a:rPr lang="sv-SE" sz="2400" dirty="0"/>
              <a:t>De söta vinerna indelas i två grupper:</a:t>
            </a:r>
          </a:p>
          <a:p>
            <a:r>
              <a:rPr lang="sv-SE" sz="2400" b="1" dirty="0" err="1"/>
              <a:t>Vendange</a:t>
            </a:r>
            <a:r>
              <a:rPr lang="sv-SE" sz="2400" b="1" dirty="0"/>
              <a:t> </a:t>
            </a:r>
            <a:r>
              <a:rPr lang="sv-SE" sz="2400" b="1" dirty="0" err="1"/>
              <a:t>Tardive</a:t>
            </a:r>
            <a:r>
              <a:rPr lang="sv-SE" sz="2400" b="1" dirty="0"/>
              <a:t>  </a:t>
            </a:r>
            <a:r>
              <a:rPr lang="sv-SE" sz="2400" dirty="0"/>
              <a:t>(</a:t>
            </a:r>
            <a:r>
              <a:rPr lang="sv-SE" sz="2400" dirty="0" err="1"/>
              <a:t>Auslese</a:t>
            </a:r>
            <a:r>
              <a:rPr lang="sv-SE" sz="2400" dirty="0"/>
              <a:t>) där druvorna plockas flere veckor efter normal skörd då druvorna är mycket aromrika och har en fin koncentration och en del druvor angripits av ädelröta.</a:t>
            </a:r>
          </a:p>
          <a:p>
            <a:r>
              <a:rPr lang="sv-SE" sz="2400" dirty="0"/>
              <a:t> </a:t>
            </a:r>
            <a:r>
              <a:rPr lang="sv-SE" sz="2400" b="1" dirty="0" err="1"/>
              <a:t>Sélection</a:t>
            </a:r>
            <a:r>
              <a:rPr lang="sv-SE" sz="2400" b="1" dirty="0"/>
              <a:t> de Grains Nobles </a:t>
            </a:r>
            <a:r>
              <a:rPr lang="sv-SE" sz="2400" dirty="0"/>
              <a:t>(</a:t>
            </a:r>
            <a:r>
              <a:rPr lang="sv-SE" sz="2400" dirty="0" err="1"/>
              <a:t>Beerenauslese</a:t>
            </a:r>
            <a:r>
              <a:rPr lang="sv-SE" sz="2400" dirty="0"/>
              <a:t>) Mycket sen skörd av endast druvor med ädelröta ofta druva för druva </a:t>
            </a:r>
          </a:p>
          <a:p>
            <a:r>
              <a:rPr lang="sv-SE" sz="2400" b="1" dirty="0"/>
              <a:t>Krav för båda</a:t>
            </a:r>
            <a:r>
              <a:rPr lang="sv-SE" sz="2400" dirty="0"/>
              <a:t>: Endast de fyra ädla druvorna, endast en druvsort, som måste nämnas på etiketten, handplockade druvor , </a:t>
            </a:r>
            <a:r>
              <a:rPr lang="sv-SE" sz="2400" dirty="0" err="1"/>
              <a:t>chaptalisering</a:t>
            </a:r>
            <a:r>
              <a:rPr lang="sv-SE" sz="2400" dirty="0"/>
              <a:t> förbjuden.</a:t>
            </a:r>
          </a:p>
          <a:p>
            <a:r>
              <a:rPr lang="sv-SE" sz="2400" dirty="0" err="1"/>
              <a:t>Pinot</a:t>
            </a:r>
            <a:r>
              <a:rPr lang="sv-SE" sz="2400" dirty="0"/>
              <a:t> Gris och </a:t>
            </a:r>
            <a:r>
              <a:rPr lang="sv-SE" sz="2400" dirty="0" err="1"/>
              <a:t>Gewurztraminer</a:t>
            </a:r>
            <a:r>
              <a:rPr lang="sv-SE" sz="2400" dirty="0"/>
              <a:t> ger alltid de sötaste vinerna  med en mustvikt på minimum 243 g/l för </a:t>
            </a:r>
            <a:r>
              <a:rPr lang="sv-SE" sz="2400" dirty="0" err="1"/>
              <a:t>Vendange</a:t>
            </a:r>
            <a:r>
              <a:rPr lang="sv-SE" sz="2400" dirty="0"/>
              <a:t> </a:t>
            </a:r>
            <a:r>
              <a:rPr lang="sv-SE" sz="2400" dirty="0" err="1"/>
              <a:t>Tardive</a:t>
            </a:r>
            <a:r>
              <a:rPr lang="sv-SE" sz="2400" dirty="0"/>
              <a:t> och 279 g/l för </a:t>
            </a:r>
            <a:r>
              <a:rPr lang="sv-SE" sz="2400" dirty="0" err="1"/>
              <a:t>Sélection</a:t>
            </a:r>
            <a:r>
              <a:rPr lang="sv-SE" sz="2400" dirty="0"/>
              <a:t> de Grains Nobles. Riesling och Muscat 220 resp. 256 g/l.  Varje 17 gram socker ger en potentiell alkoholhalt på 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778098"/>
          </a:xfrm>
        </p:spPr>
        <p:txBody>
          <a:bodyPr>
            <a:normAutofit/>
          </a:bodyPr>
          <a:lstStyle/>
          <a:p>
            <a:r>
              <a:rPr lang="sv-SE" sz="3200" dirty="0"/>
              <a:t>Mat och vin i Alsace</a:t>
            </a:r>
          </a:p>
        </p:txBody>
      </p:sp>
      <p:sp>
        <p:nvSpPr>
          <p:cNvPr id="3" name="Platshållare för innehåll 2"/>
          <p:cNvSpPr>
            <a:spLocks noGrp="1"/>
          </p:cNvSpPr>
          <p:nvPr>
            <p:ph idx="1"/>
          </p:nvPr>
        </p:nvSpPr>
        <p:spPr>
          <a:xfrm>
            <a:off x="0" y="1124744"/>
            <a:ext cx="9144000" cy="5733256"/>
          </a:xfrm>
        </p:spPr>
        <p:txBody>
          <a:bodyPr>
            <a:normAutofit/>
          </a:bodyPr>
          <a:lstStyle/>
          <a:p>
            <a:r>
              <a:rPr lang="sv-SE" sz="2400" dirty="0"/>
              <a:t>Alsace är ett av Frankrikes mest berömda matområde,  trots att maten skiljer sig betydligt från det vanliga franska köket. Intryck har kommit främst från Tyskland, men också från Österrike, Polen och Ryssland. Maten är ofta kraftig och rustik och passar utmärkt till de lokala vinerna. Längs med den 170 km långa Route des Vin hittar man allt från trestjärniga Michelin restauranter till intima hemtrevliga </a:t>
            </a:r>
            <a:r>
              <a:rPr lang="sv-SE" sz="2400" dirty="0" err="1"/>
              <a:t>winstubs</a:t>
            </a:r>
            <a:r>
              <a:rPr lang="sv-SE" sz="2400" dirty="0"/>
              <a:t>. Typiska lokala kombinationer är bl.a. </a:t>
            </a:r>
          </a:p>
          <a:p>
            <a:r>
              <a:rPr lang="sv-SE" sz="2400" dirty="0" err="1"/>
              <a:t>Chouroute</a:t>
            </a:r>
            <a:r>
              <a:rPr lang="sv-SE" sz="2400" dirty="0"/>
              <a:t> á </a:t>
            </a:r>
            <a:r>
              <a:rPr lang="sv-SE" sz="2400" dirty="0" err="1"/>
              <a:t>l’Alsacienne</a:t>
            </a:r>
            <a:r>
              <a:rPr lang="sv-SE" sz="2400" dirty="0"/>
              <a:t> med Riesling eller </a:t>
            </a:r>
            <a:r>
              <a:rPr lang="sv-SE" sz="2400" dirty="0" err="1"/>
              <a:t>Crémant</a:t>
            </a:r>
            <a:r>
              <a:rPr lang="sv-SE" sz="2400" dirty="0"/>
              <a:t> </a:t>
            </a:r>
            <a:r>
              <a:rPr lang="sv-SE" sz="2400" dirty="0" err="1"/>
              <a:t>d’Alsace</a:t>
            </a:r>
            <a:endParaRPr lang="sv-SE" sz="2400" dirty="0"/>
          </a:p>
          <a:p>
            <a:r>
              <a:rPr lang="sv-SE" sz="2400" dirty="0"/>
              <a:t>Gås- och anklever med </a:t>
            </a:r>
            <a:r>
              <a:rPr lang="sv-SE" sz="2400" dirty="0" err="1"/>
              <a:t>Pinot</a:t>
            </a:r>
            <a:r>
              <a:rPr lang="sv-SE" sz="2400" dirty="0"/>
              <a:t> Gris eller </a:t>
            </a:r>
            <a:r>
              <a:rPr lang="sv-SE" sz="2400" dirty="0" err="1"/>
              <a:t>Gewurztraminer</a:t>
            </a:r>
            <a:r>
              <a:rPr lang="sv-SE" sz="2400" dirty="0"/>
              <a:t>, speciellt </a:t>
            </a:r>
            <a:r>
              <a:rPr lang="sv-SE" sz="2400" dirty="0" err="1"/>
              <a:t>Vendage</a:t>
            </a:r>
            <a:r>
              <a:rPr lang="sv-SE" sz="2400" dirty="0"/>
              <a:t> </a:t>
            </a:r>
            <a:r>
              <a:rPr lang="sv-SE" sz="2400" dirty="0" err="1"/>
              <a:t>Tardive</a:t>
            </a:r>
            <a:endParaRPr lang="sv-SE" sz="2400" dirty="0"/>
          </a:p>
          <a:p>
            <a:r>
              <a:rPr lang="sv-SE" sz="2400" dirty="0"/>
              <a:t>Sparris med Muscat</a:t>
            </a:r>
          </a:p>
          <a:p>
            <a:r>
              <a:rPr lang="sv-SE" sz="2400" dirty="0" err="1"/>
              <a:t>Munsterost</a:t>
            </a:r>
            <a:r>
              <a:rPr lang="sv-SE" sz="2400" dirty="0"/>
              <a:t> med </a:t>
            </a:r>
            <a:r>
              <a:rPr lang="sv-SE" sz="2400" dirty="0" err="1"/>
              <a:t>Gewurztraminer</a:t>
            </a:r>
            <a:endParaRPr lang="sv-SE" sz="2400" dirty="0"/>
          </a:p>
          <a:p>
            <a:r>
              <a:rPr lang="sv-SE" sz="2400" dirty="0" err="1"/>
              <a:t>Coq</a:t>
            </a:r>
            <a:r>
              <a:rPr lang="sv-SE" sz="2400" dirty="0"/>
              <a:t> au Riesling med Riesling </a:t>
            </a:r>
          </a:p>
          <a:p>
            <a:r>
              <a:rPr lang="sv-SE" sz="2400" dirty="0" err="1"/>
              <a:t>Tarte</a:t>
            </a:r>
            <a:r>
              <a:rPr lang="sv-SE" sz="2400" dirty="0"/>
              <a:t> </a:t>
            </a:r>
            <a:r>
              <a:rPr lang="sv-SE" sz="2400" dirty="0" err="1"/>
              <a:t>Flambée</a:t>
            </a:r>
            <a:r>
              <a:rPr lang="sv-SE" sz="2400" dirty="0"/>
              <a:t>  med Riesling eller </a:t>
            </a:r>
            <a:r>
              <a:rPr lang="sv-SE" sz="2400" dirty="0" err="1"/>
              <a:t>Pinot</a:t>
            </a:r>
            <a:r>
              <a:rPr lang="sv-SE" sz="2400" dirty="0"/>
              <a:t> Blanc</a:t>
            </a:r>
          </a:p>
          <a:p>
            <a:endParaRPr lang="sv-SE" sz="2800" dirty="0"/>
          </a:p>
          <a:p>
            <a:endParaRPr lang="sv-SE"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634082"/>
          </a:xfrm>
        </p:spPr>
        <p:txBody>
          <a:bodyPr>
            <a:normAutofit/>
          </a:bodyPr>
          <a:lstStyle/>
          <a:p>
            <a:r>
              <a:rPr lang="sv-SE" sz="3200" dirty="0"/>
              <a:t>Kvällens viner</a:t>
            </a:r>
          </a:p>
        </p:txBody>
      </p:sp>
      <p:sp>
        <p:nvSpPr>
          <p:cNvPr id="3" name="Platshållare för innehåll 2"/>
          <p:cNvSpPr>
            <a:spLocks noGrp="1"/>
          </p:cNvSpPr>
          <p:nvPr>
            <p:ph idx="1"/>
          </p:nvPr>
        </p:nvSpPr>
        <p:spPr>
          <a:xfrm>
            <a:off x="0" y="836712"/>
            <a:ext cx="8892480" cy="5688632"/>
          </a:xfrm>
        </p:spPr>
        <p:txBody>
          <a:bodyPr>
            <a:normAutofit/>
          </a:bodyPr>
          <a:lstStyle/>
          <a:p>
            <a:pPr>
              <a:buNone/>
            </a:pPr>
            <a:endParaRPr lang="sv-SE" sz="2400" dirty="0"/>
          </a:p>
          <a:p>
            <a:r>
              <a:rPr lang="sv-SE" sz="2400" dirty="0"/>
              <a:t>008814 </a:t>
            </a:r>
            <a:r>
              <a:rPr lang="sv-SE" sz="2400" b="1" dirty="0" err="1"/>
              <a:t>Wolfberger</a:t>
            </a:r>
            <a:r>
              <a:rPr lang="sv-SE" sz="2400" b="1" dirty="0"/>
              <a:t> </a:t>
            </a:r>
            <a:r>
              <a:rPr lang="sv-SE" sz="2400" b="1" dirty="0" err="1"/>
              <a:t>Cremant</a:t>
            </a:r>
            <a:r>
              <a:rPr lang="sv-SE" sz="2400" b="1" dirty="0"/>
              <a:t> </a:t>
            </a:r>
            <a:r>
              <a:rPr lang="sv-SE" sz="2400" b="1" dirty="0" err="1"/>
              <a:t>d’Alsace</a:t>
            </a:r>
            <a:r>
              <a:rPr lang="sv-SE" sz="2400" b="1" dirty="0"/>
              <a:t> </a:t>
            </a:r>
            <a:r>
              <a:rPr lang="sv-SE" sz="2400" dirty="0"/>
              <a:t>(</a:t>
            </a:r>
            <a:r>
              <a:rPr lang="sv-SE" sz="2400" dirty="0" err="1"/>
              <a:t>Pinot</a:t>
            </a:r>
            <a:r>
              <a:rPr lang="sv-SE" sz="2400" dirty="0"/>
              <a:t> Blanc)	14,29    alkohol 12%, syror 5,2 g/l, socker 7 g/l</a:t>
            </a:r>
          </a:p>
          <a:p>
            <a:r>
              <a:rPr lang="sv-SE" sz="2400" dirty="0"/>
              <a:t>588587 </a:t>
            </a:r>
            <a:r>
              <a:rPr lang="sv-SE" sz="2400" b="1" dirty="0" err="1"/>
              <a:t>Trimbach</a:t>
            </a:r>
            <a:r>
              <a:rPr lang="sv-SE" sz="2400" b="1" dirty="0"/>
              <a:t> Riesling </a:t>
            </a:r>
            <a:r>
              <a:rPr lang="sv-SE" sz="2400" b="1" dirty="0" err="1"/>
              <a:t>Reserve</a:t>
            </a:r>
            <a:r>
              <a:rPr lang="sv-SE" sz="2400" b="1" dirty="0"/>
              <a:t> 2011</a:t>
            </a:r>
            <a:r>
              <a:rPr lang="sv-SE" sz="2400" dirty="0"/>
              <a:t>	 		19,98           alkohol 13%, syror 6,7 g/l</a:t>
            </a:r>
          </a:p>
          <a:p>
            <a:r>
              <a:rPr lang="sv-SE" sz="2400" dirty="0"/>
              <a:t>571937 </a:t>
            </a:r>
            <a:r>
              <a:rPr lang="sv-SE" sz="2400" b="1" dirty="0" err="1"/>
              <a:t>Wolfberger</a:t>
            </a:r>
            <a:r>
              <a:rPr lang="sv-SE" sz="2400" b="1" dirty="0"/>
              <a:t> Muscat 2013</a:t>
            </a:r>
            <a:r>
              <a:rPr lang="sv-SE" sz="2400" dirty="0"/>
              <a:t>				11,48           alkohol 12%, syror 5,2 g/l, socker 7 g/l</a:t>
            </a:r>
          </a:p>
          <a:p>
            <a:r>
              <a:rPr lang="sv-SE" sz="2400" dirty="0"/>
              <a:t>509877 </a:t>
            </a:r>
            <a:r>
              <a:rPr lang="sv-SE" sz="2400" b="1" dirty="0"/>
              <a:t>Jean-Baptiste Adam </a:t>
            </a:r>
            <a:r>
              <a:rPr lang="sv-SE" sz="2400" b="1" dirty="0" err="1"/>
              <a:t>Pinot</a:t>
            </a:r>
            <a:r>
              <a:rPr lang="sv-SE" sz="2400" b="1" dirty="0"/>
              <a:t> Gris </a:t>
            </a:r>
            <a:r>
              <a:rPr lang="sv-SE" sz="2400" b="1" dirty="0" err="1"/>
              <a:t>Reserve</a:t>
            </a:r>
            <a:r>
              <a:rPr lang="sv-SE" sz="2400" b="1" dirty="0"/>
              <a:t> 2012</a:t>
            </a:r>
            <a:r>
              <a:rPr lang="sv-SE" sz="2400" dirty="0"/>
              <a:t>	13,99           alkohol 13%, syror 6,3 g/l, socker  	9 g/l</a:t>
            </a:r>
          </a:p>
          <a:p>
            <a:r>
              <a:rPr lang="sv-SE" sz="2400" dirty="0"/>
              <a:t>526087 </a:t>
            </a:r>
            <a:r>
              <a:rPr lang="sv-SE" sz="2400" b="1" dirty="0" err="1"/>
              <a:t>Gewurztraminer</a:t>
            </a:r>
            <a:r>
              <a:rPr lang="sv-SE" sz="2400" b="1" dirty="0"/>
              <a:t> </a:t>
            </a:r>
            <a:r>
              <a:rPr lang="sv-SE" sz="2400" b="1" dirty="0" err="1"/>
              <a:t>Hugel</a:t>
            </a:r>
            <a:r>
              <a:rPr lang="sv-SE" sz="2400" b="1" dirty="0"/>
              <a:t> 2010			</a:t>
            </a:r>
            <a:r>
              <a:rPr lang="sv-SE" sz="2400" dirty="0"/>
              <a:t>19.10 alkohol 13%, syror 4,4 g/l, socker 7 g/l</a:t>
            </a:r>
          </a:p>
          <a:p>
            <a:r>
              <a:rPr lang="sv-SE" sz="2400" dirty="0" err="1"/>
              <a:t>best.sort</a:t>
            </a:r>
            <a:r>
              <a:rPr lang="sv-SE" sz="2400" dirty="0"/>
              <a:t>. </a:t>
            </a:r>
            <a:r>
              <a:rPr lang="sv-SE" sz="2400" b="1" dirty="0" err="1"/>
              <a:t>Domaines</a:t>
            </a:r>
            <a:r>
              <a:rPr lang="sv-SE" sz="2400" b="1" dirty="0"/>
              <a:t> Schlumberger </a:t>
            </a:r>
            <a:r>
              <a:rPr lang="sv-SE" sz="2400" b="1" dirty="0" err="1"/>
              <a:t>Vendange</a:t>
            </a:r>
            <a:r>
              <a:rPr lang="sv-SE" sz="2400" b="1" dirty="0"/>
              <a:t> </a:t>
            </a:r>
            <a:r>
              <a:rPr lang="sv-SE" sz="2400" b="1" dirty="0" err="1"/>
              <a:t>Tardive</a:t>
            </a:r>
            <a:r>
              <a:rPr lang="sv-SE" sz="2400" dirty="0"/>
              <a:t>	29,90 (½ </a:t>
            </a:r>
            <a:r>
              <a:rPr lang="sv-SE" sz="2400" dirty="0" err="1"/>
              <a:t>fl</a:t>
            </a:r>
            <a:r>
              <a:rPr lang="sv-SE" sz="2400" dirty="0"/>
              <a:t>) </a:t>
            </a:r>
            <a:r>
              <a:rPr lang="sv-SE" sz="2400" dirty="0" err="1"/>
              <a:t>GewurztraminerCuvée</a:t>
            </a:r>
            <a:r>
              <a:rPr lang="sv-SE" sz="2400" dirty="0"/>
              <a:t> Christine, alkohol13% , socker 70 g/l </a:t>
            </a:r>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495</TotalTime>
  <Words>1023</Words>
  <Application>Microsoft Office PowerPoint</Application>
  <PresentationFormat>Näytössä katseltava diaesitys (4:3)</PresentationFormat>
  <Paragraphs>85</Paragraphs>
  <Slides>6</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Arial</vt:lpstr>
      <vt:lpstr>Calibri</vt:lpstr>
      <vt:lpstr>Times New Roman</vt:lpstr>
      <vt:lpstr>Office-tema</vt:lpstr>
      <vt:lpstr>Alsace</vt:lpstr>
      <vt:lpstr>Druvorna i Alsace</vt:lpstr>
      <vt:lpstr>Kvalitetsklasser</vt:lpstr>
      <vt:lpstr> Kvalitetsbeteckningar av söta vita</vt:lpstr>
      <vt:lpstr>Mat och vin i Alsace</vt:lpstr>
      <vt:lpstr>Kvällens viner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Ramon</dc:creator>
  <cp:lastModifiedBy>Guy Hellman</cp:lastModifiedBy>
  <cp:revision>27</cp:revision>
  <dcterms:created xsi:type="dcterms:W3CDTF">2014-08-28T08:52:49Z</dcterms:created>
  <dcterms:modified xsi:type="dcterms:W3CDTF">2020-02-18T09:43:05Z</dcterms:modified>
</cp:coreProperties>
</file>