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1"/>
  </p:notesMasterIdLst>
  <p:sldIdLst>
    <p:sldId id="256" r:id="rId2"/>
    <p:sldId id="269" r:id="rId3"/>
    <p:sldId id="275" r:id="rId4"/>
    <p:sldId id="274" r:id="rId5"/>
    <p:sldId id="257" r:id="rId6"/>
    <p:sldId id="264" r:id="rId7"/>
    <p:sldId id="259" r:id="rId8"/>
    <p:sldId id="266" r:id="rId9"/>
    <p:sldId id="267" r:id="rId10"/>
    <p:sldId id="258" r:id="rId11"/>
    <p:sldId id="265" r:id="rId12"/>
    <p:sldId id="262" r:id="rId13"/>
    <p:sldId id="271" r:id="rId14"/>
    <p:sldId id="272" r:id="rId15"/>
    <p:sldId id="260" r:id="rId16"/>
    <p:sldId id="268" r:id="rId17"/>
    <p:sldId id="261" r:id="rId18"/>
    <p:sldId id="270" r:id="rId19"/>
    <p:sldId id="273" r:id="rId20"/>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1" autoAdjust="0"/>
    <p:restoredTop sz="94690" autoAdjust="0"/>
  </p:normalViewPr>
  <p:slideViewPr>
    <p:cSldViewPr>
      <p:cViewPr>
        <p:scale>
          <a:sx n="80" d="100"/>
          <a:sy n="80" d="100"/>
        </p:scale>
        <p:origin x="-107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EF2804-E8F1-4DBB-8D9D-72CF45885292}" type="datetimeFigureOut">
              <a:rPr lang="fi-FI" smtClean="0"/>
              <a:t>4.5.2014</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D292E2-1A94-4798-B427-5C2A318963F3}" type="slidenum">
              <a:rPr lang="fi-FI" smtClean="0"/>
              <a:t>‹#›</a:t>
            </a:fld>
            <a:endParaRPr lang="fi-FI" dirty="0"/>
          </a:p>
        </p:txBody>
      </p:sp>
    </p:spTree>
    <p:extLst>
      <p:ext uri="{BB962C8B-B14F-4D97-AF65-F5344CB8AC3E}">
        <p14:creationId xmlns:p14="http://schemas.microsoft.com/office/powerpoint/2010/main" val="329539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95F688E-E39B-4AC6-8BB2-539F227E9F9A}" type="datetime1">
              <a:rPr lang="fi-FI" smtClean="0"/>
              <a:t>4.5.2014</a:t>
            </a:fld>
            <a:endParaRPr lang="fi-FI"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fi-FI" dirty="0" smtClean="0"/>
              <a:t>Kim 24.4.2014</a:t>
            </a:r>
            <a:endParaRPr lang="fi-FI"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7644B4E-B44E-4CB9-A6EE-DFB063C5A723}" type="slidenum">
              <a:rPr lang="fi-FI" smtClean="0"/>
              <a:t>‹#›</a:t>
            </a:fld>
            <a:endParaRPr lang="fi-FI"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BCD82D-0080-4495-AB7B-1E2626CCA4D8}"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D27A3-67EA-42A0-848B-8D373068FE2A}"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3F62FF-AADC-42B1-8E40-C469BA1A1F30}"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5F4B1D-8156-4FCE-94DB-F0F80F515801}"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51E374F-246A-44CC-B5AF-C3A7A395A7B6}" type="datetime1">
              <a:rPr lang="fi-FI" smtClean="0"/>
              <a:t>4.5.2014</a:t>
            </a:fld>
            <a:endParaRPr lang="fi-FI" dirty="0"/>
          </a:p>
        </p:txBody>
      </p:sp>
      <p:sp>
        <p:nvSpPr>
          <p:cNvPr id="6" name="Footer Placeholder 5"/>
          <p:cNvSpPr>
            <a:spLocks noGrp="1"/>
          </p:cNvSpPr>
          <p:nvPr>
            <p:ph type="ftr" sz="quarter" idx="11"/>
          </p:nvPr>
        </p:nvSpPr>
        <p:spPr/>
        <p:txBody>
          <a:bodyPr/>
          <a:lstStyle/>
          <a:p>
            <a:r>
              <a:rPr lang="fi-FI" dirty="0" smtClean="0"/>
              <a:t>Kim 24.4.2014</a:t>
            </a:r>
            <a:endParaRPr lang="fi-FI" dirty="0"/>
          </a:p>
        </p:txBody>
      </p:sp>
      <p:sp>
        <p:nvSpPr>
          <p:cNvPr id="7" name="Slide Number Placeholder 6"/>
          <p:cNvSpPr>
            <a:spLocks noGrp="1"/>
          </p:cNvSpPr>
          <p:nvPr>
            <p:ph type="sldNum" sz="quarter" idx="12"/>
          </p:nvPr>
        </p:nvSpPr>
        <p:spPr/>
        <p:txBody>
          <a:bodyPr/>
          <a:lstStyle/>
          <a:p>
            <a:fld id="{D7644B4E-B44E-4CB9-A6EE-DFB063C5A723}" type="slidenum">
              <a:rPr lang="fi-FI" smtClean="0"/>
              <a:t>‹#›</a:t>
            </a:fld>
            <a:endParaRPr lang="fi-FI"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479103-CF9B-47BC-A721-96C2A8825A11}" type="datetime1">
              <a:rPr lang="fi-FI" smtClean="0"/>
              <a:t>4.5.2014</a:t>
            </a:fld>
            <a:endParaRPr lang="fi-FI" dirty="0"/>
          </a:p>
        </p:txBody>
      </p:sp>
      <p:sp>
        <p:nvSpPr>
          <p:cNvPr id="8" name="Footer Placeholder 7"/>
          <p:cNvSpPr>
            <a:spLocks noGrp="1"/>
          </p:cNvSpPr>
          <p:nvPr>
            <p:ph type="ftr" sz="quarter" idx="11"/>
          </p:nvPr>
        </p:nvSpPr>
        <p:spPr/>
        <p:txBody>
          <a:bodyPr/>
          <a:lstStyle/>
          <a:p>
            <a:r>
              <a:rPr lang="fi-FI" dirty="0" smtClean="0"/>
              <a:t>Kim 24.4.2014</a:t>
            </a:r>
            <a:endParaRPr lang="fi-FI" dirty="0"/>
          </a:p>
        </p:txBody>
      </p:sp>
      <p:sp>
        <p:nvSpPr>
          <p:cNvPr id="9" name="Slide Number Placeholder 8"/>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6A94D7-A495-4ED6-ADEC-BEE838630824}" type="datetime1">
              <a:rPr lang="fi-FI" smtClean="0"/>
              <a:t>4.5.2014</a:t>
            </a:fld>
            <a:endParaRPr lang="fi-FI" dirty="0"/>
          </a:p>
        </p:txBody>
      </p:sp>
      <p:sp>
        <p:nvSpPr>
          <p:cNvPr id="4" name="Footer Placeholder 3"/>
          <p:cNvSpPr>
            <a:spLocks noGrp="1"/>
          </p:cNvSpPr>
          <p:nvPr>
            <p:ph type="ftr" sz="quarter" idx="11"/>
          </p:nvPr>
        </p:nvSpPr>
        <p:spPr/>
        <p:txBody>
          <a:bodyPr/>
          <a:lstStyle/>
          <a:p>
            <a:r>
              <a:rPr lang="fi-FI" dirty="0" smtClean="0"/>
              <a:t>Kim 24.4.2014</a:t>
            </a:r>
            <a:endParaRPr lang="fi-FI" dirty="0"/>
          </a:p>
        </p:txBody>
      </p:sp>
      <p:sp>
        <p:nvSpPr>
          <p:cNvPr id="5" name="Slide Number Placeholder 4"/>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159AE-4162-4B0F-BA97-9C3483A03BFC}" type="datetime1">
              <a:rPr lang="fi-FI" smtClean="0"/>
              <a:t>4.5.2014</a:t>
            </a:fld>
            <a:endParaRPr lang="fi-FI" dirty="0"/>
          </a:p>
        </p:txBody>
      </p:sp>
      <p:sp>
        <p:nvSpPr>
          <p:cNvPr id="3" name="Footer Placeholder 2"/>
          <p:cNvSpPr>
            <a:spLocks noGrp="1"/>
          </p:cNvSpPr>
          <p:nvPr>
            <p:ph type="ftr" sz="quarter" idx="11"/>
          </p:nvPr>
        </p:nvSpPr>
        <p:spPr/>
        <p:txBody>
          <a:bodyPr/>
          <a:lstStyle/>
          <a:p>
            <a:r>
              <a:rPr lang="fi-FI" dirty="0" smtClean="0"/>
              <a:t>Kim 24.4.2014</a:t>
            </a:r>
            <a:endParaRPr lang="fi-FI" dirty="0"/>
          </a:p>
        </p:txBody>
      </p:sp>
      <p:sp>
        <p:nvSpPr>
          <p:cNvPr id="4" name="Slide Number Placeholder 3"/>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8C7DE3A-C1B1-40D7-A7CC-88F03DE06004}" type="datetime1">
              <a:rPr lang="fi-FI" smtClean="0"/>
              <a:t>4.5.2014</a:t>
            </a:fld>
            <a:endParaRPr lang="fi-FI" dirty="0"/>
          </a:p>
        </p:txBody>
      </p:sp>
      <p:sp>
        <p:nvSpPr>
          <p:cNvPr id="7" name="Slide Number Placeholder 6"/>
          <p:cNvSpPr>
            <a:spLocks noGrp="1"/>
          </p:cNvSpPr>
          <p:nvPr>
            <p:ph type="sldNum" sz="quarter" idx="12"/>
          </p:nvPr>
        </p:nvSpPr>
        <p:spPr/>
        <p:txBody>
          <a:bodyPr/>
          <a:lstStyle/>
          <a:p>
            <a:fld id="{D7644B4E-B44E-4CB9-A6EE-DFB063C5A723}" type="slidenum">
              <a:rPr lang="fi-FI" smtClean="0"/>
              <a:t>‹#›</a:t>
            </a:fld>
            <a:endParaRPr lang="fi-FI"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r>
              <a:rPr lang="fi-FI" dirty="0" smtClean="0"/>
              <a:t>Kim 24.4.2014</a:t>
            </a:r>
            <a:endParaRPr lang="fi-FI"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E088FA-ED22-406E-B757-A69287C6854E}" type="datetime1">
              <a:rPr lang="fi-FI" smtClean="0"/>
              <a:t>4.5.2014</a:t>
            </a:fld>
            <a:endParaRPr lang="fi-FI" dirty="0"/>
          </a:p>
        </p:txBody>
      </p:sp>
      <p:sp>
        <p:nvSpPr>
          <p:cNvPr id="6" name="Footer Placeholder 5"/>
          <p:cNvSpPr>
            <a:spLocks noGrp="1"/>
          </p:cNvSpPr>
          <p:nvPr>
            <p:ph type="ftr" sz="quarter" idx="11"/>
          </p:nvPr>
        </p:nvSpPr>
        <p:spPr>
          <a:xfrm>
            <a:off x="4641448" y="5724835"/>
            <a:ext cx="3493664" cy="365125"/>
          </a:xfrm>
        </p:spPr>
        <p:txBody>
          <a:bodyPr>
            <a:normAutofit/>
          </a:bodyPr>
          <a:lstStyle/>
          <a:p>
            <a:r>
              <a:rPr lang="fi-FI" dirty="0" smtClean="0"/>
              <a:t>Kim 24.4.2014</a:t>
            </a:r>
            <a:endParaRPr lang="fi-FI" dirty="0"/>
          </a:p>
        </p:txBody>
      </p:sp>
      <p:sp>
        <p:nvSpPr>
          <p:cNvPr id="7" name="Slide Number Placeholder 6"/>
          <p:cNvSpPr>
            <a:spLocks noGrp="1"/>
          </p:cNvSpPr>
          <p:nvPr>
            <p:ph type="sldNum" sz="quarter" idx="12"/>
          </p:nvPr>
        </p:nvSpPr>
        <p:spPr/>
        <p:txBody>
          <a:bodyPr/>
          <a:lstStyle/>
          <a:p>
            <a:fld id="{D7644B4E-B44E-4CB9-A6EE-DFB063C5A723}" type="slidenum">
              <a:rPr lang="fi-FI" smtClean="0"/>
              <a:t>‹#›</a:t>
            </a:fld>
            <a:endParaRPr lang="fi-FI"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DFD582E-23F6-4516-B69B-09619B8AAF1C}" type="datetime1">
              <a:rPr lang="fi-FI" smtClean="0"/>
              <a:t>4.5.2014</a:t>
            </a:fld>
            <a:endParaRPr lang="fi-FI"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fi-FI" dirty="0" smtClean="0"/>
              <a:t>Kim 24.4.2014</a:t>
            </a:r>
            <a:endParaRPr lang="fi-FI"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7644B4E-B44E-4CB9-A6EE-DFB063C5A723}" type="slidenum">
              <a:rPr lang="fi-FI" smtClean="0"/>
              <a:t>‹#›</a:t>
            </a:fld>
            <a:endParaRPr lang="fi-FI"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140968"/>
            <a:ext cx="2819574" cy="845221"/>
          </a:xfrm>
        </p:spPr>
        <p:txBody>
          <a:bodyPr>
            <a:normAutofit fontScale="90000"/>
          </a:bodyPr>
          <a:lstStyle/>
          <a:p>
            <a:r>
              <a:rPr lang="fi-FI" b="1" dirty="0" smtClean="0">
                <a:solidFill>
                  <a:schemeClr val="accent1">
                    <a:lumMod val="75000"/>
                  </a:schemeClr>
                </a:solidFill>
                <a:latin typeface="Arial" panose="020B0604020202020204" pitchFamily="34" charset="0"/>
                <a:cs typeface="Arial" panose="020B0604020202020204" pitchFamily="34" charset="0"/>
              </a:rPr>
              <a:t>Nya Zeeland</a:t>
            </a:r>
            <a:endParaRPr lang="fi-FI" b="1" dirty="0">
              <a:solidFill>
                <a:schemeClr val="accent1">
                  <a:lumMod val="75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371600" y="4365104"/>
            <a:ext cx="6400800" cy="1273696"/>
          </a:xfrm>
        </p:spPr>
        <p:txBody>
          <a:bodyPr>
            <a:normAutofit/>
          </a:bodyPr>
          <a:lstStyle/>
          <a:p>
            <a:r>
              <a:rPr lang="fi-FI" sz="2800" dirty="0" smtClean="0">
                <a:latin typeface="Arial" panose="020B0604020202020204" pitchFamily="34" charset="0"/>
                <a:cs typeface="Arial" panose="020B0604020202020204" pitchFamily="34" charset="0"/>
              </a:rPr>
              <a:t>Vinprovning 24.4.2014</a:t>
            </a:r>
          </a:p>
          <a:p>
            <a:r>
              <a:rPr lang="fi-FI" sz="2800" dirty="0" smtClean="0">
                <a:latin typeface="Arial" panose="020B0604020202020204" pitchFamily="34" charset="0"/>
                <a:cs typeface="Arial" panose="020B0604020202020204" pitchFamily="34" charset="0"/>
              </a:rPr>
              <a:t>Handelsgillet i Helsingfors</a:t>
            </a:r>
          </a:p>
        </p:txBody>
      </p:sp>
      <p:sp>
        <p:nvSpPr>
          <p:cNvPr id="4" name="Date Placeholder 3"/>
          <p:cNvSpPr>
            <a:spLocks noGrp="1"/>
          </p:cNvSpPr>
          <p:nvPr>
            <p:ph type="dt" sz="half" idx="10"/>
          </p:nvPr>
        </p:nvSpPr>
        <p:spPr>
          <a:xfrm>
            <a:off x="4761037" y="188640"/>
            <a:ext cx="1611163" cy="792087"/>
          </a:xfrm>
        </p:spPr>
        <p:txBody>
          <a:bodyPr/>
          <a:lstStyle/>
          <a:p>
            <a:fld id="{1905396D-E4CE-4854-9502-48D6E5B4F729}" type="datetime1">
              <a:rPr lang="fi-FI" b="1" smtClean="0"/>
              <a:t>4.5.2014</a:t>
            </a:fld>
            <a:endParaRPr lang="fi-FI" b="1"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a:t>
            </a:fld>
            <a:endParaRPr lang="fi-FI" dirty="0"/>
          </a:p>
        </p:txBody>
      </p:sp>
      <p:pic>
        <p:nvPicPr>
          <p:cNvPr id="2056" name="Picture 8" descr="http://d19lgisewk9l6l.cloudfront.net/wexas/www/images/largeimages/destinations/New-Zealand/wine_regions/aucklan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983223"/>
            <a:ext cx="4581525" cy="3476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4051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Arial" panose="020B0604020202020204" pitchFamily="34" charset="0"/>
                <a:cs typeface="Arial" panose="020B0604020202020204" pitchFamily="34" charset="0"/>
              </a:rPr>
              <a:t>2013 Cloudy Bay, Sauvignon Blanc, 28,70€</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2564904"/>
            <a:ext cx="6984776" cy="936104"/>
          </a:xfrm>
        </p:spPr>
        <p:txBody>
          <a:bodyPr>
            <a:normAutofit/>
          </a:bodyPr>
          <a:lstStyle/>
          <a:p>
            <a:r>
              <a:rPr lang="sv-SE" sz="1600" b="1" dirty="0">
                <a:latin typeface="Arial" panose="020B0604020202020204" pitchFamily="34" charset="0"/>
                <a:cs typeface="Arial" panose="020B0604020202020204" pitchFamily="34" charset="0"/>
              </a:rPr>
              <a:t>Torr</a:t>
            </a:r>
            <a:r>
              <a:rPr lang="sv-SE" sz="1600" dirty="0">
                <a:latin typeface="Arial" panose="020B0604020202020204" pitchFamily="34" charset="0"/>
                <a:cs typeface="Arial" panose="020B0604020202020204" pitchFamily="34" charset="0"/>
              </a:rPr>
              <a:t>, mycket hög syra, limekaraktär, grönvinbärskaraktär, örtig, nässlig, mineralig, renrasig, </a:t>
            </a:r>
            <a:r>
              <a:rPr lang="sv-SE" sz="1600" dirty="0" smtClean="0">
                <a:latin typeface="Arial" panose="020B0604020202020204" pitchFamily="34" charset="0"/>
                <a:cs typeface="Arial" panose="020B0604020202020204" pitchFamily="34" charset="0"/>
              </a:rPr>
              <a:t>lång</a:t>
            </a: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10</a:t>
            </a:fld>
            <a:endParaRPr lang="fi-FI" dirty="0"/>
          </a:p>
        </p:txBody>
      </p:sp>
      <p:graphicFrame>
        <p:nvGraphicFramePr>
          <p:cNvPr id="7" name="Table 6"/>
          <p:cNvGraphicFramePr>
            <a:graphicFrameLocks noGrp="1"/>
          </p:cNvGraphicFramePr>
          <p:nvPr>
            <p:extLst>
              <p:ext uri="{D42A27DB-BD31-4B8C-83A1-F6EECF244321}">
                <p14:modId xmlns:p14="http://schemas.microsoft.com/office/powerpoint/2010/main" val="4217511324"/>
              </p:ext>
            </p:extLst>
          </p:nvPr>
        </p:nvGraphicFramePr>
        <p:xfrm>
          <a:off x="971600" y="4581128"/>
          <a:ext cx="7416824" cy="1219200"/>
        </p:xfrm>
        <a:graphic>
          <a:graphicData uri="http://schemas.openxmlformats.org/drawingml/2006/table">
            <a:tbl>
              <a:tblPr/>
              <a:tblGrid>
                <a:gridCol w="3708412"/>
                <a:gridCol w="3708412"/>
              </a:tblGrid>
              <a:tr h="0">
                <a:tc>
                  <a:txBody>
                    <a:bodyPr/>
                    <a:lstStyle/>
                    <a:p>
                      <a:r>
                        <a:rPr lang="fi-FI" sz="1400" dirty="0">
                          <a:latin typeface="Arial" panose="020B0604020202020204" pitchFamily="34" charset="0"/>
                          <a:cs typeface="Arial" panose="020B0604020202020204" pitchFamily="34" charset="0"/>
                        </a:rPr>
                        <a:t>Alkohol:</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13,50 %</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19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7,7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80 kcal / 100 ml (350 kJ / 100 ml)</a:t>
                      </a:r>
                    </a:p>
                  </a:txBody>
                  <a:tcPr anchor="ctr">
                    <a:lnL>
                      <a:noFill/>
                    </a:lnL>
                    <a:lnR>
                      <a:noFill/>
                    </a:lnR>
                    <a:lnT>
                      <a:noFill/>
                    </a:lnT>
                    <a:lnB>
                      <a:noFill/>
                    </a:lnB>
                  </a:tcPr>
                </a:tc>
              </a:tr>
            </a:tbl>
          </a:graphicData>
        </a:graphic>
      </p:graphicFrame>
      <p:pic>
        <p:nvPicPr>
          <p:cNvPr id="1028" name="Picture 4" descr="http://www.viinikauppa.com/catalog/images/BIB_WHIT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8" y="3068960"/>
            <a:ext cx="2038350"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666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648072"/>
          </a:xfrm>
        </p:spPr>
        <p:txBody>
          <a:bodyPr>
            <a:normAutofit fontScale="90000"/>
          </a:bodyPr>
          <a:lstStyle/>
          <a:p>
            <a:r>
              <a:rPr lang="fi-FI" dirty="0" smtClean="0">
                <a:latin typeface="Arial" panose="020B0604020202020204" pitchFamily="34" charset="0"/>
                <a:cs typeface="Arial" panose="020B0604020202020204" pitchFamily="34" charset="0"/>
              </a:rPr>
              <a:t>2013 Cloudy Bay </a:t>
            </a:r>
            <a:r>
              <a:rPr lang="fi-FI" dirty="0">
                <a:latin typeface="Arial" panose="020B0604020202020204" pitchFamily="34" charset="0"/>
                <a:cs typeface="Arial" panose="020B0604020202020204" pitchFamily="34" charset="0"/>
              </a:rPr>
              <a:t> </a:t>
            </a:r>
          </a:p>
        </p:txBody>
      </p:sp>
      <p:sp>
        <p:nvSpPr>
          <p:cNvPr id="3" name="Content Placeholder 2"/>
          <p:cNvSpPr>
            <a:spLocks noGrp="1"/>
          </p:cNvSpPr>
          <p:nvPr>
            <p:ph idx="1"/>
          </p:nvPr>
        </p:nvSpPr>
        <p:spPr>
          <a:xfrm>
            <a:off x="457200" y="1124744"/>
            <a:ext cx="8229600" cy="5328592"/>
          </a:xfrm>
        </p:spPr>
        <p:txBody>
          <a:bodyPr>
            <a:normAutofit fontScale="47500" lnSpcReduction="20000"/>
          </a:bodyPr>
          <a:lstStyle/>
          <a:p>
            <a:r>
              <a:rPr lang="en-US" sz="2900" b="1" dirty="0">
                <a:latin typeface="Arial" panose="020B0604020202020204" pitchFamily="34" charset="0"/>
                <a:cs typeface="Arial" panose="020B0604020202020204" pitchFamily="34" charset="0"/>
              </a:rPr>
              <a:t>Current Tasting </a:t>
            </a:r>
            <a:r>
              <a:rPr lang="en-US" sz="2900" b="1" dirty="0" smtClean="0">
                <a:latin typeface="Arial" panose="020B0604020202020204" pitchFamily="34" charset="0"/>
                <a:cs typeface="Arial" panose="020B0604020202020204" pitchFamily="34" charset="0"/>
              </a:rPr>
              <a:t>Notes </a:t>
            </a:r>
            <a:r>
              <a:rPr lang="en-US" sz="2900" dirty="0" smtClean="0">
                <a:latin typeface="Arial" panose="020B0604020202020204" pitchFamily="34" charset="0"/>
                <a:cs typeface="Arial" panose="020B0604020202020204" pitchFamily="34" charset="0"/>
              </a:rPr>
              <a:t>Zesty </a:t>
            </a:r>
            <a:r>
              <a:rPr lang="en-US" sz="2900" dirty="0">
                <a:latin typeface="Arial" panose="020B0604020202020204" pitchFamily="34" charset="0"/>
                <a:cs typeface="Arial" panose="020B0604020202020204" pitchFamily="34" charset="0"/>
              </a:rPr>
              <a:t>lime and grapefruit aromas are the first to emerge from the nose of our 2013 sauvignon blanc, followed by nectarine and lemongrass tones. The palate is fresh and focused with ripe citrus, stonefruit, fennel and mineral notes lingering on the persistent finish. Our sauvignon blanc is a delicious partner to a tomato and goat curd salad drizzled with fresh basil oil.</a:t>
            </a:r>
          </a:p>
          <a:p>
            <a:r>
              <a:rPr lang="en-US" sz="2900" b="1" dirty="0">
                <a:latin typeface="Arial" panose="020B0604020202020204" pitchFamily="34" charset="0"/>
                <a:cs typeface="Arial" panose="020B0604020202020204" pitchFamily="34" charset="0"/>
              </a:rPr>
              <a:t>Vineyard </a:t>
            </a:r>
            <a:r>
              <a:rPr lang="en-US" sz="2900" b="1" dirty="0" smtClean="0">
                <a:latin typeface="Arial" panose="020B0604020202020204" pitchFamily="34" charset="0"/>
                <a:cs typeface="Arial" panose="020B0604020202020204" pitchFamily="34" charset="0"/>
              </a:rPr>
              <a:t>Notes </a:t>
            </a:r>
            <a:r>
              <a:rPr lang="en-US" sz="2900" dirty="0" smtClean="0">
                <a:latin typeface="Arial" panose="020B0604020202020204" pitchFamily="34" charset="0"/>
                <a:cs typeface="Arial" panose="020B0604020202020204" pitchFamily="34" charset="0"/>
              </a:rPr>
              <a:t>Grapes </a:t>
            </a:r>
            <a:r>
              <a:rPr lang="en-US" sz="2900" dirty="0">
                <a:latin typeface="Arial" panose="020B0604020202020204" pitchFamily="34" charset="0"/>
                <a:cs typeface="Arial" panose="020B0604020202020204" pitchFamily="34" charset="0"/>
              </a:rPr>
              <a:t>for our sauvignon blanc are sourced from estate and grower vineyards located in the Rapaura, Fairhall, Renwick and Brancott sub-regions of the Wairau Valley. Soils range from free draining stony on the valley floor to aged alluvial loams containing some clay. The majority of fruit is grown on a vertical shoot positioned (VSP) trellis with a small number of blocks on Scott-Henry. In 2013, our average sauvignon blanc yield was 10 tonnes/ha.</a:t>
            </a:r>
          </a:p>
          <a:p>
            <a:r>
              <a:rPr lang="en-US" sz="2900" b="1" dirty="0">
                <a:latin typeface="Arial" panose="020B0604020202020204" pitchFamily="34" charset="0"/>
                <a:cs typeface="Arial" panose="020B0604020202020204" pitchFamily="34" charset="0"/>
              </a:rPr>
              <a:t>Production </a:t>
            </a:r>
            <a:r>
              <a:rPr lang="en-US" sz="2900" b="1" dirty="0" smtClean="0">
                <a:latin typeface="Arial" panose="020B0604020202020204" pitchFamily="34" charset="0"/>
                <a:cs typeface="Arial" panose="020B0604020202020204" pitchFamily="34" charset="0"/>
              </a:rPr>
              <a:t>Notes </a:t>
            </a:r>
            <a:r>
              <a:rPr lang="en-US" sz="2900" dirty="0" smtClean="0">
                <a:latin typeface="Arial" panose="020B0604020202020204" pitchFamily="34" charset="0"/>
                <a:cs typeface="Arial" panose="020B0604020202020204" pitchFamily="34" charset="0"/>
              </a:rPr>
              <a:t>Harvest </a:t>
            </a:r>
            <a:r>
              <a:rPr lang="en-US" sz="2900" dirty="0">
                <a:latin typeface="Arial" panose="020B0604020202020204" pitchFamily="34" charset="0"/>
                <a:cs typeface="Arial" panose="020B0604020202020204" pitchFamily="34" charset="0"/>
              </a:rPr>
              <a:t>2013 was rather compressed with varieties ripening at similar rates due to the remarkably uniform growing season. Harvest of our sauvignon blanc fruit commenced on March 29th with the first fruit coming in from the Rapaura and Renwick subregions. The compact harvest lasted just two weeks, finishing on 15th April. Crop levels were well balanced and slightly below average. Analysis at harvest showed a brix range of 21.0 - 23.3, pH 2.98 - 3.29 and TA 8.8 - 11.2.</a:t>
            </a:r>
          </a:p>
          <a:p>
            <a:r>
              <a:rPr lang="en-US" sz="2900" b="1" dirty="0">
                <a:latin typeface="Arial" panose="020B0604020202020204" pitchFamily="34" charset="0"/>
                <a:cs typeface="Arial" panose="020B0604020202020204" pitchFamily="34" charset="0"/>
              </a:rPr>
              <a:t>Winemaker </a:t>
            </a:r>
            <a:r>
              <a:rPr lang="en-US" sz="2900" b="1" dirty="0" smtClean="0">
                <a:latin typeface="Arial" panose="020B0604020202020204" pitchFamily="34" charset="0"/>
                <a:cs typeface="Arial" panose="020B0604020202020204" pitchFamily="34" charset="0"/>
              </a:rPr>
              <a:t>Notes </a:t>
            </a:r>
            <a:r>
              <a:rPr lang="en-US" sz="2900" dirty="0" smtClean="0">
                <a:latin typeface="Arial" panose="020B0604020202020204" pitchFamily="34" charset="0"/>
                <a:cs typeface="Arial" panose="020B0604020202020204" pitchFamily="34" charset="0"/>
              </a:rPr>
              <a:t>Vineyard </a:t>
            </a:r>
            <a:r>
              <a:rPr lang="en-US" sz="2900" dirty="0">
                <a:latin typeface="Arial" panose="020B0604020202020204" pitchFamily="34" charset="0"/>
                <a:cs typeface="Arial" panose="020B0604020202020204" pitchFamily="34" charset="0"/>
              </a:rPr>
              <a:t>flower set has a direct effect on bud fruitfulness the following year. With 2012’s poor flower set in mind, our team pruned to their advantage laying down an additional cane where appropriate. Ideal spring conditions during flowering and bud burst gave our vines great balance come bunch development. Fastidious canopy management throughout the mild and sunny growing season ensured fruit developed, then ripened at an ideal rate.</a:t>
            </a:r>
          </a:p>
          <a:p>
            <a:r>
              <a:rPr lang="en-US" sz="2900" b="1" dirty="0" smtClean="0">
                <a:latin typeface="Arial" panose="020B0604020202020204" pitchFamily="34" charset="0"/>
                <a:cs typeface="Arial" panose="020B0604020202020204" pitchFamily="34" charset="0"/>
              </a:rPr>
              <a:t>92 Points </a:t>
            </a:r>
            <a:r>
              <a:rPr lang="en-US" sz="2900" dirty="0" smtClean="0">
                <a:latin typeface="Arial" panose="020B0604020202020204" pitchFamily="34" charset="0"/>
                <a:cs typeface="Arial" panose="020B0604020202020204" pitchFamily="34" charset="0"/>
              </a:rPr>
              <a:t>The </a:t>
            </a:r>
            <a:r>
              <a:rPr lang="en-US" sz="2900" dirty="0">
                <a:latin typeface="Arial" panose="020B0604020202020204" pitchFamily="34" charset="0"/>
                <a:cs typeface="Arial" panose="020B0604020202020204" pitchFamily="34" charset="0"/>
              </a:rPr>
              <a:t>Wine Front, September 2013</a:t>
            </a:r>
            <a:br>
              <a:rPr lang="en-US" sz="2900" dirty="0">
                <a:latin typeface="Arial" panose="020B0604020202020204" pitchFamily="34" charset="0"/>
                <a:cs typeface="Arial" panose="020B0604020202020204" pitchFamily="34" charset="0"/>
              </a:rPr>
            </a:br>
            <a:r>
              <a:rPr lang="en-US" sz="2900" dirty="0">
                <a:latin typeface="Arial" panose="020B0604020202020204" pitchFamily="34" charset="0"/>
                <a:cs typeface="Arial" panose="020B0604020202020204" pitchFamily="34" charset="0"/>
              </a:rPr>
              <a:t>“It really doesn’t matter what we or anyone else says of this or any other release of Cloudy Bay Sauvignon Blanc; it will sell out regardless, and fast. I’d reckon though this 2013 is a good example of the label. It’s fresh, aromatic and intense without going either overboard (or underboard for that matter) about it all. Grass, citrus, passionfruit pulp, gunsmoke. It feels cool and inviting. It takes nips out of you, but not big bites. It has a sense of balance. If you want to go the Cloudy Bay SB, this would be a good one to jump at.” - </a:t>
            </a:r>
            <a:r>
              <a:rPr lang="en-US" sz="2900" i="1" dirty="0">
                <a:latin typeface="Arial" panose="020B0604020202020204" pitchFamily="34" charset="0"/>
                <a:cs typeface="Arial" panose="020B0604020202020204" pitchFamily="34" charset="0"/>
              </a:rPr>
              <a:t>Campbell Mattinson</a:t>
            </a:r>
            <a:endParaRPr lang="en-US" sz="2900" dirty="0">
              <a:latin typeface="Arial" panose="020B0604020202020204" pitchFamily="34" charset="0"/>
              <a:cs typeface="Arial" panose="020B0604020202020204" pitchFamily="34" charset="0"/>
            </a:endParaRPr>
          </a:p>
          <a:p>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11</a:t>
            </a:fld>
            <a:endParaRPr lang="fi-FI" dirty="0"/>
          </a:p>
        </p:txBody>
      </p:sp>
    </p:spTree>
    <p:extLst>
      <p:ext uri="{BB962C8B-B14F-4D97-AF65-F5344CB8AC3E}">
        <p14:creationId xmlns:p14="http://schemas.microsoft.com/office/powerpoint/2010/main" val="38458303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92696"/>
            <a:ext cx="7024744" cy="1143000"/>
          </a:xfrm>
        </p:spPr>
        <p:txBody>
          <a:bodyPr>
            <a:noAutofit/>
          </a:bodyPr>
          <a:lstStyle/>
          <a:p>
            <a:r>
              <a:rPr lang="fi-FI" sz="3600" dirty="0" smtClean="0">
                <a:latin typeface="Arial" panose="020B0604020202020204" pitchFamily="34" charset="0"/>
                <a:cs typeface="Arial" panose="020B0604020202020204" pitchFamily="34" charset="0"/>
              </a:rPr>
              <a:t>2011 Lake Hayes, Pinot Noir, 25,30€</a:t>
            </a:r>
            <a:endParaRPr lang="fi-FI"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43608" y="1628800"/>
            <a:ext cx="6777317" cy="3987805"/>
          </a:xfrm>
        </p:spPr>
        <p:txBody>
          <a:bodyPr>
            <a:normAutofit/>
          </a:bodyPr>
          <a:lstStyle/>
          <a:p>
            <a:r>
              <a:rPr lang="sv-SE" sz="1400" b="1" dirty="0">
                <a:latin typeface="Arial" panose="020B0604020202020204" pitchFamily="34" charset="0"/>
                <a:cs typeface="Arial" panose="020B0604020202020204" pitchFamily="34" charset="0"/>
              </a:rPr>
              <a:t>Medelfyllig</a:t>
            </a:r>
            <a:r>
              <a:rPr lang="sv-SE" sz="1400" dirty="0">
                <a:latin typeface="Arial" panose="020B0604020202020204" pitchFamily="34" charset="0"/>
                <a:cs typeface="Arial" panose="020B0604020202020204" pitchFamily="34" charset="0"/>
              </a:rPr>
              <a:t>, medelhöga tanniner, körsbärig, tranbärig, svaga inslag av kola, lätt pepprighet, </a:t>
            </a:r>
            <a:r>
              <a:rPr lang="sv-SE" sz="1400" dirty="0" smtClean="0">
                <a:latin typeface="Arial" panose="020B0604020202020204" pitchFamily="34" charset="0"/>
                <a:cs typeface="Arial" panose="020B0604020202020204" pitchFamily="34" charset="0"/>
              </a:rPr>
              <a:t>elegant</a:t>
            </a:r>
          </a:p>
          <a:p>
            <a:r>
              <a:rPr lang="sv-SE" sz="1400" b="1" dirty="0">
                <a:latin typeface="Arial" panose="020B0604020202020204" pitchFamily="34" charset="0"/>
                <a:cs typeface="Arial" panose="020B0604020202020204" pitchFamily="34" charset="0"/>
              </a:rPr>
              <a:t>Pinot Noir. 2011 </a:t>
            </a:r>
          </a:p>
          <a:p>
            <a:r>
              <a:rPr lang="sv-SE" sz="1400" dirty="0">
                <a:latin typeface="Arial" panose="020B0604020202020204" pitchFamily="34" charset="0"/>
                <a:cs typeface="Arial" panose="020B0604020202020204" pitchFamily="34" charset="0"/>
              </a:rPr>
              <a:t>Amisfield Wine Company, Central Otago</a:t>
            </a:r>
          </a:p>
          <a:p>
            <a:r>
              <a:rPr lang="sv-SE" sz="1400" b="1" dirty="0">
                <a:latin typeface="Arial" panose="020B0604020202020204" pitchFamily="34" charset="0"/>
                <a:cs typeface="Arial" panose="020B0604020202020204" pitchFamily="34" charset="0"/>
              </a:rPr>
              <a:t>Produktionsområde</a:t>
            </a:r>
            <a:r>
              <a:rPr lang="sv-SE" sz="1400" b="1" dirty="0" smtClean="0">
                <a:latin typeface="Arial" panose="020B0604020202020204" pitchFamily="34" charset="0"/>
                <a:cs typeface="Arial" panose="020B0604020202020204" pitchFamily="34" charset="0"/>
              </a:rPr>
              <a:t>: D</a:t>
            </a:r>
            <a:r>
              <a:rPr lang="sv-SE" sz="1400" dirty="0" smtClean="0">
                <a:latin typeface="Arial" panose="020B0604020202020204" pitchFamily="34" charset="0"/>
                <a:cs typeface="Arial" panose="020B0604020202020204" pitchFamily="34" charset="0"/>
              </a:rPr>
              <a:t>ruvorna </a:t>
            </a:r>
            <a:r>
              <a:rPr lang="sv-SE" sz="1400" dirty="0">
                <a:latin typeface="Arial" panose="020B0604020202020204" pitchFamily="34" charset="0"/>
                <a:cs typeface="Arial" panose="020B0604020202020204" pitchFamily="34" charset="0"/>
              </a:rPr>
              <a:t>har skördats på ett 80 hektar stort område vid foten av Pisa Mountains i vinregionen Central Otago på Sydön.</a:t>
            </a:r>
          </a:p>
          <a:p>
            <a:r>
              <a:rPr lang="sv-SE" sz="1400" b="1" dirty="0">
                <a:latin typeface="Arial" panose="020B0604020202020204" pitchFamily="34" charset="0"/>
                <a:cs typeface="Arial" panose="020B0604020202020204" pitchFamily="34" charset="0"/>
              </a:rPr>
              <a:t>Tillverkning</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Inledande </a:t>
            </a:r>
            <a:r>
              <a:rPr lang="sv-SE" sz="1400" dirty="0">
                <a:latin typeface="Arial" panose="020B0604020202020204" pitchFamily="34" charset="0"/>
                <a:cs typeface="Arial" panose="020B0604020202020204" pitchFamily="34" charset="0"/>
              </a:rPr>
              <a:t>kallmaceration före alkoholjäsning.</a:t>
            </a:r>
          </a:p>
          <a:p>
            <a:r>
              <a:rPr lang="sv-SE" sz="1400" b="1" dirty="0">
                <a:latin typeface="Arial" panose="020B0604020202020204" pitchFamily="34" charset="0"/>
                <a:cs typeface="Arial" panose="020B0604020202020204" pitchFamily="34" charset="0"/>
              </a:rPr>
              <a:t>Lagring</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70 </a:t>
            </a:r>
            <a:r>
              <a:rPr lang="sv-SE" sz="1400" dirty="0">
                <a:latin typeface="Arial" panose="020B0604020202020204" pitchFamily="34" charset="0"/>
                <a:cs typeface="Arial" panose="020B0604020202020204" pitchFamily="34" charset="0"/>
              </a:rPr>
              <a:t>procent av vinet har vilat åtta månader på ekfat varav en femtedel nya. Därefter har vinet legat ytterligare ett år på butelj innan det släppts till försäljning.</a:t>
            </a:r>
          </a:p>
          <a:p>
            <a:r>
              <a:rPr lang="sv-SE" sz="1400" b="1" dirty="0">
                <a:latin typeface="Arial" panose="020B0604020202020204" pitchFamily="34" charset="0"/>
                <a:cs typeface="Arial" panose="020B0604020202020204" pitchFamily="34" charset="0"/>
              </a:rPr>
              <a:t>Hållbarhet</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Producenten </a:t>
            </a:r>
            <a:r>
              <a:rPr lang="sv-SE" sz="1400" dirty="0">
                <a:latin typeface="Arial" panose="020B0604020202020204" pitchFamily="34" charset="0"/>
                <a:cs typeface="Arial" panose="020B0604020202020204" pitchFamily="34" charset="0"/>
              </a:rPr>
              <a:t>anser att vinet kan sparas i fem till tio år från årgången under goda lagringsförhållanden.</a:t>
            </a:r>
          </a:p>
          <a:p>
            <a:r>
              <a:rPr lang="sv-SE" sz="1400" b="1" dirty="0">
                <a:latin typeface="Arial" panose="020B0604020202020204" pitchFamily="34" charset="0"/>
                <a:cs typeface="Arial" panose="020B0604020202020204" pitchFamily="34" charset="0"/>
              </a:rPr>
              <a:t>Producent</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Amisfield </a:t>
            </a:r>
            <a:r>
              <a:rPr lang="sv-SE" sz="1400" dirty="0">
                <a:latin typeface="Arial" panose="020B0604020202020204" pitchFamily="34" charset="0"/>
                <a:cs typeface="Arial" panose="020B0604020202020204" pitchFamily="34" charset="0"/>
              </a:rPr>
              <a:t>Wine Company bildades 1988 och har sin verksamhet i Central Otago på Sydön. Vinföretaget har 80 hektar druvodlingar som till 60 procent är planterade med Pinot Noir och resten med gröna druvsorter.</a:t>
            </a: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12</a:t>
            </a:fld>
            <a:endParaRPr lang="fi-FI" dirty="0"/>
          </a:p>
        </p:txBody>
      </p:sp>
      <p:graphicFrame>
        <p:nvGraphicFramePr>
          <p:cNvPr id="7" name="Table 6"/>
          <p:cNvGraphicFramePr>
            <a:graphicFrameLocks noGrp="1"/>
          </p:cNvGraphicFramePr>
          <p:nvPr>
            <p:extLst>
              <p:ext uri="{D42A27DB-BD31-4B8C-83A1-F6EECF244321}">
                <p14:modId xmlns:p14="http://schemas.microsoft.com/office/powerpoint/2010/main" val="2928717952"/>
              </p:ext>
            </p:extLst>
          </p:nvPr>
        </p:nvGraphicFramePr>
        <p:xfrm>
          <a:off x="899592" y="5085184"/>
          <a:ext cx="7416824" cy="1219200"/>
        </p:xfrm>
        <a:graphic>
          <a:graphicData uri="http://schemas.openxmlformats.org/drawingml/2006/table">
            <a:tbl>
              <a:tblPr/>
              <a:tblGrid>
                <a:gridCol w="3708412"/>
                <a:gridCol w="3708412"/>
              </a:tblGrid>
              <a:tr h="0">
                <a:tc>
                  <a:txBody>
                    <a:bodyPr/>
                    <a:lstStyle/>
                    <a:p>
                      <a:r>
                        <a:rPr lang="fi-FI" sz="1400" dirty="0">
                          <a:latin typeface="Arial" panose="020B0604020202020204" pitchFamily="34" charset="0"/>
                          <a:cs typeface="Arial" panose="020B0604020202020204" pitchFamily="34" charset="0"/>
                        </a:rPr>
                        <a:t>Alkohol:</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14,00 %</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28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5,3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90 kcal / 100 ml (370 kJ / 100 ml)</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24864709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8229600" cy="562074"/>
          </a:xfrm>
        </p:spPr>
        <p:txBody>
          <a:bodyPr>
            <a:normAutofit fontScale="90000"/>
          </a:bodyPr>
          <a:lstStyle/>
          <a:p>
            <a:r>
              <a:rPr lang="fi-FI" dirty="0"/>
              <a:t/>
            </a:r>
            <a:br>
              <a:rPr lang="fi-FI" dirty="0"/>
            </a:br>
            <a:r>
              <a:rPr lang="fi-FI" dirty="0" smtClean="0">
                <a:latin typeface="Arial" panose="020B0604020202020204" pitchFamily="34" charset="0"/>
                <a:cs typeface="Arial" panose="020B0604020202020204" pitchFamily="34" charset="0"/>
              </a:rPr>
              <a:t>Lake Hayes, Pinot Noir, 2012</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1560" y="1772816"/>
            <a:ext cx="8229600" cy="3888432"/>
          </a:xfrm>
        </p:spPr>
        <p:txBody>
          <a:bodyPr>
            <a:normAutofit/>
          </a:bodyPr>
          <a:lstStyle/>
          <a:p>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name might be different, but the approach is the same. As with </a:t>
            </a:r>
            <a:r>
              <a:rPr lang="en-US" sz="1400" dirty="0" smtClean="0">
                <a:latin typeface="Arial" panose="020B0604020202020204" pitchFamily="34" charset="0"/>
                <a:cs typeface="Arial" panose="020B0604020202020204" pitchFamily="34" charset="0"/>
              </a:rPr>
              <a:t>the wines </a:t>
            </a:r>
            <a:r>
              <a:rPr lang="en-US" sz="1400" dirty="0">
                <a:latin typeface="Arial" panose="020B0604020202020204" pitchFamily="34" charset="0"/>
                <a:cs typeface="Arial" panose="020B0604020202020204" pitchFamily="34" charset="0"/>
              </a:rPr>
              <a:t>of its renowned sibling Amisfield, Lake Hayes wines reflect the </a:t>
            </a:r>
            <a:r>
              <a:rPr lang="en-US" sz="1400" dirty="0" smtClean="0">
                <a:latin typeface="Arial" panose="020B0604020202020204" pitchFamily="34" charset="0"/>
                <a:cs typeface="Arial" panose="020B0604020202020204" pitchFamily="34" charset="0"/>
              </a:rPr>
              <a:t>land they’re </a:t>
            </a:r>
            <a:r>
              <a:rPr lang="en-US" sz="1400" dirty="0">
                <a:latin typeface="Arial" panose="020B0604020202020204" pitchFamily="34" charset="0"/>
                <a:cs typeface="Arial" panose="020B0604020202020204" pitchFamily="34" charset="0"/>
              </a:rPr>
              <a:t>grown on, with a style of winemaking that allows the fruit </a:t>
            </a:r>
            <a:r>
              <a:rPr lang="en-US" sz="1400" dirty="0" smtClean="0">
                <a:latin typeface="Arial" panose="020B0604020202020204" pitchFamily="34" charset="0"/>
                <a:cs typeface="Arial" panose="020B0604020202020204" pitchFamily="34" charset="0"/>
              </a:rPr>
              <a:t>to express </a:t>
            </a:r>
            <a:r>
              <a:rPr lang="en-US" sz="1400" dirty="0">
                <a:latin typeface="Arial" panose="020B0604020202020204" pitchFamily="34" charset="0"/>
                <a:cs typeface="Arial" panose="020B0604020202020204" pitchFamily="34" charset="0"/>
              </a:rPr>
              <a:t>itself from vintage to vintage. The grapes for Lake Hayes come</a:t>
            </a:r>
          </a:p>
          <a:p>
            <a:pPr marL="68580" indent="0">
              <a:buNone/>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from </a:t>
            </a:r>
            <a:r>
              <a:rPr lang="en-US" sz="1400" dirty="0">
                <a:latin typeface="Arial" panose="020B0604020202020204" pitchFamily="34" charset="0"/>
                <a:cs typeface="Arial" panose="020B0604020202020204" pitchFamily="34" charset="0"/>
              </a:rPr>
              <a:t>some of the best growing areas in Central Otago</a:t>
            </a:r>
            <a:r>
              <a:rPr lang="en-US" sz="1400" dirty="0" smtClean="0">
                <a:latin typeface="Arial" panose="020B0604020202020204" pitchFamily="34" charset="0"/>
                <a:cs typeface="Arial" panose="020B0604020202020204" pitchFamily="34" charset="0"/>
              </a:rPr>
              <a:t>. </a:t>
            </a:r>
            <a:br>
              <a:rPr lang="en-US" sz="1400" dirty="0" smtClean="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Lake </a:t>
            </a:r>
            <a:r>
              <a:rPr lang="en-US" sz="1400" dirty="0">
                <a:latin typeface="Arial" panose="020B0604020202020204" pitchFamily="34" charset="0"/>
                <a:cs typeface="Arial" panose="020B0604020202020204" pitchFamily="34" charset="0"/>
              </a:rPr>
              <a:t>Hayes wines are made in an early drinking style with a fresh, </a:t>
            </a:r>
            <a:r>
              <a:rPr lang="en-US" sz="1400" dirty="0" smtClean="0">
                <a:latin typeface="Arial" panose="020B0604020202020204" pitchFamily="34" charset="0"/>
                <a:cs typeface="Arial" panose="020B0604020202020204" pitchFamily="34" charset="0"/>
              </a:rPr>
              <a:t>fruity  appeal</a:t>
            </a:r>
            <a:r>
              <a:rPr lang="en-US" sz="1400" dirty="0">
                <a:latin typeface="Arial" panose="020B0604020202020204" pitchFamily="34" charset="0"/>
                <a:cs typeface="Arial" panose="020B0604020202020204" pitchFamily="34" charset="0"/>
              </a:rPr>
              <a:t>. They are young and lively, yet balanced and sophisticated. </a:t>
            </a:r>
            <a:r>
              <a:rPr lang="en-US" sz="1400" dirty="0" smtClean="0">
                <a:latin typeface="Arial" panose="020B0604020202020204" pitchFamily="34" charset="0"/>
                <a:cs typeface="Arial" panose="020B0604020202020204" pitchFamily="34" charset="0"/>
              </a:rPr>
              <a:t>Perfect 	for </a:t>
            </a:r>
            <a:r>
              <a:rPr lang="en-US" sz="1400" dirty="0">
                <a:latin typeface="Arial" panose="020B0604020202020204" pitchFamily="34" charset="0"/>
                <a:cs typeface="Arial" panose="020B0604020202020204" pitchFamily="34" charset="0"/>
              </a:rPr>
              <a:t>a picnic in summer or a dinner by the fire in winter. Coming </a:t>
            </a:r>
            <a:r>
              <a:rPr lang="en-US" sz="1400" dirty="0" smtClean="0">
                <a:latin typeface="Arial" panose="020B0604020202020204" pitchFamily="34" charset="0"/>
                <a:cs typeface="Arial" panose="020B0604020202020204" pitchFamily="34" charset="0"/>
              </a:rPr>
              <a:t>from</a:t>
            </a:r>
            <a:br>
              <a:rPr lang="en-US" sz="1400" dirty="0" smtClean="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Amisfield, they represent extraordinary value</a:t>
            </a:r>
            <a:r>
              <a:rPr lang="en-US" sz="1400" dirty="0" smtClean="0">
                <a:latin typeface="Arial" panose="020B0604020202020204" pitchFamily="34" charset="0"/>
                <a:cs typeface="Arial" panose="020B0604020202020204" pitchFamily="34" charset="0"/>
              </a:rPr>
              <a:t>.</a:t>
            </a:r>
          </a:p>
          <a:p>
            <a:pPr marL="68580" indent="0">
              <a:buNone/>
            </a:pPr>
            <a:endParaRPr lang="en-US" sz="1400" dirty="0">
              <a:latin typeface="Arial" panose="020B0604020202020204" pitchFamily="34" charset="0"/>
              <a:cs typeface="Arial" panose="020B0604020202020204" pitchFamily="34" charset="0"/>
            </a:endParaRPr>
          </a:p>
          <a:p>
            <a:r>
              <a:rPr lang="en-US" sz="1400" b="1" dirty="0">
                <a:latin typeface="Arial" panose="020B0604020202020204" pitchFamily="34" charset="0"/>
                <a:cs typeface="Arial" panose="020B0604020202020204" pitchFamily="34" charset="0"/>
              </a:rPr>
              <a:t>VINEYARD DESIGNATION</a:t>
            </a:r>
            <a:r>
              <a:rPr lang="en-US" sz="1400" dirty="0">
                <a:latin typeface="Arial" panose="020B0604020202020204" pitchFamily="34" charset="0"/>
                <a:cs typeface="Arial" panose="020B0604020202020204" pitchFamily="34" charset="0"/>
              </a:rPr>
              <a:t>: Amisfield Pisa vineyard and Wanaka</a:t>
            </a:r>
          </a:p>
          <a:p>
            <a:r>
              <a:rPr lang="en-US" sz="1400" b="1" dirty="0">
                <a:latin typeface="Arial" panose="020B0604020202020204" pitchFamily="34" charset="0"/>
                <a:cs typeface="Arial" panose="020B0604020202020204" pitchFamily="34" charset="0"/>
              </a:rPr>
              <a:t>CLONE</a:t>
            </a:r>
            <a:r>
              <a:rPr lang="en-US" sz="1400" dirty="0">
                <a:latin typeface="Arial" panose="020B0604020202020204" pitchFamily="34" charset="0"/>
                <a:cs typeface="Arial" panose="020B0604020202020204" pitchFamily="34" charset="0"/>
              </a:rPr>
              <a:t>: UCD 5 and UCD 6, 115 667, 777</a:t>
            </a:r>
          </a:p>
          <a:p>
            <a:r>
              <a:rPr lang="en-US" sz="1400" b="1" dirty="0">
                <a:latin typeface="Arial" panose="020B0604020202020204" pitchFamily="34" charset="0"/>
                <a:cs typeface="Arial" panose="020B0604020202020204" pitchFamily="34" charset="0"/>
              </a:rPr>
              <a:t>WINEMAKING: </a:t>
            </a:r>
            <a:r>
              <a:rPr lang="en-US" sz="1400" dirty="0">
                <a:latin typeface="Arial" panose="020B0604020202020204" pitchFamily="34" charset="0"/>
                <a:cs typeface="Arial" panose="020B0604020202020204" pitchFamily="34" charset="0"/>
              </a:rPr>
              <a:t>Destemmed and cold soaked at 10ºC for five </a:t>
            </a:r>
            <a:r>
              <a:rPr lang="en-US" sz="1400" dirty="0" smtClean="0">
                <a:latin typeface="Arial" panose="020B0604020202020204" pitchFamily="34" charset="0"/>
                <a:cs typeface="Arial" panose="020B0604020202020204" pitchFamily="34" charset="0"/>
              </a:rPr>
              <a:t>days. Fermented </a:t>
            </a:r>
            <a:r>
              <a:rPr lang="en-US" sz="1400" dirty="0">
                <a:latin typeface="Arial" panose="020B0604020202020204" pitchFamily="34" charset="0"/>
                <a:cs typeface="Arial" panose="020B0604020202020204" pitchFamily="34" charset="0"/>
              </a:rPr>
              <a:t>using selected yeast strains with a top temperature of 32ºC</a:t>
            </a:r>
            <a:r>
              <a:rPr lang="en-US" sz="1400" dirty="0" smtClean="0">
                <a:latin typeface="Arial" panose="020B0604020202020204" pitchFamily="34" charset="0"/>
                <a:cs typeface="Arial" panose="020B0604020202020204" pitchFamily="34" charset="0"/>
              </a:rPr>
              <a:t>. Wine </a:t>
            </a:r>
            <a:r>
              <a:rPr lang="en-US" sz="1400" dirty="0">
                <a:latin typeface="Arial" panose="020B0604020202020204" pitchFamily="34" charset="0"/>
                <a:cs typeface="Arial" panose="020B0604020202020204" pitchFamily="34" charset="0"/>
              </a:rPr>
              <a:t>pressed off skins when tannin in balance</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13</a:t>
            </a:fld>
            <a:endParaRPr lang="fi-FI" dirty="0"/>
          </a:p>
        </p:txBody>
      </p:sp>
    </p:spTree>
    <p:extLst>
      <p:ext uri="{BB962C8B-B14F-4D97-AF65-F5344CB8AC3E}">
        <p14:creationId xmlns:p14="http://schemas.microsoft.com/office/powerpoint/2010/main" val="537544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01136"/>
          </a:xfrm>
        </p:spPr>
        <p:txBody>
          <a:bodyPr>
            <a:normAutofit fontScale="90000"/>
          </a:bodyPr>
          <a:lstStyle/>
          <a:p>
            <a:r>
              <a:rPr lang="fi-FI" dirty="0" smtClean="0">
                <a:latin typeface="Arial" panose="020B0604020202020204" pitchFamily="34" charset="0"/>
                <a:cs typeface="Arial" panose="020B0604020202020204" pitchFamily="34" charset="0"/>
              </a:rPr>
              <a:t>Lake Hayes, Pinot Noir</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43492" y="2132856"/>
            <a:ext cx="6777317" cy="3699773"/>
          </a:xfrm>
        </p:spPr>
        <p:txBody>
          <a:bodyPr>
            <a:normAutofit/>
          </a:bodyPr>
          <a:lstStyle/>
          <a:p>
            <a:pPr marL="68580" indent="0">
              <a:buNone/>
            </a:pPr>
            <a:r>
              <a:rPr lang="en-US" sz="1400" b="1" dirty="0">
                <a:latin typeface="Arial" panose="020B0604020202020204" pitchFamily="34" charset="0"/>
                <a:cs typeface="Arial" panose="020B0604020202020204" pitchFamily="34" charset="0"/>
              </a:rPr>
              <a:t>MATURATION</a:t>
            </a:r>
            <a:r>
              <a:rPr lang="en-US" sz="1400" dirty="0">
                <a:latin typeface="Arial" panose="020B0604020202020204" pitchFamily="34" charset="0"/>
                <a:cs typeface="Arial" panose="020B0604020202020204" pitchFamily="34" charset="0"/>
              </a:rPr>
              <a:t>: In order to keep the lift in the primary fruit</a:t>
            </a:r>
          </a:p>
          <a:p>
            <a:pPr marL="68580" indent="0">
              <a:buNone/>
            </a:pPr>
            <a:r>
              <a:rPr lang="en-US" sz="1400" dirty="0">
                <a:latin typeface="Arial" panose="020B0604020202020204" pitchFamily="34" charset="0"/>
                <a:cs typeface="Arial" panose="020B0604020202020204" pitchFamily="34" charset="0"/>
              </a:rPr>
              <a:t>characteristics we deliberately kept a proportion of the wine out of oak for</a:t>
            </a:r>
          </a:p>
          <a:p>
            <a:pPr marL="68580" indent="0">
              <a:buNone/>
            </a:pPr>
            <a:r>
              <a:rPr lang="fi-FI" sz="1400" dirty="0">
                <a:latin typeface="Arial" panose="020B0604020202020204" pitchFamily="34" charset="0"/>
                <a:cs typeface="Arial" panose="020B0604020202020204" pitchFamily="34" charset="0"/>
              </a:rPr>
              <a:t>maturation.</a:t>
            </a:r>
          </a:p>
          <a:p>
            <a:pPr marL="68580" indent="0">
              <a:buNone/>
            </a:pPr>
            <a:r>
              <a:rPr lang="en-US" sz="1400" b="1" dirty="0">
                <a:latin typeface="Arial" panose="020B0604020202020204" pitchFamily="34" charset="0"/>
                <a:cs typeface="Arial" panose="020B0604020202020204" pitchFamily="34" charset="0"/>
              </a:rPr>
              <a:t>STYLE</a:t>
            </a:r>
            <a:r>
              <a:rPr lang="en-US" sz="1400" dirty="0">
                <a:latin typeface="Arial" panose="020B0604020202020204" pitchFamily="34" charset="0"/>
                <a:cs typeface="Arial" panose="020B0604020202020204" pitchFamily="34" charset="0"/>
              </a:rPr>
              <a:t>: Fruit forward primary fruit aromatics with soft tannins to create a</a:t>
            </a:r>
          </a:p>
          <a:p>
            <a:pPr marL="68580" indent="0">
              <a:buNone/>
            </a:pPr>
            <a:r>
              <a:rPr lang="en-US" sz="1400" dirty="0">
                <a:latin typeface="Arial" panose="020B0604020202020204" pitchFamily="34" charset="0"/>
                <a:cs typeface="Arial" panose="020B0604020202020204" pitchFamily="34" charset="0"/>
              </a:rPr>
              <a:t>supple, generous, early drinking style.</a:t>
            </a:r>
          </a:p>
          <a:p>
            <a:pPr marL="68580" indent="0">
              <a:buNone/>
            </a:pPr>
            <a:r>
              <a:rPr lang="en-US" sz="1400" b="1" dirty="0">
                <a:latin typeface="Arial" panose="020B0604020202020204" pitchFamily="34" charset="0"/>
                <a:cs typeface="Arial" panose="020B0604020202020204" pitchFamily="34" charset="0"/>
              </a:rPr>
              <a:t>TASTING NOTES</a:t>
            </a:r>
            <a:r>
              <a:rPr lang="en-US" sz="1400" dirty="0">
                <a:latin typeface="Arial" panose="020B0604020202020204" pitchFamily="34" charset="0"/>
                <a:cs typeface="Arial" panose="020B0604020202020204" pitchFamily="34" charset="0"/>
              </a:rPr>
              <a:t>: Deeply coloured and packed with sweet ripe fruit</a:t>
            </a:r>
          </a:p>
          <a:p>
            <a:pPr marL="68580" indent="0">
              <a:buNone/>
            </a:pPr>
            <a:r>
              <a:rPr lang="en-US" sz="1400" dirty="0">
                <a:latin typeface="Arial" panose="020B0604020202020204" pitchFamily="34" charset="0"/>
                <a:cs typeface="Arial" panose="020B0604020202020204" pitchFamily="34" charset="0"/>
              </a:rPr>
              <a:t>aromas with a touch of spice. A generously flavoured Central Otago Pinot</a:t>
            </a:r>
          </a:p>
          <a:p>
            <a:pPr marL="68580" indent="0">
              <a:buNone/>
            </a:pPr>
            <a:r>
              <a:rPr lang="en-US" sz="1400" dirty="0">
                <a:latin typeface="Arial" panose="020B0604020202020204" pitchFamily="34" charset="0"/>
                <a:cs typeface="Arial" panose="020B0604020202020204" pitchFamily="34" charset="0"/>
              </a:rPr>
              <a:t>with a fine, silky texture.</a:t>
            </a:r>
          </a:p>
          <a:p>
            <a:pPr marL="68580" indent="0">
              <a:buNone/>
            </a:pPr>
            <a:r>
              <a:rPr lang="fi-FI" sz="1400" b="1" dirty="0">
                <a:latin typeface="Arial" panose="020B0604020202020204" pitchFamily="34" charset="0"/>
                <a:cs typeface="Arial" panose="020B0604020202020204" pitchFamily="34" charset="0"/>
              </a:rPr>
              <a:t>WINE COMPOSITION</a:t>
            </a:r>
            <a:r>
              <a:rPr lang="fi-FI" sz="1400" dirty="0">
                <a:latin typeface="Arial" panose="020B0604020202020204" pitchFamily="34" charset="0"/>
                <a:cs typeface="Arial" panose="020B0604020202020204" pitchFamily="34" charset="0"/>
              </a:rPr>
              <a:t>:</a:t>
            </a:r>
          </a:p>
          <a:p>
            <a:pPr marL="68580" indent="0">
              <a:buNone/>
            </a:pPr>
            <a:r>
              <a:rPr lang="fi-FI" sz="1400" dirty="0">
                <a:latin typeface="Arial" panose="020B0604020202020204" pitchFamily="34" charset="0"/>
                <a:cs typeface="Arial" panose="020B0604020202020204" pitchFamily="34" charset="0"/>
              </a:rPr>
              <a:t>Titratable Acidity: 6.38g/L</a:t>
            </a:r>
          </a:p>
          <a:p>
            <a:pPr marL="68580" indent="0">
              <a:buNone/>
            </a:pPr>
            <a:r>
              <a:rPr lang="fi-FI" sz="1400" dirty="0">
                <a:latin typeface="Arial" panose="020B0604020202020204" pitchFamily="34" charset="0"/>
                <a:cs typeface="Arial" panose="020B0604020202020204" pitchFamily="34" charset="0"/>
              </a:rPr>
              <a:t>Residual Sugar: &lt;1g/L</a:t>
            </a:r>
          </a:p>
          <a:p>
            <a:pPr marL="68580" indent="0">
              <a:buNone/>
            </a:pPr>
            <a:r>
              <a:rPr lang="fi-FI" sz="1400" dirty="0">
                <a:latin typeface="Arial" panose="020B0604020202020204" pitchFamily="34" charset="0"/>
                <a:cs typeface="Arial" panose="020B0604020202020204" pitchFamily="34" charset="0"/>
              </a:rPr>
              <a:t>Alcohol: 14.0%</a:t>
            </a:r>
          </a:p>
          <a:p>
            <a:pPr marL="68580" indent="0">
              <a:buNone/>
            </a:pPr>
            <a:r>
              <a:rPr lang="en-US" sz="1400" b="1" dirty="0">
                <a:latin typeface="Arial" panose="020B0604020202020204" pitchFamily="34" charset="0"/>
                <a:cs typeface="Arial" panose="020B0604020202020204" pitchFamily="34" charset="0"/>
              </a:rPr>
              <a:t>HARVEST DATE</a:t>
            </a:r>
            <a:r>
              <a:rPr lang="en-US" sz="1400" dirty="0">
                <a:latin typeface="Arial" panose="020B0604020202020204" pitchFamily="34" charset="0"/>
                <a:cs typeface="Arial" panose="020B0604020202020204" pitchFamily="34" charset="0"/>
              </a:rPr>
              <a:t>: 29 March – 27 April 2012</a:t>
            </a:r>
            <a:endParaRPr lang="fi-FI" sz="1400" dirty="0">
              <a:latin typeface="Arial" panose="020B0604020202020204" pitchFamily="34" charset="0"/>
              <a:cs typeface="Arial" panose="020B0604020202020204" pitchFamily="34" charset="0"/>
            </a:endParaRP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14</a:t>
            </a:fld>
            <a:endParaRPr lang="fi-FI" dirty="0"/>
          </a:p>
        </p:txBody>
      </p:sp>
    </p:spTree>
    <p:extLst>
      <p:ext uri="{BB962C8B-B14F-4D97-AF65-F5344CB8AC3E}">
        <p14:creationId xmlns:p14="http://schemas.microsoft.com/office/powerpoint/2010/main" val="23416482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fi-FI" sz="3600" dirty="0" smtClean="0">
                <a:latin typeface="Arial" panose="020B0604020202020204" pitchFamily="34" charset="0"/>
                <a:cs typeface="Arial" panose="020B0604020202020204" pitchFamily="34" charset="0"/>
              </a:rPr>
              <a:t>2010 Elephant Hill, Syrah, 18,90€</a:t>
            </a:r>
            <a:endParaRPr lang="fi-FI"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484785"/>
            <a:ext cx="6777317" cy="2808312"/>
          </a:xfrm>
        </p:spPr>
        <p:txBody>
          <a:bodyPr>
            <a:normAutofit/>
          </a:bodyPr>
          <a:lstStyle/>
          <a:p>
            <a:r>
              <a:rPr lang="sv-SE" sz="1400" b="1" dirty="0">
                <a:latin typeface="Arial" panose="020B0604020202020204" pitchFamily="34" charset="0"/>
                <a:cs typeface="Arial" panose="020B0604020202020204" pitchFamily="34" charset="0"/>
              </a:rPr>
              <a:t>Fyllig</a:t>
            </a:r>
            <a:r>
              <a:rPr lang="sv-SE" sz="1400" dirty="0">
                <a:latin typeface="Arial" panose="020B0604020202020204" pitchFamily="34" charset="0"/>
                <a:cs typeface="Arial" panose="020B0604020202020204" pitchFamily="34" charset="0"/>
              </a:rPr>
              <a:t>, medelhöga tanniner, mogen tranbärighet, toner av mörka körsbär, örtig, kryddig, svag </a:t>
            </a:r>
            <a:r>
              <a:rPr lang="sv-SE" sz="1400" dirty="0" smtClean="0">
                <a:latin typeface="Arial" panose="020B0604020202020204" pitchFamily="34" charset="0"/>
                <a:cs typeface="Arial" panose="020B0604020202020204" pitchFamily="34" charset="0"/>
              </a:rPr>
              <a:t>cederton </a:t>
            </a:r>
          </a:p>
          <a:p>
            <a:r>
              <a:rPr lang="sv-SE" sz="1400" b="1" dirty="0">
                <a:latin typeface="Arial" panose="020B0604020202020204" pitchFamily="34" charset="0"/>
                <a:cs typeface="Arial" panose="020B0604020202020204" pitchFamily="34" charset="0"/>
              </a:rPr>
              <a:t>Produktionsområde</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Druvorna </a:t>
            </a:r>
            <a:r>
              <a:rPr lang="sv-SE" sz="1400" dirty="0">
                <a:latin typeface="Arial" panose="020B0604020202020204" pitchFamily="34" charset="0"/>
                <a:cs typeface="Arial" panose="020B0604020202020204" pitchFamily="34" charset="0"/>
              </a:rPr>
              <a:t>har hämtats från området Gimblett Gravels i vindistriktet Hawkes Bay.</a:t>
            </a:r>
          </a:p>
          <a:p>
            <a:r>
              <a:rPr lang="sv-SE" sz="1400" b="1" dirty="0">
                <a:latin typeface="Arial" panose="020B0604020202020204" pitchFamily="34" charset="0"/>
                <a:cs typeface="Arial" panose="020B0604020202020204" pitchFamily="34" charset="0"/>
              </a:rPr>
              <a:t>Lagring</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Efter </a:t>
            </a:r>
            <a:r>
              <a:rPr lang="sv-SE" sz="1400" dirty="0">
                <a:latin typeface="Arial" panose="020B0604020202020204" pitchFamily="34" charset="0"/>
                <a:cs typeface="Arial" panose="020B0604020202020204" pitchFamily="34" charset="0"/>
              </a:rPr>
              <a:t>lagring på ekfat i 18 månader har vinet vilat 12 månader på flaska.</a:t>
            </a:r>
          </a:p>
          <a:p>
            <a:r>
              <a:rPr lang="sv-SE" sz="1400" b="1" dirty="0">
                <a:latin typeface="Arial" panose="020B0604020202020204" pitchFamily="34" charset="0"/>
                <a:cs typeface="Arial" panose="020B0604020202020204" pitchFamily="34" charset="0"/>
              </a:rPr>
              <a:t>Hållbarhet</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Producenten </a:t>
            </a:r>
            <a:r>
              <a:rPr lang="sv-SE" sz="1400" dirty="0">
                <a:latin typeface="Arial" panose="020B0604020202020204" pitchFamily="34" charset="0"/>
                <a:cs typeface="Arial" panose="020B0604020202020204" pitchFamily="34" charset="0"/>
              </a:rPr>
              <a:t>anser att vinet kan sparas i nio år från årgången under goda lagringsförhållanden.</a:t>
            </a:r>
          </a:p>
          <a:p>
            <a:r>
              <a:rPr lang="sv-SE" sz="1400" b="1" dirty="0">
                <a:latin typeface="Arial" panose="020B0604020202020204" pitchFamily="34" charset="0"/>
                <a:cs typeface="Arial" panose="020B0604020202020204" pitchFamily="34" charset="0"/>
              </a:rPr>
              <a:t>Producent</a:t>
            </a:r>
            <a:r>
              <a:rPr lang="sv-SE" sz="1400" b="1" dirty="0" smtClean="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Elephant </a:t>
            </a:r>
            <a:r>
              <a:rPr lang="sv-SE" sz="1400" dirty="0">
                <a:latin typeface="Arial" panose="020B0604020202020204" pitchFamily="34" charset="0"/>
                <a:cs typeface="Arial" panose="020B0604020202020204" pitchFamily="34" charset="0"/>
              </a:rPr>
              <a:t>Hill, ett vinhus som grundades i början av 2000-talet av tyskarna Reydan och Roger Weiss. De planterade 25 hektar med vinstockar år 2003 och bärgade sin första druvskörd våren 2009.</a:t>
            </a: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15</a:t>
            </a:fld>
            <a:endParaRPr lang="fi-FI" dirty="0"/>
          </a:p>
        </p:txBody>
      </p:sp>
      <p:graphicFrame>
        <p:nvGraphicFramePr>
          <p:cNvPr id="9" name="Table 8"/>
          <p:cNvGraphicFramePr>
            <a:graphicFrameLocks noGrp="1"/>
          </p:cNvGraphicFramePr>
          <p:nvPr>
            <p:extLst>
              <p:ext uri="{D42A27DB-BD31-4B8C-83A1-F6EECF244321}">
                <p14:modId xmlns:p14="http://schemas.microsoft.com/office/powerpoint/2010/main" val="4201883370"/>
              </p:ext>
            </p:extLst>
          </p:nvPr>
        </p:nvGraphicFramePr>
        <p:xfrm>
          <a:off x="971600" y="4437112"/>
          <a:ext cx="7344816" cy="1219200"/>
        </p:xfrm>
        <a:graphic>
          <a:graphicData uri="http://schemas.openxmlformats.org/drawingml/2006/table">
            <a:tbl>
              <a:tblPr/>
              <a:tblGrid>
                <a:gridCol w="3672408"/>
                <a:gridCol w="3672408"/>
              </a:tblGrid>
              <a:tr h="0">
                <a:tc>
                  <a:txBody>
                    <a:bodyPr/>
                    <a:lstStyle/>
                    <a:p>
                      <a:r>
                        <a:rPr lang="fi-FI" sz="1400" dirty="0">
                          <a:latin typeface="Arial" panose="020B0604020202020204" pitchFamily="34" charset="0"/>
                          <a:cs typeface="Arial" panose="020B0604020202020204" pitchFamily="34" charset="0"/>
                        </a:rPr>
                        <a:t>Alkohol:</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14,00 %</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31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4,8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90 kcal / 100 ml (380 kJ / 100 ml)</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3141515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73144"/>
          </a:xfrm>
        </p:spPr>
        <p:txBody>
          <a:bodyPr>
            <a:normAutofit fontScale="90000"/>
          </a:bodyPr>
          <a:lstStyle/>
          <a:p>
            <a:r>
              <a:rPr lang="fi-FI" dirty="0">
                <a:latin typeface="Arial" panose="020B0604020202020204" pitchFamily="34" charset="0"/>
                <a:cs typeface="Arial" panose="020B0604020202020204" pitchFamily="34" charset="0"/>
              </a:rPr>
              <a:t>Elephant Hill, Syrah</a:t>
            </a:r>
          </a:p>
        </p:txBody>
      </p:sp>
      <p:sp>
        <p:nvSpPr>
          <p:cNvPr id="3" name="Content Placeholder 2"/>
          <p:cNvSpPr>
            <a:spLocks noGrp="1"/>
          </p:cNvSpPr>
          <p:nvPr>
            <p:ph idx="1"/>
          </p:nvPr>
        </p:nvSpPr>
        <p:spPr>
          <a:xfrm>
            <a:off x="1043492" y="1916832"/>
            <a:ext cx="6777317" cy="3915797"/>
          </a:xfrm>
        </p:spPr>
        <p:txBody>
          <a:bodyPr>
            <a:normAutofit lnSpcReduction="10000"/>
          </a:bodyPr>
          <a:lstStyle/>
          <a:p>
            <a:r>
              <a:rPr lang="en-US" sz="1400" b="1" dirty="0">
                <a:latin typeface="Arial" panose="020B0604020202020204" pitchFamily="34" charset="0"/>
                <a:cs typeface="Arial" panose="020B0604020202020204" pitchFamily="34" charset="0"/>
              </a:rPr>
              <a:t>Gold Medal NZ International Wine Show                                                                                                                      </a:t>
            </a:r>
            <a:r>
              <a:rPr lang="en-US" sz="1400" b="1" dirty="0" smtClean="0">
                <a:latin typeface="Arial" panose="020B0604020202020204" pitchFamily="34" charset="0"/>
                <a:cs typeface="Arial" panose="020B0604020202020204" pitchFamily="34" charset="0"/>
              </a:rPr>
              <a:t>Gold </a:t>
            </a:r>
            <a:r>
              <a:rPr lang="en-US" sz="1400" b="1" dirty="0">
                <a:latin typeface="Arial" panose="020B0604020202020204" pitchFamily="34" charset="0"/>
                <a:cs typeface="Arial" panose="020B0604020202020204" pitchFamily="34" charset="0"/>
              </a:rPr>
              <a:t>Medal Sommelier Wine Awards, UK </a:t>
            </a:r>
            <a:r>
              <a:rPr lang="en-US" sz="1400" dirty="0">
                <a:latin typeface="Arial" panose="020B0604020202020204" pitchFamily="34" charset="0"/>
                <a:cs typeface="Arial" panose="020B0604020202020204" pitchFamily="34" charset="0"/>
              </a:rPr>
              <a:t/>
            </a:r>
            <a:br>
              <a:rPr lang="en-US" sz="1400" dirty="0">
                <a:latin typeface="Arial" panose="020B0604020202020204" pitchFamily="34" charset="0"/>
                <a:cs typeface="Arial" panose="020B0604020202020204" pitchFamily="34" charset="0"/>
              </a:rPr>
            </a:b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Elephant Hill is a producer of premium Hawke’s Bay wine. Located on the Te Awanga coast, our vineyard enjoys a temperate, dry climate and an extended growing season. Cooled by afternoon sea breezes our shingle vineyard allows us to grow wines that display wonderful fruit purity and elegance. The 2010 growing season was well suited to Syrah. A long and dry autumn allowed the grapes to be picked at the peak of their flavour. This Syrah is a 70:30 mix of the Mass Selection and Chave clone, one of the newer clones to find its way to Hawke’s Bay from the Northern Rhone region of France. After hand-picking, the bunches were gently de-stemmed but not crushed, then fermented in traditional open-top oak cuves. After pressing, the wine was put to French oak barriques (30% new) and allowed to aged for 15 months before bottling. Displaying typical Syrah character where aromas of blackberry, dark chocolate and anise blended with hints of smoked meat. Ripe, juicy black fruits fill the rich palate. An abundance of fruit sweetness and spice ensures a wine of great balance.</a:t>
            </a:r>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16</a:t>
            </a:fld>
            <a:endParaRPr lang="fi-FI" dirty="0"/>
          </a:p>
        </p:txBody>
      </p:sp>
    </p:spTree>
    <p:extLst>
      <p:ext uri="{BB962C8B-B14F-4D97-AF65-F5344CB8AC3E}">
        <p14:creationId xmlns:p14="http://schemas.microsoft.com/office/powerpoint/2010/main" val="2545311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Arial" panose="020B0604020202020204" pitchFamily="34" charset="0"/>
                <a:cs typeface="Arial" panose="020B0604020202020204" pitchFamily="34" charset="0"/>
              </a:rPr>
              <a:t>2010 Julicher, Pinot Noir, 32,80€</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043608" y="2780928"/>
            <a:ext cx="6777317" cy="3508977"/>
          </a:xfrm>
        </p:spPr>
        <p:txBody>
          <a:bodyPr>
            <a:normAutofit/>
          </a:bodyPr>
          <a:lstStyle/>
          <a:p>
            <a:r>
              <a:rPr lang="sv-SE" sz="1600" b="1" dirty="0">
                <a:latin typeface="Arial" panose="020B0604020202020204" pitchFamily="34" charset="0"/>
                <a:cs typeface="Arial" panose="020B0604020202020204" pitchFamily="34" charset="0"/>
              </a:rPr>
              <a:t>Medelfyllig</a:t>
            </a:r>
            <a:r>
              <a:rPr lang="sv-SE" sz="1600" dirty="0">
                <a:latin typeface="Arial" panose="020B0604020202020204" pitchFamily="34" charset="0"/>
                <a:cs typeface="Arial" panose="020B0604020202020204" pitchFamily="34" charset="0"/>
              </a:rPr>
              <a:t>, medelhöga tanniner, bärig, kryddig, </a:t>
            </a:r>
            <a:endParaRPr lang="sv-SE" sz="1600" dirty="0" smtClean="0">
              <a:latin typeface="Arial" panose="020B0604020202020204" pitchFamily="34" charset="0"/>
              <a:cs typeface="Arial" panose="020B0604020202020204" pitchFamily="34" charset="0"/>
            </a:endParaRPr>
          </a:p>
          <a:p>
            <a:pPr marL="68580" indent="0">
              <a:buNone/>
            </a:pPr>
            <a:r>
              <a:rPr lang="sv-SE" sz="1600" dirty="0" smtClean="0">
                <a:latin typeface="Arial" panose="020B0604020202020204" pitchFamily="34" charset="0"/>
                <a:cs typeface="Arial" panose="020B0604020202020204" pitchFamily="34" charset="0"/>
              </a:rPr>
              <a:t>     ekig</a:t>
            </a:r>
            <a:r>
              <a:rPr lang="sv-SE" sz="1600" dirty="0">
                <a:latin typeface="Arial" panose="020B0604020202020204" pitchFamily="34" charset="0"/>
                <a:cs typeface="Arial" panose="020B0604020202020204" pitchFamily="34" charset="0"/>
              </a:rPr>
              <a:t>, lång </a:t>
            </a:r>
            <a:endParaRPr lang="sv-SE" sz="1600" dirty="0" smtClean="0">
              <a:latin typeface="Arial" panose="020B0604020202020204" pitchFamily="34" charset="0"/>
              <a:cs typeface="Arial" panose="020B0604020202020204" pitchFamily="34" charset="0"/>
            </a:endParaRPr>
          </a:p>
          <a:p>
            <a:endParaRPr lang="fi-FI" sz="1400"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17</a:t>
            </a:fld>
            <a:endParaRPr lang="fi-FI" dirty="0"/>
          </a:p>
        </p:txBody>
      </p:sp>
      <p:graphicFrame>
        <p:nvGraphicFramePr>
          <p:cNvPr id="7" name="Table 6"/>
          <p:cNvGraphicFramePr>
            <a:graphicFrameLocks noGrp="1"/>
          </p:cNvGraphicFramePr>
          <p:nvPr>
            <p:extLst>
              <p:ext uri="{D42A27DB-BD31-4B8C-83A1-F6EECF244321}">
                <p14:modId xmlns:p14="http://schemas.microsoft.com/office/powerpoint/2010/main" val="1869397232"/>
              </p:ext>
            </p:extLst>
          </p:nvPr>
        </p:nvGraphicFramePr>
        <p:xfrm>
          <a:off x="971600" y="4682948"/>
          <a:ext cx="7128792" cy="1219200"/>
        </p:xfrm>
        <a:graphic>
          <a:graphicData uri="http://schemas.openxmlformats.org/drawingml/2006/table">
            <a:tbl>
              <a:tblPr/>
              <a:tblGrid>
                <a:gridCol w="3564396"/>
                <a:gridCol w="3564396"/>
              </a:tblGrid>
              <a:tr h="0">
                <a:tc>
                  <a:txBody>
                    <a:bodyPr/>
                    <a:lstStyle/>
                    <a:p>
                      <a:r>
                        <a:rPr lang="fi-FI" sz="1400" dirty="0">
                          <a:latin typeface="Arial" panose="020B0604020202020204" pitchFamily="34" charset="0"/>
                          <a:cs typeface="Arial" panose="020B0604020202020204" pitchFamily="34" charset="0"/>
                        </a:rPr>
                        <a:t>Alkohol:</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14,50 %</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31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0,2 g/l</a:t>
                      </a:r>
                    </a:p>
                  </a:txBody>
                  <a:tcPr anchor="ctr">
                    <a:lnL>
                      <a:noFill/>
                    </a:lnL>
                    <a:lnR>
                      <a:noFill/>
                    </a:lnR>
                    <a:lnT>
                      <a:noFill/>
                    </a:lnT>
                    <a:lnB>
                      <a:noFill/>
                    </a:lnB>
                  </a:tcPr>
                </a:tc>
              </a:tr>
              <a:tr h="0">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90 kcal / 100 ml (390 kJ / 100 ml)</a:t>
                      </a:r>
                    </a:p>
                  </a:txBody>
                  <a:tcPr anchor="ctr">
                    <a:lnL>
                      <a:noFill/>
                    </a:lnL>
                    <a:lnR>
                      <a:noFill/>
                    </a:lnR>
                    <a:lnT>
                      <a:noFill/>
                    </a:lnT>
                    <a:lnB>
                      <a:noFill/>
                    </a:lnB>
                  </a:tcPr>
                </a:tc>
              </a:tr>
            </a:tbl>
          </a:graphicData>
        </a:graphic>
      </p:graphicFrame>
      <p:pic>
        <p:nvPicPr>
          <p:cNvPr id="3074" name="Picture 2" descr="https://encrypted-tbn1.gstatic.com/images?q=tbn:ANd9GcRIv2tlUojbADTPqT5JXBVgvZNIFwlmPbXKdmxziKtP5mtvPA7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2780928"/>
            <a:ext cx="1790700" cy="1866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284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78098"/>
          </a:xfrm>
        </p:spPr>
        <p:txBody>
          <a:bodyPr>
            <a:normAutofit/>
          </a:bodyPr>
          <a:lstStyle/>
          <a:p>
            <a:r>
              <a:rPr lang="fi-FI" sz="3600" dirty="0">
                <a:latin typeface="Arial" panose="020B0604020202020204" pitchFamily="34" charset="0"/>
                <a:cs typeface="Arial" panose="020B0604020202020204" pitchFamily="34" charset="0"/>
              </a:rPr>
              <a:t>2010 Julicher, Pinot Noir</a:t>
            </a:r>
          </a:p>
        </p:txBody>
      </p:sp>
      <p:sp>
        <p:nvSpPr>
          <p:cNvPr id="3" name="Content Placeholder 2"/>
          <p:cNvSpPr>
            <a:spLocks noGrp="1"/>
          </p:cNvSpPr>
          <p:nvPr>
            <p:ph idx="1"/>
          </p:nvPr>
        </p:nvSpPr>
        <p:spPr>
          <a:xfrm>
            <a:off x="1043492" y="1628800"/>
            <a:ext cx="6777317" cy="4203829"/>
          </a:xfrm>
        </p:spPr>
        <p:txBody>
          <a:bodyPr>
            <a:normAutofit fontScale="92500" lnSpcReduction="20000"/>
          </a:bodyPr>
          <a:lstStyle/>
          <a:p>
            <a:r>
              <a:rPr lang="en-US" sz="1500" b="1" dirty="0">
                <a:latin typeface="Arial" panose="020B0604020202020204" pitchFamily="34" charset="0"/>
                <a:cs typeface="Arial" panose="020B0604020202020204" pitchFamily="34" charset="0"/>
              </a:rPr>
              <a:t>Julicher Estate Pinot Noir 2010 (SOLD OUT)</a:t>
            </a:r>
          </a:p>
          <a:p>
            <a:r>
              <a:rPr lang="en-US" sz="1500" b="1" dirty="0">
                <a:latin typeface="Arial" panose="020B0604020202020204" pitchFamily="34" charset="0"/>
                <a:cs typeface="Arial" panose="020B0604020202020204" pitchFamily="34" charset="0"/>
              </a:rPr>
              <a:t>Viticulture</a:t>
            </a:r>
            <a:r>
              <a:rPr lang="en-US" sz="1500" dirty="0">
                <a:latin typeface="Arial" panose="020B0604020202020204" pitchFamily="34" charset="0"/>
                <a:cs typeface="Arial" panose="020B0604020202020204" pitchFamily="34" charset="0"/>
              </a:rPr>
              <a:t> - This Pinot Noir is a blend of different clones sourced from different blocks in our vineyard. The grapes were hand-harvested at maximum ﬂavour maturity</a:t>
            </a:r>
          </a:p>
          <a:p>
            <a:r>
              <a:rPr lang="en-US" sz="1500" b="1" dirty="0">
                <a:latin typeface="Arial" panose="020B0604020202020204" pitchFamily="34" charset="0"/>
                <a:cs typeface="Arial" panose="020B0604020202020204" pitchFamily="34" charset="0"/>
              </a:rPr>
              <a:t>Winemaking</a:t>
            </a:r>
            <a:r>
              <a:rPr lang="en-US" sz="1500" dirty="0">
                <a:latin typeface="Arial" panose="020B0604020202020204" pitchFamily="34" charset="0"/>
                <a:cs typeface="Arial" panose="020B0604020202020204" pitchFamily="34" charset="0"/>
              </a:rPr>
              <a:t> - The grapes were hand-harvested and de-stemmed into small open top vats for fermentation. The must received a 4 to 5 day cool pre-fermentation maceration before the fermentation begun. The cap was treated with a punch down 3 times daily during the peak of fermentation. After fermentation finished, the wine was pressed to new and old French oak barrels for maturation and underwent complete malolactic fermentation in the spring. The wine was racked off lees and blended, minimal fined, and filtered for clarity.</a:t>
            </a:r>
          </a:p>
          <a:p>
            <a:r>
              <a:rPr lang="en-US" sz="1500" b="1" dirty="0">
                <a:latin typeface="Arial" panose="020B0604020202020204" pitchFamily="34" charset="0"/>
                <a:cs typeface="Arial" panose="020B0604020202020204" pitchFamily="34" charset="0"/>
              </a:rPr>
              <a:t>Colour</a:t>
            </a:r>
            <a:r>
              <a:rPr lang="en-US" sz="1500" dirty="0">
                <a:latin typeface="Arial" panose="020B0604020202020204" pitchFamily="34" charset="0"/>
                <a:cs typeface="Arial" panose="020B0604020202020204" pitchFamily="34" charset="0"/>
              </a:rPr>
              <a:t> - Dark Cherry Red</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Palate</a:t>
            </a:r>
            <a:r>
              <a:rPr lang="en-US" sz="1500" dirty="0">
                <a:latin typeface="Arial" panose="020B0604020202020204" pitchFamily="34" charset="0"/>
                <a:cs typeface="Arial" panose="020B0604020202020204" pitchFamily="34" charset="0"/>
              </a:rPr>
              <a:t> - Spicy and sweet fruit aromas of black cherry and plums. Rich, balanced and elegant wine with silky tannins, and a long lingering finish.</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Aroma</a:t>
            </a:r>
            <a:r>
              <a:rPr lang="en-US" sz="1500" dirty="0">
                <a:latin typeface="Arial" panose="020B0604020202020204" pitchFamily="34" charset="0"/>
                <a:cs typeface="Arial" panose="020B0604020202020204" pitchFamily="34" charset="0"/>
              </a:rPr>
              <a:t> - Perfumed, earthy and spicy with cherries, plums, dried herbs and violets.</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Variety and Clones</a:t>
            </a:r>
            <a:r>
              <a:rPr lang="en-US" sz="1500" dirty="0">
                <a:latin typeface="Arial" panose="020B0604020202020204" pitchFamily="34" charset="0"/>
                <a:cs typeface="Arial" panose="020B0604020202020204" pitchFamily="34" charset="0"/>
              </a:rPr>
              <a:t> - Pinot Noir clones Abel, 115 and 777</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Harvest dates</a:t>
            </a:r>
            <a:r>
              <a:rPr lang="en-US" sz="1500" dirty="0">
                <a:latin typeface="Arial" panose="020B0604020202020204" pitchFamily="34" charset="0"/>
                <a:cs typeface="Arial" panose="020B0604020202020204" pitchFamily="34" charset="0"/>
              </a:rPr>
              <a:t> - 21- 27 /04/2010</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Harvest Analysis</a:t>
            </a:r>
            <a:r>
              <a:rPr lang="en-US" sz="1500" dirty="0">
                <a:latin typeface="Arial" panose="020B0604020202020204" pitchFamily="34" charset="0"/>
                <a:cs typeface="Arial" panose="020B0604020202020204" pitchFamily="34" charset="0"/>
              </a:rPr>
              <a:t> - Brix  24-24.2  pH   3.40-3.60    TA   7.8-9.6 g/L</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Oak Maturation</a:t>
            </a:r>
            <a:r>
              <a:rPr lang="en-US" sz="1500" dirty="0">
                <a:latin typeface="Arial" panose="020B0604020202020204" pitchFamily="34" charset="0"/>
                <a:cs typeface="Arial" panose="020B0604020202020204" pitchFamily="34" charset="0"/>
              </a:rPr>
              <a:t> - 10 months in 35% new French oak</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Bottling Date</a:t>
            </a:r>
            <a:r>
              <a:rPr lang="en-US" sz="1500" dirty="0">
                <a:latin typeface="Arial" panose="020B0604020202020204" pitchFamily="34" charset="0"/>
                <a:cs typeface="Arial" panose="020B0604020202020204" pitchFamily="34" charset="0"/>
              </a:rPr>
              <a:t> - 13/04/2011</a:t>
            </a:r>
            <a:br>
              <a:rPr lang="en-US" sz="1500" dirty="0">
                <a:latin typeface="Arial" panose="020B0604020202020204" pitchFamily="34" charset="0"/>
                <a:cs typeface="Arial" panose="020B0604020202020204" pitchFamily="34" charset="0"/>
              </a:rPr>
            </a:br>
            <a:r>
              <a:rPr lang="en-US" sz="1500" b="1" dirty="0">
                <a:latin typeface="Arial" panose="020B0604020202020204" pitchFamily="34" charset="0"/>
                <a:cs typeface="Arial" panose="020B0604020202020204" pitchFamily="34" charset="0"/>
              </a:rPr>
              <a:t>Wine Analysis</a:t>
            </a:r>
            <a:r>
              <a:rPr lang="en-US" sz="1500" dirty="0">
                <a:latin typeface="Arial" panose="020B0604020202020204" pitchFamily="34" charset="0"/>
                <a:cs typeface="Arial" panose="020B0604020202020204" pitchFamily="34" charset="0"/>
              </a:rPr>
              <a:t> - Alc. 13.5%  pH  3.78  TA  5.6g/L</a:t>
            </a:r>
          </a:p>
          <a:p>
            <a:r>
              <a:rPr lang="en-US" sz="1500" b="1" dirty="0">
                <a:latin typeface="Arial" panose="020B0604020202020204" pitchFamily="34" charset="0"/>
                <a:cs typeface="Arial" panose="020B0604020202020204" pitchFamily="34" charset="0"/>
              </a:rPr>
              <a:t>Cellaring Potential</a:t>
            </a:r>
            <a:r>
              <a:rPr lang="en-US" sz="1500" dirty="0">
                <a:latin typeface="Arial" panose="020B0604020202020204" pitchFamily="34" charset="0"/>
                <a:cs typeface="Arial" panose="020B0604020202020204" pitchFamily="34" charset="0"/>
              </a:rPr>
              <a:t> - Drink from now until 2020</a:t>
            </a: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18</a:t>
            </a:fld>
            <a:endParaRPr lang="fi-FI" dirty="0"/>
          </a:p>
        </p:txBody>
      </p:sp>
    </p:spTree>
    <p:extLst>
      <p:ext uri="{BB962C8B-B14F-4D97-AF65-F5344CB8AC3E}">
        <p14:creationId xmlns:p14="http://schemas.microsoft.com/office/powerpoint/2010/main" val="55640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92696"/>
            <a:ext cx="7024744" cy="1143000"/>
          </a:xfrm>
        </p:spPr>
        <p:txBody>
          <a:bodyPr/>
          <a:lstStyle/>
          <a:p>
            <a:pPr algn="ctr"/>
            <a:r>
              <a:rPr lang="fi-FI" b="1" dirty="0" smtClean="0"/>
              <a:t>Tack!</a:t>
            </a:r>
            <a:endParaRPr lang="fi-FI" b="1"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19</a:t>
            </a:fld>
            <a:endParaRPr lang="fi-FI" dirty="0"/>
          </a:p>
        </p:txBody>
      </p:sp>
      <p:pic>
        <p:nvPicPr>
          <p:cNvPr id="512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7824" y="2204864"/>
            <a:ext cx="3896931" cy="2907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96369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2</a:t>
            </a:fld>
            <a:endParaRPr lang="fi-FI" dirty="0"/>
          </a:p>
        </p:txBody>
      </p:sp>
      <p:sp>
        <p:nvSpPr>
          <p:cNvPr id="2" name="Title 1"/>
          <p:cNvSpPr>
            <a:spLocks noGrp="1"/>
          </p:cNvSpPr>
          <p:nvPr>
            <p:ph type="title" idx="4294967295"/>
          </p:nvPr>
        </p:nvSpPr>
        <p:spPr>
          <a:xfrm>
            <a:off x="899592" y="274638"/>
            <a:ext cx="7330008" cy="706437"/>
          </a:xfrm>
        </p:spPr>
        <p:txBody>
          <a:bodyPr>
            <a:normAutofit/>
          </a:bodyPr>
          <a:lstStyle/>
          <a:p>
            <a:r>
              <a:rPr lang="fi-FI" dirty="0" smtClean="0">
                <a:latin typeface="Arial" panose="020B0604020202020204" pitchFamily="34" charset="0"/>
                <a:cs typeface="Arial" panose="020B0604020202020204" pitchFamily="34" charset="0"/>
              </a:rPr>
              <a:t>Nya Zeeland</a:t>
            </a:r>
            <a:endParaRPr lang="fi-FI" dirty="0">
              <a:latin typeface="Arial" panose="020B0604020202020204" pitchFamily="34" charset="0"/>
              <a:cs typeface="Arial" panose="020B0604020202020204" pitchFamily="34" charset="0"/>
            </a:endParaRPr>
          </a:p>
        </p:txBody>
      </p:sp>
      <p:pic>
        <p:nvPicPr>
          <p:cNvPr id="5122" name="Picture 2" descr="http://www.hko.gov.hk/wxinfo/climat/world/eng/australia/au_nz_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009515"/>
            <a:ext cx="7704856" cy="5247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71395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3F62FF-AADC-42B1-8E40-C469BA1A1F30}"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3</a:t>
            </a:fld>
            <a:endParaRPr lang="fi-FI" dirty="0"/>
          </a:p>
        </p:txBody>
      </p:sp>
      <p:pic>
        <p:nvPicPr>
          <p:cNvPr id="6146" name="Picture 2" descr="http://www.princeofpinot.com/media/images/08_25/08_25-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32656"/>
            <a:ext cx="4896544" cy="619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43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5774128" cy="817160"/>
          </a:xfrm>
        </p:spPr>
        <p:txBody>
          <a:bodyPr/>
          <a:lstStyle/>
          <a:p>
            <a:r>
              <a:rPr lang="fi-FI" b="1" dirty="0" smtClean="0">
                <a:solidFill>
                  <a:schemeClr val="accent1">
                    <a:lumMod val="75000"/>
                  </a:schemeClr>
                </a:solidFill>
              </a:rPr>
              <a:t>Viner i kväll</a:t>
            </a:r>
            <a:endParaRPr lang="fi-FI" b="1" dirty="0">
              <a:solidFill>
                <a:schemeClr val="accent1">
                  <a:lumMod val="75000"/>
                </a:schemeClr>
              </a:solidFill>
            </a:endParaRPr>
          </a:p>
        </p:txBody>
      </p:sp>
      <p:sp>
        <p:nvSpPr>
          <p:cNvPr id="3" name="Content Placeholder 2"/>
          <p:cNvSpPr>
            <a:spLocks noGrp="1"/>
          </p:cNvSpPr>
          <p:nvPr>
            <p:ph idx="1"/>
          </p:nvPr>
        </p:nvSpPr>
        <p:spPr>
          <a:xfrm>
            <a:off x="1043493" y="2323652"/>
            <a:ext cx="3168468" cy="3508977"/>
          </a:xfrm>
        </p:spPr>
        <p:txBody>
          <a:bodyPr/>
          <a:lstStyle/>
          <a:p>
            <a:pPr marL="68580" indent="0">
              <a:buNone/>
            </a:pPr>
            <a:r>
              <a:rPr lang="fi-FI" b="1" dirty="0" smtClean="0">
                <a:solidFill>
                  <a:schemeClr val="accent1">
                    <a:lumMod val="75000"/>
                  </a:schemeClr>
                </a:solidFill>
                <a:latin typeface="Arial" panose="020B0604020202020204" pitchFamily="34" charset="0"/>
                <a:cs typeface="Arial" panose="020B0604020202020204" pitchFamily="34" charset="0"/>
              </a:rPr>
              <a:t/>
            </a:r>
            <a:br>
              <a:rPr lang="fi-FI" b="1" dirty="0" smtClean="0">
                <a:solidFill>
                  <a:schemeClr val="accent1">
                    <a:lumMod val="75000"/>
                  </a:schemeClr>
                </a:solidFill>
                <a:latin typeface="Arial" panose="020B0604020202020204" pitchFamily="34" charset="0"/>
                <a:cs typeface="Arial" panose="020B0604020202020204" pitchFamily="34" charset="0"/>
              </a:rPr>
            </a:br>
            <a:endParaRPr lang="fi-FI" b="1" dirty="0" smtClean="0">
              <a:solidFill>
                <a:schemeClr val="accent1">
                  <a:lumMod val="75000"/>
                </a:schemeClr>
              </a:solidFill>
              <a:latin typeface="Arial" panose="020B0604020202020204" pitchFamily="34" charset="0"/>
              <a:cs typeface="Arial" panose="020B0604020202020204" pitchFamily="34" charset="0"/>
            </a:endParaRPr>
          </a:p>
          <a:p>
            <a:r>
              <a:rPr lang="fi-FI" b="1" dirty="0">
                <a:solidFill>
                  <a:schemeClr val="accent1">
                    <a:lumMod val="75000"/>
                  </a:schemeClr>
                </a:solidFill>
                <a:latin typeface="Arial" panose="020B0604020202020204" pitchFamily="34" charset="0"/>
                <a:cs typeface="Arial" panose="020B0604020202020204" pitchFamily="34" charset="0"/>
              </a:rPr>
              <a:t>S</a:t>
            </a:r>
            <a:r>
              <a:rPr lang="fi-FI" b="1" dirty="0" smtClean="0">
                <a:solidFill>
                  <a:schemeClr val="accent1">
                    <a:lumMod val="75000"/>
                  </a:schemeClr>
                </a:solidFill>
                <a:latin typeface="Arial" panose="020B0604020202020204" pitchFamily="34" charset="0"/>
                <a:cs typeface="Arial" panose="020B0604020202020204" pitchFamily="34" charset="0"/>
              </a:rPr>
              <a:t>auvignon Blanc</a:t>
            </a:r>
          </a:p>
          <a:p>
            <a:r>
              <a:rPr lang="fi-FI" b="1" dirty="0" smtClean="0">
                <a:solidFill>
                  <a:schemeClr val="accent1">
                    <a:lumMod val="75000"/>
                  </a:schemeClr>
                </a:solidFill>
                <a:latin typeface="Arial" panose="020B0604020202020204" pitchFamily="34" charset="0"/>
                <a:cs typeface="Arial" panose="020B0604020202020204" pitchFamily="34" charset="0"/>
              </a:rPr>
              <a:t>Chardonnay</a:t>
            </a:r>
          </a:p>
          <a:p>
            <a:r>
              <a:rPr lang="fi-FI" b="1" dirty="0" smtClean="0">
                <a:solidFill>
                  <a:schemeClr val="accent1">
                    <a:lumMod val="75000"/>
                  </a:schemeClr>
                </a:solidFill>
                <a:latin typeface="Arial" panose="020B0604020202020204" pitchFamily="34" charset="0"/>
                <a:cs typeface="Arial" panose="020B0604020202020204" pitchFamily="34" charset="0"/>
              </a:rPr>
              <a:t>Pinot Noir</a:t>
            </a:r>
            <a:endParaRPr lang="fi-FI" dirty="0"/>
          </a:p>
          <a:p>
            <a:r>
              <a:rPr lang="fi-FI" b="1" dirty="0" smtClean="0">
                <a:solidFill>
                  <a:schemeClr val="accent1">
                    <a:lumMod val="75000"/>
                  </a:schemeClr>
                </a:solidFill>
                <a:latin typeface="Arial" panose="020B0604020202020204" pitchFamily="34" charset="0"/>
                <a:cs typeface="Arial" panose="020B0604020202020204" pitchFamily="34" charset="0"/>
              </a:rPr>
              <a:t>Syrah</a:t>
            </a:r>
            <a:br>
              <a:rPr lang="fi-FI" b="1" dirty="0" smtClean="0">
                <a:solidFill>
                  <a:schemeClr val="accent1">
                    <a:lumMod val="75000"/>
                  </a:schemeClr>
                </a:solidFill>
                <a:latin typeface="Arial" panose="020B0604020202020204" pitchFamily="34" charset="0"/>
                <a:cs typeface="Arial" panose="020B0604020202020204" pitchFamily="34" charset="0"/>
              </a:rPr>
            </a:br>
            <a:endParaRPr lang="fi-FI" b="1" dirty="0">
              <a:solidFill>
                <a:schemeClr val="accent1">
                  <a:lumMod val="75000"/>
                </a:schemeClr>
              </a:solidFill>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fld id="{723F62FF-AADC-42B1-8E40-C469BA1A1F30}" type="datetime1">
              <a:rPr lang="fi-FI" smtClean="0"/>
              <a:t>4.5.2014</a:t>
            </a:fld>
            <a:endParaRPr lang="fi-FI"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4</a:t>
            </a:fld>
            <a:endParaRPr lang="fi-FI" dirty="0"/>
          </a:p>
        </p:txBody>
      </p:sp>
      <p:pic>
        <p:nvPicPr>
          <p:cNvPr id="1038" name="Picture 14" descr="http://www.campingmaderno.se/files/Image/uv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924944"/>
            <a:ext cx="3143250" cy="31432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https://encrypted-tbn0.gstatic.com/images?q=tbn:ANd9GcThOPRLqsXIZjyOG1TkokOH_WCn8mp7hrf7K0YmgRE9i458vRukmdCCr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811450"/>
            <a:ext cx="2113491" cy="21134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448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latin typeface="Arial" panose="020B0604020202020204" pitchFamily="34" charset="0"/>
                <a:cs typeface="Arial" panose="020B0604020202020204" pitchFamily="34" charset="0"/>
              </a:rPr>
              <a:t>2012 Saint Clair, Vicar´s Choice, Brut, 14,86€</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99592" y="2276873"/>
            <a:ext cx="6777317" cy="2088232"/>
          </a:xfrm>
        </p:spPr>
        <p:txBody>
          <a:bodyPr>
            <a:normAutofit/>
          </a:bodyPr>
          <a:lstStyle/>
          <a:p>
            <a:r>
              <a:rPr lang="sv-SE" sz="1400" b="1" dirty="0">
                <a:latin typeface="Arial" panose="020B0604020202020204" pitchFamily="34" charset="0"/>
                <a:cs typeface="Arial" panose="020B0604020202020204" pitchFamily="34" charset="0"/>
              </a:rPr>
              <a:t>Mycket torr</a:t>
            </a:r>
            <a:r>
              <a:rPr lang="sv-SE" sz="1400" dirty="0">
                <a:latin typeface="Arial" panose="020B0604020202020204" pitchFamily="34" charset="0"/>
                <a:cs typeface="Arial" panose="020B0604020202020204" pitchFamily="34" charset="0"/>
              </a:rPr>
              <a:t>, hög syra, inslag av svartvinbärsblad, krusbärig, citruskaraktär, örtig </a:t>
            </a:r>
            <a:endParaRPr lang="sv-SE" sz="1400" dirty="0" smtClean="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Tillverkning: </a:t>
            </a:r>
            <a:r>
              <a:rPr lang="fi-FI" sz="1400" dirty="0" smtClean="0">
                <a:latin typeface="Arial" panose="020B0604020202020204" pitchFamily="34" charset="0"/>
                <a:cs typeface="Arial" panose="020B0604020202020204" pitchFamily="34" charset="0"/>
              </a:rPr>
              <a:t>I </a:t>
            </a:r>
            <a:r>
              <a:rPr lang="fi-FI" sz="1400" dirty="0">
                <a:latin typeface="Arial" panose="020B0604020202020204" pitchFamily="34" charset="0"/>
                <a:cs typeface="Arial" panose="020B0604020202020204" pitchFamily="34" charset="0"/>
              </a:rPr>
              <a:t>ståltank.</a:t>
            </a:r>
          </a:p>
          <a:p>
            <a:r>
              <a:rPr lang="fi-FI" sz="1400" b="1" dirty="0">
                <a:latin typeface="Arial" panose="020B0604020202020204" pitchFamily="34" charset="0"/>
                <a:cs typeface="Arial" panose="020B0604020202020204" pitchFamily="34" charset="0"/>
              </a:rPr>
              <a:t>Producent</a:t>
            </a:r>
            <a:r>
              <a:rPr lang="fi-FI" sz="1400" b="1" dirty="0" smtClean="0">
                <a:latin typeface="Arial" panose="020B0604020202020204" pitchFamily="34" charset="0"/>
                <a:cs typeface="Arial" panose="020B0604020202020204" pitchFamily="34" charset="0"/>
              </a:rPr>
              <a:t>: </a:t>
            </a:r>
            <a:r>
              <a:rPr lang="fi-FI" sz="1400" dirty="0" smtClean="0">
                <a:latin typeface="Arial" panose="020B0604020202020204" pitchFamily="34" charset="0"/>
                <a:cs typeface="Arial" panose="020B0604020202020204" pitchFamily="34" charset="0"/>
              </a:rPr>
              <a:t>Saint </a:t>
            </a:r>
            <a:r>
              <a:rPr lang="fi-FI" sz="1400" dirty="0">
                <a:latin typeface="Arial" panose="020B0604020202020204" pitchFamily="34" charset="0"/>
                <a:cs typeface="Arial" panose="020B0604020202020204" pitchFamily="34" charset="0"/>
              </a:rPr>
              <a:t>Clair Family Estates, grundat 1994. Ägare till vinhuset är Neal och Judy Ibbotson som har bedrivit vinodling i Marlborough sedan 1978. Saint Clair Family Estates förfogar över sex vingårdar runt om i Marlborough.</a:t>
            </a:r>
          </a:p>
          <a:p>
            <a:r>
              <a:rPr lang="fi-FI" sz="1400" b="1" dirty="0">
                <a:latin typeface="Arial" panose="020B0604020202020204" pitchFamily="34" charset="0"/>
                <a:cs typeface="Arial" panose="020B0604020202020204" pitchFamily="34" charset="0"/>
              </a:rPr>
              <a:t>Annat</a:t>
            </a:r>
            <a:r>
              <a:rPr lang="fi-FI" sz="1400" b="1" dirty="0" smtClean="0">
                <a:latin typeface="Arial" panose="020B0604020202020204" pitchFamily="34" charset="0"/>
                <a:cs typeface="Arial" panose="020B0604020202020204" pitchFamily="34" charset="0"/>
              </a:rPr>
              <a:t>: </a:t>
            </a:r>
            <a:r>
              <a:rPr lang="fi-FI" sz="1400" dirty="0" smtClean="0">
                <a:latin typeface="Arial" panose="020B0604020202020204" pitchFamily="34" charset="0"/>
                <a:cs typeface="Arial" panose="020B0604020202020204" pitchFamily="34" charset="0"/>
              </a:rPr>
              <a:t>Namnet </a:t>
            </a:r>
            <a:r>
              <a:rPr lang="fi-FI" sz="1400" dirty="0">
                <a:latin typeface="Arial" panose="020B0604020202020204" pitchFamily="34" charset="0"/>
                <a:cs typeface="Arial" panose="020B0604020202020204" pitchFamily="34" charset="0"/>
              </a:rPr>
              <a:t>Vicar’s Choice, Kyrkoherdens val, är en hyllning till vinhusets egen familjepräst som var särskilt förtjust i de första viner man </a:t>
            </a:r>
            <a:r>
              <a:rPr lang="fi-FI" sz="1400" dirty="0" smtClean="0">
                <a:latin typeface="Arial" panose="020B0604020202020204" pitchFamily="34" charset="0"/>
                <a:cs typeface="Arial" panose="020B0604020202020204" pitchFamily="34" charset="0"/>
              </a:rPr>
              <a:t>producerade</a:t>
            </a:r>
            <a:endParaRPr lang="fi-FI" sz="1400" dirty="0">
              <a:latin typeface="Arial" panose="020B0604020202020204" pitchFamily="34" charset="0"/>
              <a:cs typeface="Arial" panose="020B0604020202020204" pitchFamily="34" charset="0"/>
            </a:endParaRPr>
          </a:p>
          <a:p>
            <a:endParaRPr lang="fi-FI" sz="1400" dirty="0">
              <a:latin typeface="Arial" panose="020B0604020202020204" pitchFamily="34" charset="0"/>
              <a:cs typeface="Arial" panose="020B0604020202020204" pitchFamily="34" charset="0"/>
            </a:endParaRP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5</a:t>
            </a:fld>
            <a:endParaRPr lang="fi-FI" dirty="0"/>
          </a:p>
        </p:txBody>
      </p:sp>
      <p:graphicFrame>
        <p:nvGraphicFramePr>
          <p:cNvPr id="13" name="Table 12"/>
          <p:cNvGraphicFramePr>
            <a:graphicFrameLocks noGrp="1"/>
          </p:cNvGraphicFramePr>
          <p:nvPr>
            <p:extLst>
              <p:ext uri="{D42A27DB-BD31-4B8C-83A1-F6EECF244321}">
                <p14:modId xmlns:p14="http://schemas.microsoft.com/office/powerpoint/2010/main" val="2835606295"/>
              </p:ext>
            </p:extLst>
          </p:nvPr>
        </p:nvGraphicFramePr>
        <p:xfrm>
          <a:off x="1259632" y="4365104"/>
          <a:ext cx="6552728" cy="1524000"/>
        </p:xfrm>
        <a:graphic>
          <a:graphicData uri="http://schemas.openxmlformats.org/drawingml/2006/table">
            <a:tbl>
              <a:tblPr/>
              <a:tblGrid>
                <a:gridCol w="2866339"/>
                <a:gridCol w="3686389"/>
              </a:tblGrid>
              <a:tr h="144016">
                <a:tc>
                  <a:txBody>
                    <a:bodyPr/>
                    <a:lstStyle/>
                    <a:p>
                      <a:r>
                        <a:rPr lang="fi-FI" sz="1400" dirty="0" smtClean="0">
                          <a:latin typeface="Arial" panose="020B0604020202020204" pitchFamily="34" charset="0"/>
                          <a:cs typeface="Arial" panose="020B0604020202020204" pitchFamily="34" charset="0"/>
                        </a:rPr>
                        <a:t>Alkohol</a:t>
                      </a:r>
                      <a:endParaRPr lang="fi-FI" sz="1400" dirty="0">
                        <a:latin typeface="Arial" panose="020B0604020202020204" pitchFamily="34" charset="0"/>
                        <a:cs typeface="Arial" panose="020B0604020202020204" pitchFamily="34" charset="0"/>
                      </a:endParaRP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13.00 %</a:t>
                      </a:r>
                    </a:p>
                  </a:txBody>
                  <a:tcPr anchor="ctr">
                    <a:lnL>
                      <a:noFill/>
                    </a:lnL>
                    <a:lnR>
                      <a:noFill/>
                    </a:lnR>
                    <a:lnT>
                      <a:noFill/>
                    </a:lnT>
                    <a:lnB>
                      <a:noFill/>
                    </a:lnB>
                  </a:tcPr>
                </a:tc>
              </a:tr>
              <a:tr h="280797">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25 g/l</a:t>
                      </a:r>
                    </a:p>
                  </a:txBody>
                  <a:tcPr anchor="ctr">
                    <a:lnL>
                      <a:noFill/>
                    </a:lnL>
                    <a:lnR>
                      <a:noFill/>
                    </a:lnR>
                    <a:lnT>
                      <a:noFill/>
                    </a:lnT>
                    <a:lnB>
                      <a:noFill/>
                    </a:lnB>
                  </a:tcPr>
                </a:tc>
              </a:tr>
              <a:tr h="280797">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7.3 g/l</a:t>
                      </a:r>
                    </a:p>
                  </a:txBody>
                  <a:tcPr anchor="ctr">
                    <a:lnL>
                      <a:noFill/>
                    </a:lnL>
                    <a:lnR>
                      <a:noFill/>
                    </a:lnR>
                    <a:lnT>
                      <a:noFill/>
                    </a:lnT>
                    <a:lnB>
                      <a:noFill/>
                    </a:lnB>
                  </a:tcPr>
                </a:tc>
              </a:tr>
              <a:tr h="280797">
                <a:tc>
                  <a:txBody>
                    <a:bodyPr/>
                    <a:lstStyle/>
                    <a:p>
                      <a:r>
                        <a:rPr lang="fi-FI" sz="1400" dirty="0">
                          <a:latin typeface="Arial" panose="020B0604020202020204" pitchFamily="34" charset="0"/>
                          <a:cs typeface="Arial" panose="020B0604020202020204" pitchFamily="34" charset="0"/>
                        </a:rPr>
                        <a:t>Socker: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5 g/l</a:t>
                      </a:r>
                    </a:p>
                  </a:txBody>
                  <a:tcPr anchor="ctr">
                    <a:lnL>
                      <a:noFill/>
                    </a:lnL>
                    <a:lnR>
                      <a:noFill/>
                    </a:lnR>
                    <a:lnT>
                      <a:noFill/>
                    </a:lnT>
                    <a:lnB>
                      <a:noFill/>
                    </a:lnB>
                  </a:tcPr>
                </a:tc>
              </a:tr>
              <a:tr h="280797">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80 kcal / 100 ml (340 kJ / 100 ml)</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2700785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4704"/>
            <a:ext cx="7024744" cy="1080120"/>
          </a:xfrm>
        </p:spPr>
        <p:txBody>
          <a:bodyPr>
            <a:normAutofit fontScale="90000"/>
          </a:bodyPr>
          <a:lstStyle/>
          <a:p>
            <a:r>
              <a:rPr lang="fi-FI" dirty="0">
                <a:latin typeface="Arial" panose="020B0604020202020204" pitchFamily="34" charset="0"/>
                <a:cs typeface="Arial" panose="020B0604020202020204" pitchFamily="34" charset="0"/>
              </a:rPr>
              <a:t>2012 Saint Clair, </a:t>
            </a:r>
            <a:r>
              <a:rPr lang="fi-FI" dirty="0" smtClean="0">
                <a:latin typeface="Arial" panose="020B0604020202020204" pitchFamily="34" charset="0"/>
                <a:cs typeface="Arial" panose="020B0604020202020204" pitchFamily="34" charset="0"/>
              </a:rPr>
              <a:t>Vicar´s </a:t>
            </a:r>
            <a:r>
              <a:rPr lang="fi-FI" dirty="0">
                <a:latin typeface="Arial" panose="020B0604020202020204" pitchFamily="34" charset="0"/>
                <a:cs typeface="Arial" panose="020B0604020202020204" pitchFamily="34" charset="0"/>
              </a:rPr>
              <a:t>Choice, Brut</a:t>
            </a:r>
          </a:p>
        </p:txBody>
      </p:sp>
      <p:sp>
        <p:nvSpPr>
          <p:cNvPr id="3" name="Content Placeholder 2"/>
          <p:cNvSpPr>
            <a:spLocks noGrp="1"/>
          </p:cNvSpPr>
          <p:nvPr>
            <p:ph idx="1"/>
          </p:nvPr>
        </p:nvSpPr>
        <p:spPr>
          <a:xfrm>
            <a:off x="1043492" y="1916832"/>
            <a:ext cx="6777317" cy="4536504"/>
          </a:xfrm>
        </p:spPr>
        <p:txBody>
          <a:bodyPr>
            <a:noAutofit/>
          </a:bodyPr>
          <a:lstStyle/>
          <a:p>
            <a:r>
              <a:rPr lang="en-US" sz="1400" b="1" dirty="0" smtClean="0">
                <a:latin typeface="Arial" panose="020B0604020202020204" pitchFamily="34" charset="0"/>
                <a:cs typeface="Arial" panose="020B0604020202020204" pitchFamily="34" charset="0"/>
              </a:rPr>
              <a:t>Winemaker: </a:t>
            </a:r>
            <a:r>
              <a:rPr lang="en-US" sz="1400" dirty="0" smtClean="0">
                <a:latin typeface="Arial" panose="020B0604020202020204" pitchFamily="34" charset="0"/>
                <a:cs typeface="Arial" panose="020B0604020202020204" pitchFamily="34" charset="0"/>
              </a:rPr>
              <a:t>Matt </a:t>
            </a:r>
            <a:r>
              <a:rPr lang="en-US" sz="1400" dirty="0">
                <a:latin typeface="Arial" panose="020B0604020202020204" pitchFamily="34" charset="0"/>
                <a:cs typeface="Arial" panose="020B0604020202020204" pitchFamily="34" charset="0"/>
              </a:rPr>
              <a:t>Thomson and Hamish </a:t>
            </a:r>
            <a:r>
              <a:rPr lang="en-US" sz="1400" dirty="0" smtClean="0">
                <a:latin typeface="Arial" panose="020B0604020202020204" pitchFamily="34" charset="0"/>
                <a:cs typeface="Arial" panose="020B0604020202020204" pitchFamily="34" charset="0"/>
              </a:rPr>
              <a:t>Clark 		</a:t>
            </a:r>
          </a:p>
          <a:p>
            <a:r>
              <a:rPr lang="en-US" sz="1400" b="1" dirty="0" smtClean="0">
                <a:latin typeface="Arial" panose="020B0604020202020204" pitchFamily="34" charset="0"/>
                <a:cs typeface="Arial" panose="020B0604020202020204" pitchFamily="34" charset="0"/>
              </a:rPr>
              <a:t>Colour: </a:t>
            </a:r>
            <a:r>
              <a:rPr lang="en-US" sz="1400" dirty="0" smtClean="0">
                <a:latin typeface="Arial" panose="020B0604020202020204" pitchFamily="34" charset="0"/>
                <a:cs typeface="Arial" panose="020B0604020202020204" pitchFamily="34" charset="0"/>
              </a:rPr>
              <a:t>Pale </a:t>
            </a:r>
            <a:r>
              <a:rPr lang="en-US" sz="1400" dirty="0">
                <a:latin typeface="Arial" panose="020B0604020202020204" pitchFamily="34" charset="0"/>
                <a:cs typeface="Arial" panose="020B0604020202020204" pitchFamily="34" charset="0"/>
              </a:rPr>
              <a:t>straw with green hues. </a:t>
            </a:r>
            <a:endParaRPr lang="en-US" sz="1400"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Aroma: </a:t>
            </a:r>
            <a:r>
              <a:rPr lang="en-US" sz="1400" dirty="0" smtClean="0">
                <a:latin typeface="Arial" panose="020B0604020202020204" pitchFamily="34" charset="0"/>
                <a:cs typeface="Arial" panose="020B0604020202020204" pitchFamily="34" charset="0"/>
              </a:rPr>
              <a:t>A </a:t>
            </a:r>
            <a:r>
              <a:rPr lang="en-US" sz="1400" dirty="0">
                <a:latin typeface="Arial" panose="020B0604020202020204" pitchFamily="34" charset="0"/>
                <a:cs typeface="Arial" panose="020B0604020202020204" pitchFamily="34" charset="0"/>
              </a:rPr>
              <a:t>lifted nose showing fruit punch aromas, fresh green tomato leaf, blackcurrant, grapefruit and melon, with refreshing underlying mineral notes. </a:t>
            </a:r>
            <a:endParaRPr lang="en-US" sz="1400"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Palate: </a:t>
            </a:r>
            <a:r>
              <a:rPr lang="en-US" sz="1400" dirty="0" smtClean="0">
                <a:latin typeface="Arial" panose="020B0604020202020204" pitchFamily="34" charset="0"/>
                <a:cs typeface="Arial" panose="020B0604020202020204" pitchFamily="34" charset="0"/>
              </a:rPr>
              <a:t>Fresh </a:t>
            </a:r>
            <a:r>
              <a:rPr lang="en-US" sz="1400" dirty="0">
                <a:latin typeface="Arial" panose="020B0604020202020204" pitchFamily="34" charset="0"/>
                <a:cs typeface="Arial" panose="020B0604020202020204" pitchFamily="34" charset="0"/>
              </a:rPr>
              <a:t>herbaceous style that shows classic Marlborough varietal character and zest. Flavours of blackcurrant, grapefruit and melon are carried through with a lively sparkle. </a:t>
            </a:r>
            <a:endParaRPr lang="en-US" sz="1400"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Ageing potential: </a:t>
            </a:r>
            <a:r>
              <a:rPr lang="en-US" sz="1400" dirty="0" smtClean="0">
                <a:latin typeface="Arial" panose="020B0604020202020204" pitchFamily="34" charset="0"/>
                <a:cs typeface="Arial" panose="020B0604020202020204" pitchFamily="34" charset="0"/>
              </a:rPr>
              <a:t>Perfect </a:t>
            </a:r>
            <a:r>
              <a:rPr lang="en-US" sz="1400" dirty="0">
                <a:latin typeface="Arial" panose="020B0604020202020204" pitchFamily="34" charset="0"/>
                <a:cs typeface="Arial" panose="020B0604020202020204" pitchFamily="34" charset="0"/>
              </a:rPr>
              <a:t>for drinking immediately or over the next three years. </a:t>
            </a:r>
          </a:p>
          <a:p>
            <a:r>
              <a:rPr lang="en-US" sz="1400" b="1" dirty="0" smtClean="0">
                <a:latin typeface="Arial" panose="020B0604020202020204" pitchFamily="34" charset="0"/>
                <a:cs typeface="Arial" panose="020B0604020202020204" pitchFamily="34" charset="0"/>
              </a:rPr>
              <a:t>Winemaking: </a:t>
            </a:r>
            <a:r>
              <a:rPr lang="en-US" sz="1400" dirty="0" smtClean="0">
                <a:latin typeface="Arial" panose="020B0604020202020204" pitchFamily="34" charset="0"/>
                <a:cs typeface="Arial" panose="020B0604020202020204" pitchFamily="34" charset="0"/>
              </a:rPr>
              <a:t>Grapes </a:t>
            </a:r>
            <a:r>
              <a:rPr lang="en-US" sz="1400" dirty="0">
                <a:latin typeface="Arial" panose="020B0604020202020204" pitchFamily="34" charset="0"/>
                <a:cs typeface="Arial" panose="020B0604020202020204" pitchFamily="34" charset="0"/>
              </a:rPr>
              <a:t>were transported to the winery with haste and pressed off with minimal skin contact, the resulting juice then cool fermented in stainless steel to retain freshness and character. The wine is carefully balanced to provide a refreshing and persistent off-dry finish enlivened by </a:t>
            </a:r>
            <a:r>
              <a:rPr lang="en-US" sz="1400" dirty="0" smtClean="0">
                <a:latin typeface="Arial" panose="020B0604020202020204" pitchFamily="34" charset="0"/>
                <a:cs typeface="Arial" panose="020B0604020202020204" pitchFamily="34" charset="0"/>
              </a:rPr>
              <a:t>bubbles.</a:t>
            </a:r>
          </a:p>
          <a:p>
            <a:r>
              <a:rPr lang="en-US" sz="1400" b="1" dirty="0" smtClean="0">
                <a:latin typeface="Arial" panose="020B0604020202020204" pitchFamily="34" charset="0"/>
                <a:cs typeface="Arial" panose="020B0604020202020204" pitchFamily="34" charset="0"/>
              </a:rPr>
              <a:t>Viticulture: </a:t>
            </a:r>
            <a:r>
              <a:rPr lang="en-US" sz="1400" dirty="0" smtClean="0">
                <a:latin typeface="Arial" panose="020B0604020202020204" pitchFamily="34" charset="0"/>
                <a:cs typeface="Arial" panose="020B0604020202020204" pitchFamily="34" charset="0"/>
              </a:rPr>
              <a:t>Selected </a:t>
            </a:r>
            <a:r>
              <a:rPr lang="en-US" sz="1400" dirty="0">
                <a:latin typeface="Arial" panose="020B0604020202020204" pitchFamily="34" charset="0"/>
                <a:cs typeface="Arial" panose="020B0604020202020204" pitchFamily="34" charset="0"/>
              </a:rPr>
              <a:t>especially for a sparkling wine style, the fruit was sourced from several vineyards including the Lower Wairau and Spring Creek sub-regions. </a:t>
            </a:r>
            <a:endParaRPr lang="en-US" sz="1400"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Wine Analysis: </a:t>
            </a:r>
            <a:r>
              <a:rPr lang="en-US" sz="1400" dirty="0" smtClean="0">
                <a:latin typeface="Arial" panose="020B0604020202020204" pitchFamily="34" charset="0"/>
                <a:cs typeface="Arial" panose="020B0604020202020204" pitchFamily="34" charset="0"/>
              </a:rPr>
              <a:t>Alcohol</a:t>
            </a:r>
            <a:r>
              <a:rPr lang="en-US" sz="1400" dirty="0">
                <a:latin typeface="Arial" panose="020B0604020202020204" pitchFamily="34" charset="0"/>
                <a:cs typeface="Arial" panose="020B0604020202020204" pitchFamily="34" charset="0"/>
              </a:rPr>
              <a:t>: 13%, Titratable Acidity: 7.8g/l, Residual Sugar: 4.4g/l, pH: 3.33. </a:t>
            </a:r>
            <a:endParaRPr lang="en-US" sz="1400"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Food match: </a:t>
            </a:r>
            <a:r>
              <a:rPr lang="en-US" sz="1400" dirty="0" smtClean="0">
                <a:latin typeface="Arial" panose="020B0604020202020204" pitchFamily="34" charset="0"/>
                <a:cs typeface="Arial" panose="020B0604020202020204" pitchFamily="34" charset="0"/>
              </a:rPr>
              <a:t>Enjoy </a:t>
            </a:r>
            <a:r>
              <a:rPr lang="en-US" sz="1400" dirty="0">
                <a:latin typeface="Arial" panose="020B0604020202020204" pitchFamily="34" charset="0"/>
                <a:cs typeface="Arial" panose="020B0604020202020204" pitchFamily="34" charset="0"/>
              </a:rPr>
              <a:t>on its own or try with fresh New Zealand oysters or hors d’oeurves. </a:t>
            </a:r>
          </a:p>
          <a:p>
            <a:endParaRPr lang="fi-FI" sz="1400" dirty="0">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6</a:t>
            </a:fld>
            <a:endParaRPr lang="fi-FI" dirty="0"/>
          </a:p>
        </p:txBody>
      </p:sp>
    </p:spTree>
    <p:extLst>
      <p:ext uri="{BB962C8B-B14F-4D97-AF65-F5344CB8AC3E}">
        <p14:creationId xmlns:p14="http://schemas.microsoft.com/office/powerpoint/2010/main" val="458041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764704"/>
            <a:ext cx="7024744" cy="1143000"/>
          </a:xfrm>
        </p:spPr>
        <p:txBody>
          <a:bodyPr>
            <a:normAutofit fontScale="90000"/>
          </a:bodyPr>
          <a:lstStyle/>
          <a:p>
            <a:r>
              <a:rPr lang="fi-FI" dirty="0" smtClean="0">
                <a:latin typeface="Arial" panose="020B0604020202020204" pitchFamily="34" charset="0"/>
                <a:cs typeface="Arial" panose="020B0604020202020204" pitchFamily="34" charset="0"/>
              </a:rPr>
              <a:t>2012 Saint Clair, Pioneer Block, Sawcut, Chardonnay, 21,80€</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3568" y="1988840"/>
            <a:ext cx="8229600" cy="4525963"/>
          </a:xfrm>
        </p:spPr>
        <p:txBody>
          <a:bodyPr>
            <a:normAutofit/>
          </a:bodyPr>
          <a:lstStyle/>
          <a:p>
            <a:pPr marL="0" indent="0">
              <a:buNone/>
            </a:pPr>
            <a:r>
              <a:rPr lang="sv-SE" sz="1400" b="1" dirty="0" smtClean="0">
                <a:latin typeface="Arial" panose="020B0604020202020204" pitchFamily="34" charset="0"/>
                <a:cs typeface="Arial" panose="020B0604020202020204" pitchFamily="34" charset="0"/>
              </a:rPr>
              <a:t>  Torr</a:t>
            </a:r>
            <a:r>
              <a:rPr lang="sv-SE" sz="1400" dirty="0">
                <a:latin typeface="Arial" panose="020B0604020202020204" pitchFamily="34" charset="0"/>
                <a:cs typeface="Arial" panose="020B0604020202020204" pitchFamily="34" charset="0"/>
              </a:rPr>
              <a:t>, hög syra, inslag av gula plommon, citruskaraktär, kryddig, gräddig, ekig, </a:t>
            </a:r>
            <a:r>
              <a:rPr lang="sv-SE" sz="1400" dirty="0" smtClean="0">
                <a:latin typeface="Arial" panose="020B0604020202020204" pitchFamily="34" charset="0"/>
                <a:cs typeface="Arial" panose="020B0604020202020204" pitchFamily="34" charset="0"/>
              </a:rPr>
              <a:t>rostad</a:t>
            </a:r>
          </a:p>
          <a:p>
            <a:endParaRPr lang="fi-FI" sz="1400"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7</a:t>
            </a:fld>
            <a:endParaRPr lang="fi-FI" dirty="0"/>
          </a:p>
        </p:txBody>
      </p:sp>
      <p:graphicFrame>
        <p:nvGraphicFramePr>
          <p:cNvPr id="7" name="Table 6"/>
          <p:cNvGraphicFramePr>
            <a:graphicFrameLocks noGrp="1"/>
          </p:cNvGraphicFramePr>
          <p:nvPr>
            <p:extLst>
              <p:ext uri="{D42A27DB-BD31-4B8C-83A1-F6EECF244321}">
                <p14:modId xmlns:p14="http://schemas.microsoft.com/office/powerpoint/2010/main" val="1409916585"/>
              </p:ext>
            </p:extLst>
          </p:nvPr>
        </p:nvGraphicFramePr>
        <p:xfrm>
          <a:off x="827584" y="4797152"/>
          <a:ext cx="7499176" cy="1524000"/>
        </p:xfrm>
        <a:graphic>
          <a:graphicData uri="http://schemas.openxmlformats.org/drawingml/2006/table">
            <a:tbl>
              <a:tblPr/>
              <a:tblGrid>
                <a:gridCol w="2559059"/>
                <a:gridCol w="4940117"/>
              </a:tblGrid>
              <a:tr h="249704">
                <a:tc>
                  <a:txBody>
                    <a:bodyPr/>
                    <a:lstStyle/>
                    <a:p>
                      <a:r>
                        <a:rPr lang="fi-FI" sz="1400" dirty="0">
                          <a:latin typeface="Arial" panose="020B0604020202020204" pitchFamily="34" charset="0"/>
                          <a:cs typeface="Arial" panose="020B0604020202020204" pitchFamily="34" charset="0"/>
                        </a:rPr>
                        <a:t>Alkohol:</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13,50 %</a:t>
                      </a:r>
                    </a:p>
                  </a:txBody>
                  <a:tcPr anchor="ctr">
                    <a:lnL>
                      <a:noFill/>
                    </a:lnL>
                    <a:lnR>
                      <a:noFill/>
                    </a:lnR>
                    <a:lnT>
                      <a:noFill/>
                    </a:lnT>
                    <a:lnB>
                      <a:noFill/>
                    </a:lnB>
                  </a:tcPr>
                </a:tc>
              </a:tr>
              <a:tr h="249704">
                <a:tc>
                  <a:txBody>
                    <a:bodyPr/>
                    <a:lstStyle/>
                    <a:p>
                      <a:r>
                        <a:rPr lang="fi-FI" sz="1400" dirty="0">
                          <a:latin typeface="Arial" panose="020B0604020202020204" pitchFamily="34" charset="0"/>
                          <a:cs typeface="Arial" panose="020B0604020202020204" pitchFamily="34" charset="0"/>
                        </a:rPr>
                        <a:t>Extrakt:</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24 g/l</a:t>
                      </a:r>
                    </a:p>
                  </a:txBody>
                  <a:tcPr anchor="ctr">
                    <a:lnL>
                      <a:noFill/>
                    </a:lnL>
                    <a:lnR>
                      <a:noFill/>
                    </a:lnR>
                    <a:lnT>
                      <a:noFill/>
                    </a:lnT>
                    <a:lnB>
                      <a:noFill/>
                    </a:lnB>
                  </a:tcPr>
                </a:tc>
              </a:tr>
              <a:tr h="249704">
                <a:tc>
                  <a:txBody>
                    <a:bodyPr/>
                    <a:lstStyle/>
                    <a:p>
                      <a:r>
                        <a:rPr lang="fi-FI" sz="1400" dirty="0">
                          <a:latin typeface="Arial" panose="020B0604020202020204" pitchFamily="34" charset="0"/>
                          <a:cs typeface="Arial" panose="020B0604020202020204" pitchFamily="34" charset="0"/>
                        </a:rPr>
                        <a:t>Syror: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5,4 g/l</a:t>
                      </a:r>
                    </a:p>
                  </a:txBody>
                  <a:tcPr anchor="ctr">
                    <a:lnL>
                      <a:noFill/>
                    </a:lnL>
                    <a:lnR>
                      <a:noFill/>
                    </a:lnR>
                    <a:lnT>
                      <a:noFill/>
                    </a:lnT>
                    <a:lnB>
                      <a:noFill/>
                    </a:lnB>
                  </a:tcPr>
                </a:tc>
              </a:tr>
              <a:tr h="249704">
                <a:tc>
                  <a:txBody>
                    <a:bodyPr/>
                    <a:lstStyle/>
                    <a:p>
                      <a:r>
                        <a:rPr lang="fi-FI" sz="1400" dirty="0">
                          <a:latin typeface="Arial" panose="020B0604020202020204" pitchFamily="34" charset="0"/>
                          <a:cs typeface="Arial" panose="020B0604020202020204" pitchFamily="34" charset="0"/>
                        </a:rPr>
                        <a:t>Socker:</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4 g/l</a:t>
                      </a:r>
                    </a:p>
                  </a:txBody>
                  <a:tcPr anchor="ctr">
                    <a:lnL>
                      <a:noFill/>
                    </a:lnL>
                    <a:lnR>
                      <a:noFill/>
                    </a:lnR>
                    <a:lnT>
                      <a:noFill/>
                    </a:lnT>
                    <a:lnB>
                      <a:noFill/>
                    </a:lnB>
                  </a:tcPr>
                </a:tc>
              </a:tr>
              <a:tr h="249704">
                <a:tc>
                  <a:txBody>
                    <a:bodyPr/>
                    <a:lstStyle/>
                    <a:p>
                      <a:r>
                        <a:rPr lang="fi-FI" sz="1400" dirty="0">
                          <a:latin typeface="Arial" panose="020B0604020202020204" pitchFamily="34" charset="0"/>
                          <a:cs typeface="Arial" panose="020B0604020202020204" pitchFamily="34" charset="0"/>
                        </a:rPr>
                        <a:t>Energi:</a:t>
                      </a:r>
                    </a:p>
                  </a:txBody>
                  <a:tcPr anchor="ctr">
                    <a:lnL>
                      <a:noFill/>
                    </a:lnL>
                    <a:lnR>
                      <a:noFill/>
                    </a:lnR>
                    <a:lnT>
                      <a:noFill/>
                    </a:lnT>
                    <a:lnB>
                      <a:noFill/>
                    </a:lnB>
                  </a:tcPr>
                </a:tc>
                <a:tc>
                  <a:txBody>
                    <a:bodyPr/>
                    <a:lstStyle/>
                    <a:p>
                      <a:r>
                        <a:rPr lang="fi-FI" sz="1400" dirty="0">
                          <a:latin typeface="Arial" panose="020B0604020202020204" pitchFamily="34" charset="0"/>
                          <a:cs typeface="Arial" panose="020B0604020202020204" pitchFamily="34" charset="0"/>
                        </a:rPr>
                        <a:t>80 kcal / 100 ml (350 kJ / 100 ml)</a:t>
                      </a:r>
                    </a:p>
                  </a:txBody>
                  <a:tcPr anchor="ctr">
                    <a:lnL>
                      <a:noFill/>
                    </a:lnL>
                    <a:lnR>
                      <a:noFill/>
                    </a:lnR>
                    <a:lnT>
                      <a:noFill/>
                    </a:lnT>
                    <a:lnB>
                      <a:noFill/>
                    </a:lnB>
                  </a:tcPr>
                </a:tc>
              </a:tr>
            </a:tbl>
          </a:graphicData>
        </a:graphic>
      </p:graphicFrame>
      <p:sp>
        <p:nvSpPr>
          <p:cNvPr id="8" name="Rectangle 1"/>
          <p:cNvSpPr>
            <a:spLocks noChangeArrowheads="1"/>
          </p:cNvSpPr>
          <p:nvPr/>
        </p:nvSpPr>
        <p:spPr bwMode="auto">
          <a:xfrm>
            <a:off x="827584" y="2276873"/>
            <a:ext cx="8003232"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Produktionsområde:</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Sawcut Vineyard i regionen Marlborough.</a:t>
            </a:r>
            <a:endPar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Tillverkning:</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Druvorna samlades in för hand. Alkoholjäsningen skedde enbart i franska ekfat varav 40 procent var nya. Därefter följde malolaktisk jäsning och lagring på fällningen i tio månader före buteljering.</a:t>
            </a:r>
            <a:endPar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Producent:</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Saint Clair Family Estates, ett vinhus grundat 1994. Ägarna heter Neal och Judy Ibbotson som har bedrivit vinodling i Marlborough sedan 1978. Saint Clair Family Estates förfogar över sex vingårdar runt om i Marlborough. </a:t>
            </a:r>
            <a:endPar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Annat:</a:t>
            </a: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Vingården Sawcut har döpts efter en närbelägen ravin.</a:t>
            </a:r>
          </a:p>
        </p:txBody>
      </p:sp>
    </p:spTree>
    <p:extLst>
      <p:ext uri="{BB962C8B-B14F-4D97-AF65-F5344CB8AC3E}">
        <p14:creationId xmlns:p14="http://schemas.microsoft.com/office/powerpoint/2010/main" val="3842895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7725544" cy="661533"/>
          </a:xfrm>
        </p:spPr>
        <p:txBody>
          <a:bodyPr>
            <a:normAutofit fontScale="90000"/>
          </a:bodyPr>
          <a:lstStyle/>
          <a:p>
            <a:r>
              <a:rPr lang="fi-FI" sz="4000" dirty="0" smtClean="0">
                <a:latin typeface="Arial" panose="020B0604020202020204" pitchFamily="34" charset="0"/>
                <a:cs typeface="Arial" panose="020B0604020202020204" pitchFamily="34" charset="0"/>
              </a:rPr>
              <a:t>2012 Saint Clair, Chardonnay</a:t>
            </a:r>
            <a:endParaRPr lang="fi-FI"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340768"/>
            <a:ext cx="8229600" cy="4569371"/>
          </a:xfrm>
        </p:spPr>
        <p:txBody>
          <a:bodyPr>
            <a:normAutofit fontScale="62500" lnSpcReduction="20000"/>
          </a:bodyPr>
          <a:lstStyle/>
          <a:p>
            <a:r>
              <a:rPr lang="en-US" sz="2300" b="1" dirty="0">
                <a:latin typeface="Arial" panose="020B0604020202020204" pitchFamily="34" charset="0"/>
                <a:cs typeface="Arial" panose="020B0604020202020204" pitchFamily="34" charset="0"/>
              </a:rPr>
              <a:t>BLOCK: 4</a:t>
            </a:r>
          </a:p>
          <a:p>
            <a:r>
              <a:rPr lang="en-US" sz="2300" dirty="0">
                <a:latin typeface="Arial" panose="020B0604020202020204" pitchFamily="34" charset="0"/>
                <a:cs typeface="Arial" panose="020B0604020202020204" pitchFamily="34" charset="0"/>
              </a:rPr>
              <a:t>The Sawcut Vineyard is named after the Sawcut Gorge, located within the Ure Valley (Marlborough). </a:t>
            </a: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r>
              <a:rPr lang="en-US" sz="2300" b="1" dirty="0">
                <a:latin typeface="Arial" panose="020B0604020202020204" pitchFamily="34" charset="0"/>
                <a:cs typeface="Arial" panose="020B0604020202020204" pitchFamily="34" charset="0"/>
              </a:rPr>
              <a:t>Region:</a:t>
            </a:r>
          </a:p>
          <a:p>
            <a:r>
              <a:rPr lang="en-US" sz="2300" dirty="0">
                <a:latin typeface="Arial" panose="020B0604020202020204" pitchFamily="34" charset="0"/>
                <a:cs typeface="Arial" panose="020B0604020202020204" pitchFamily="34" charset="0"/>
              </a:rPr>
              <a:t>The Ure Valley is an area of Marlborough 50 km south of the township of Blenheim. It is a narrow valley floor, protected by hills on three sides, and has very close proximity to the east coast. It has a unique micro climate, ideally suited to the production of top-quality wine. </a:t>
            </a: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endParaRPr lang="en-US" sz="2300" dirty="0" smtClean="0">
              <a:latin typeface="Arial" panose="020B0604020202020204" pitchFamily="34" charset="0"/>
              <a:cs typeface="Arial" panose="020B0604020202020204" pitchFamily="34" charset="0"/>
            </a:endParaRPr>
          </a:p>
          <a:p>
            <a:r>
              <a:rPr lang="en-US" sz="2300" b="1" dirty="0" smtClean="0">
                <a:latin typeface="Arial" panose="020B0604020202020204" pitchFamily="34" charset="0"/>
                <a:cs typeface="Arial" panose="020B0604020202020204" pitchFamily="34" charset="0"/>
              </a:rPr>
              <a:t>Soils</a:t>
            </a:r>
            <a:r>
              <a:rPr lang="en-US" sz="2300" b="1" dirty="0">
                <a:latin typeface="Arial" panose="020B0604020202020204" pitchFamily="34" charset="0"/>
                <a:cs typeface="Arial" panose="020B0604020202020204" pitchFamily="34" charset="0"/>
              </a:rPr>
              <a:t>:</a:t>
            </a:r>
            <a:r>
              <a:rPr lang="en-US" sz="2300" dirty="0">
                <a:latin typeface="Arial" panose="020B0604020202020204" pitchFamily="34" charset="0"/>
                <a:cs typeface="Arial" panose="020B0604020202020204" pitchFamily="34" charset="0"/>
              </a:rPr>
              <a:t> Free draining river valley alluvial soils. This valley is noted for very high limestone content. </a:t>
            </a: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r>
              <a:rPr lang="en-US" sz="2300" b="1" dirty="0" smtClean="0">
                <a:latin typeface="Arial" panose="020B0604020202020204" pitchFamily="34" charset="0"/>
                <a:cs typeface="Arial" panose="020B0604020202020204" pitchFamily="34" charset="0"/>
              </a:rPr>
              <a:t>Topography</a:t>
            </a:r>
            <a:r>
              <a:rPr lang="en-US" sz="2300" b="1" dirty="0">
                <a:latin typeface="Arial" panose="020B0604020202020204" pitchFamily="34" charset="0"/>
                <a:cs typeface="Arial" panose="020B0604020202020204" pitchFamily="34" charset="0"/>
              </a:rPr>
              <a:t>:</a:t>
            </a:r>
            <a:r>
              <a:rPr lang="en-US" sz="2300" dirty="0">
                <a:latin typeface="Arial" panose="020B0604020202020204" pitchFamily="34" charset="0"/>
                <a:cs typeface="Arial" panose="020B0604020202020204" pitchFamily="34" charset="0"/>
              </a:rPr>
              <a:t> Flat, on a plateau within the narrow valley. </a:t>
            </a: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endParaRPr lang="en-US" sz="2300" dirty="0" smtClean="0">
              <a:latin typeface="Arial" panose="020B0604020202020204" pitchFamily="34" charset="0"/>
              <a:cs typeface="Arial" panose="020B0604020202020204" pitchFamily="34" charset="0"/>
            </a:endParaRPr>
          </a:p>
          <a:p>
            <a:r>
              <a:rPr lang="en-US" sz="2300" b="1" dirty="0" smtClean="0">
                <a:latin typeface="Arial" panose="020B0604020202020204" pitchFamily="34" charset="0"/>
                <a:cs typeface="Arial" panose="020B0604020202020204" pitchFamily="34" charset="0"/>
              </a:rPr>
              <a:t>Climate</a:t>
            </a:r>
            <a:r>
              <a:rPr lang="en-US" sz="2300" b="1" dirty="0">
                <a:latin typeface="Arial" panose="020B0604020202020204" pitchFamily="34" charset="0"/>
                <a:cs typeface="Arial" panose="020B0604020202020204" pitchFamily="34" charset="0"/>
              </a:rPr>
              <a:t>:</a:t>
            </a:r>
            <a:r>
              <a:rPr lang="en-US" sz="2300" dirty="0">
                <a:latin typeface="Arial" panose="020B0604020202020204" pitchFamily="34" charset="0"/>
                <a:cs typeface="Arial" panose="020B0604020202020204" pitchFamily="34" charset="0"/>
              </a:rPr>
              <a:t> A relatively warm site despite being significantly south. It has a similar number of growing degree days as </a:t>
            </a:r>
            <a:r>
              <a:rPr lang="en-US" sz="2300" dirty="0" smtClean="0">
                <a:latin typeface="Arial" panose="020B0604020202020204" pitchFamily="34" charset="0"/>
                <a:cs typeface="Arial" panose="020B0604020202020204" pitchFamily="34" charset="0"/>
              </a:rPr>
              <a:t>Blenheim</a:t>
            </a:r>
            <a:br>
              <a:rPr lang="en-US" sz="2300" dirty="0" smtClean="0">
                <a:latin typeface="Arial" panose="020B0604020202020204" pitchFamily="34" charset="0"/>
                <a:cs typeface="Arial" panose="020B0604020202020204" pitchFamily="34" charset="0"/>
              </a:rPr>
            </a:br>
            <a:endParaRPr lang="en-US" sz="2300" dirty="0" smtClean="0">
              <a:latin typeface="Arial" panose="020B0604020202020204" pitchFamily="34" charset="0"/>
              <a:cs typeface="Arial" panose="020B0604020202020204" pitchFamily="34" charset="0"/>
            </a:endParaRPr>
          </a:p>
          <a:p>
            <a:r>
              <a:rPr lang="en-US" sz="2300" b="1" dirty="0" smtClean="0">
                <a:latin typeface="Arial" panose="020B0604020202020204" pitchFamily="34" charset="0"/>
                <a:cs typeface="Arial" panose="020B0604020202020204" pitchFamily="34" charset="0"/>
              </a:rPr>
              <a:t>Flavours: </a:t>
            </a: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high pH and limestone soils impact significantly on the flavour of this wine giving it palate weight and fruit intensity. It also contributes a mineral note on the palate. </a:t>
            </a:r>
            <a:r>
              <a:rPr lang="en-US" sz="2300" dirty="0" smtClean="0">
                <a:latin typeface="Arial" panose="020B0604020202020204" pitchFamily="34" charset="0"/>
                <a:cs typeface="Arial" panose="020B0604020202020204" pitchFamily="34" charset="0"/>
              </a:rPr>
              <a:t/>
            </a:r>
            <a:br>
              <a:rPr lang="en-US" sz="2300" dirty="0" smtClean="0">
                <a:latin typeface="Arial" panose="020B0604020202020204" pitchFamily="34" charset="0"/>
                <a:cs typeface="Arial" panose="020B0604020202020204" pitchFamily="34" charset="0"/>
              </a:rPr>
            </a:br>
            <a:endParaRPr lang="en-US" sz="2300" dirty="0" smtClean="0">
              <a:latin typeface="Arial" panose="020B0604020202020204" pitchFamily="34" charset="0"/>
              <a:cs typeface="Arial" panose="020B0604020202020204" pitchFamily="34" charset="0"/>
            </a:endParaRPr>
          </a:p>
          <a:p>
            <a:r>
              <a:rPr lang="en-US" sz="2300" b="1" dirty="0" smtClean="0">
                <a:latin typeface="Arial" panose="020B0604020202020204" pitchFamily="34" charset="0"/>
                <a:cs typeface="Arial" panose="020B0604020202020204" pitchFamily="34" charset="0"/>
              </a:rPr>
              <a:t>Viticulture: </a:t>
            </a:r>
            <a:r>
              <a:rPr lang="en-US" sz="2300" dirty="0" smtClean="0">
                <a:latin typeface="Arial" panose="020B0604020202020204" pitchFamily="34" charset="0"/>
                <a:cs typeface="Arial" panose="020B0604020202020204" pitchFamily="34" charset="0"/>
              </a:rPr>
              <a:t>The </a:t>
            </a:r>
            <a:r>
              <a:rPr lang="en-US" sz="2300" dirty="0">
                <a:latin typeface="Arial" panose="020B0604020202020204" pitchFamily="34" charset="0"/>
                <a:cs typeface="Arial" panose="020B0604020202020204" pitchFamily="34" charset="0"/>
              </a:rPr>
              <a:t>fruit was sourced from a single vineyard on free draining river valley soils. The grapes are 100 percent clone 95 Chardonnay, a clone that originates in Burgundy. This block is one of the earliest vineyard sites to be harvested. </a:t>
            </a:r>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8</a:t>
            </a:fld>
            <a:endParaRPr lang="fi-FI" dirty="0"/>
          </a:p>
        </p:txBody>
      </p:sp>
    </p:spTree>
    <p:extLst>
      <p:ext uri="{BB962C8B-B14F-4D97-AF65-F5344CB8AC3E}">
        <p14:creationId xmlns:p14="http://schemas.microsoft.com/office/powerpoint/2010/main" val="1931368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548680"/>
            <a:ext cx="7024744" cy="854968"/>
          </a:xfrm>
        </p:spPr>
        <p:txBody>
          <a:bodyPr>
            <a:normAutofit/>
          </a:bodyPr>
          <a:lstStyle/>
          <a:p>
            <a:r>
              <a:rPr lang="fi-FI" dirty="0" smtClean="0">
                <a:latin typeface="Arial" panose="020B0604020202020204" pitchFamily="34" charset="0"/>
                <a:cs typeface="Arial" panose="020B0604020202020204" pitchFamily="34" charset="0"/>
              </a:rPr>
              <a:t>2012 Saint Clair, Chardonnay</a:t>
            </a:r>
            <a:endParaRPr lang="fi-FI"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772816"/>
            <a:ext cx="6777317" cy="4248472"/>
          </a:xfrm>
        </p:spPr>
        <p:txBody>
          <a:bodyPr>
            <a:noAutofit/>
          </a:bodyPr>
          <a:lstStyle/>
          <a:p>
            <a:r>
              <a:rPr lang="en-US" sz="1400" b="1" dirty="0">
                <a:latin typeface="Arial" panose="020B0604020202020204" pitchFamily="34" charset="0"/>
                <a:cs typeface="Arial" panose="020B0604020202020204" pitchFamily="34" charset="0"/>
              </a:rPr>
              <a:t>Winemaking</a:t>
            </a:r>
            <a:r>
              <a:rPr lang="en-US" sz="1400" b="1"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fruit was hand-picked when it reached full physiological ripeness and maximum flavour maturity. At the winery the fruit was whole bunch pressed to ensure the best fruit flavours were preserved. After settling, the juice was inoculated with selected yeast strains. The wine was 100 per cent barrel fermented in French oak (20 per cent new and 80 per cent seasoned). The wine then went through malolactic fermentation, followed by 10 months ageing on yeast lees with regular stirring. The wine was then carefully blended, stabilised and prepared for bottling. </a:t>
            </a:r>
            <a:r>
              <a:rPr lang="en-US" sz="1400" dirty="0" smtClean="0">
                <a:latin typeface="Arial" panose="020B0604020202020204" pitchFamily="34" charset="0"/>
                <a:cs typeface="Arial" panose="020B0604020202020204" pitchFamily="34" charset="0"/>
              </a:rPr>
              <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Colour: </a:t>
            </a:r>
            <a:r>
              <a:rPr lang="en-US" sz="1400" dirty="0" smtClean="0">
                <a:latin typeface="Arial" panose="020B0604020202020204" pitchFamily="34" charset="0"/>
                <a:cs typeface="Arial" panose="020B0604020202020204" pitchFamily="34" charset="0"/>
              </a:rPr>
              <a:t>Pale </a:t>
            </a:r>
            <a:r>
              <a:rPr lang="en-US" sz="1400" dirty="0">
                <a:latin typeface="Arial" panose="020B0604020202020204" pitchFamily="34" charset="0"/>
                <a:cs typeface="Arial" panose="020B0604020202020204" pitchFamily="34" charset="0"/>
              </a:rPr>
              <a:t>gold </a:t>
            </a:r>
            <a:r>
              <a:rPr lang="en-US" sz="1400" dirty="0" smtClean="0">
                <a:latin typeface="Arial" panose="020B0604020202020204" pitchFamily="34" charset="0"/>
                <a:cs typeface="Arial" panose="020B0604020202020204" pitchFamily="34" charset="0"/>
              </a:rPr>
              <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Aroma: </a:t>
            </a:r>
            <a:r>
              <a:rPr lang="en-US" sz="1400" dirty="0" smtClean="0">
                <a:latin typeface="Arial" panose="020B0604020202020204" pitchFamily="34" charset="0"/>
                <a:cs typeface="Arial" panose="020B0604020202020204" pitchFamily="34" charset="0"/>
              </a:rPr>
              <a:t>Lifted </a:t>
            </a:r>
            <a:r>
              <a:rPr lang="en-US" sz="1400" dirty="0">
                <a:latin typeface="Arial" panose="020B0604020202020204" pitchFamily="34" charset="0"/>
                <a:cs typeface="Arial" panose="020B0604020202020204" pitchFamily="34" charset="0"/>
              </a:rPr>
              <a:t>aromas of nectarine and white peach with a hint of spicy oak</a:t>
            </a:r>
            <a:r>
              <a:rPr lang="en-US" sz="1400" dirty="0" smtClean="0">
                <a:latin typeface="Arial" panose="020B0604020202020204" pitchFamily="34" charset="0"/>
                <a:cs typeface="Arial" panose="020B0604020202020204" pitchFamily="34" charset="0"/>
              </a:rPr>
              <a:t>.</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Palate: </a:t>
            </a:r>
            <a:r>
              <a:rPr lang="en-US" sz="1400" dirty="0" smtClean="0">
                <a:latin typeface="Arial" panose="020B0604020202020204" pitchFamily="34" charset="0"/>
                <a:cs typeface="Arial" panose="020B0604020202020204" pitchFamily="34" charset="0"/>
              </a:rPr>
              <a:t>This </a:t>
            </a:r>
            <a:r>
              <a:rPr lang="en-US" sz="1400" dirty="0">
                <a:latin typeface="Arial" panose="020B0604020202020204" pitchFamily="34" charset="0"/>
                <a:cs typeface="Arial" panose="020B0604020202020204" pitchFamily="34" charset="0"/>
              </a:rPr>
              <a:t>elegant chardonnay shows flavours of nectarine and white peach supported by underlying minerality and spicy oak characters. </a:t>
            </a:r>
            <a:r>
              <a:rPr lang="en-US" sz="1400" dirty="0" smtClean="0">
                <a:latin typeface="Arial" panose="020B0604020202020204" pitchFamily="34" charset="0"/>
                <a:cs typeface="Arial" panose="020B0604020202020204" pitchFamily="34" charset="0"/>
              </a:rPr>
              <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Cellaring: </a:t>
            </a:r>
            <a:r>
              <a:rPr lang="en-US" sz="1400" dirty="0" smtClean="0">
                <a:latin typeface="Arial" panose="020B0604020202020204" pitchFamily="34" charset="0"/>
                <a:cs typeface="Arial" panose="020B0604020202020204" pitchFamily="34" charset="0"/>
              </a:rPr>
              <a:t>Drinking </a:t>
            </a:r>
            <a:r>
              <a:rPr lang="en-US" sz="1400" dirty="0">
                <a:latin typeface="Arial" panose="020B0604020202020204" pitchFamily="34" charset="0"/>
                <a:cs typeface="Arial" panose="020B0604020202020204" pitchFamily="34" charset="0"/>
              </a:rPr>
              <a:t>well now and patient cellaring will reward over the next one to five years. </a:t>
            </a:r>
            <a:r>
              <a:rPr lang="en-US" sz="1400" dirty="0" smtClean="0">
                <a:latin typeface="Arial" panose="020B0604020202020204" pitchFamily="34" charset="0"/>
                <a:cs typeface="Arial" panose="020B0604020202020204" pitchFamily="34" charset="0"/>
              </a:rPr>
              <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Analysis </a:t>
            </a:r>
            <a:r>
              <a:rPr lang="en-US" sz="1400" dirty="0" smtClean="0">
                <a:latin typeface="Arial" panose="020B0604020202020204" pitchFamily="34" charset="0"/>
                <a:cs typeface="Arial" panose="020B0604020202020204" pitchFamily="34" charset="0"/>
              </a:rPr>
              <a:t>Alcohol</a:t>
            </a:r>
            <a:r>
              <a:rPr lang="en-US" sz="1400" dirty="0">
                <a:latin typeface="Arial" panose="020B0604020202020204" pitchFamily="34" charset="0"/>
                <a:cs typeface="Arial" panose="020B0604020202020204" pitchFamily="34" charset="0"/>
              </a:rPr>
              <a:t>: 13.5% v/v, Titratable Acidity: 5.8g/litre, Residual Sugar: 3.7g/litre, pH: 3.52. </a:t>
            </a:r>
            <a:r>
              <a:rPr lang="en-US" sz="1400" dirty="0" smtClean="0">
                <a:latin typeface="Arial" panose="020B0604020202020204" pitchFamily="34" charset="0"/>
                <a:cs typeface="Arial" panose="020B0604020202020204" pitchFamily="34" charset="0"/>
              </a:rPr>
              <a:t/>
            </a:r>
            <a:br>
              <a:rPr lang="en-US" sz="1400" dirty="0" smtClean="0">
                <a:latin typeface="Arial" panose="020B0604020202020204" pitchFamily="34" charset="0"/>
                <a:cs typeface="Arial" panose="020B0604020202020204" pitchFamily="34" charset="0"/>
              </a:rPr>
            </a:br>
            <a:r>
              <a:rPr lang="en-US" sz="1400" b="1" dirty="0" smtClean="0">
                <a:latin typeface="Arial" panose="020B0604020202020204" pitchFamily="34" charset="0"/>
                <a:cs typeface="Arial" panose="020B0604020202020204" pitchFamily="34" charset="0"/>
              </a:rPr>
              <a:t>Food </a:t>
            </a:r>
            <a:r>
              <a:rPr lang="en-US" sz="1400" b="1" dirty="0">
                <a:latin typeface="Arial" panose="020B0604020202020204" pitchFamily="34" charset="0"/>
                <a:cs typeface="Arial" panose="020B0604020202020204" pitchFamily="34" charset="0"/>
              </a:rPr>
              <a:t>Match</a:t>
            </a:r>
            <a:r>
              <a:rPr lang="en-US" sz="1400" b="1"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Perfect </a:t>
            </a:r>
            <a:r>
              <a:rPr lang="en-US" sz="1400" dirty="0">
                <a:latin typeface="Arial" panose="020B0604020202020204" pitchFamily="34" charset="0"/>
                <a:cs typeface="Arial" panose="020B0604020202020204" pitchFamily="34" charset="0"/>
              </a:rPr>
              <a:t>on its own or as an accompaniment to chicken and pasta dishes. </a:t>
            </a:r>
          </a:p>
          <a:p>
            <a:endParaRPr lang="fi-FI" sz="1400" dirty="0"/>
          </a:p>
        </p:txBody>
      </p:sp>
      <p:sp>
        <p:nvSpPr>
          <p:cNvPr id="5" name="Footer Placeholder 4"/>
          <p:cNvSpPr>
            <a:spLocks noGrp="1"/>
          </p:cNvSpPr>
          <p:nvPr>
            <p:ph type="ftr" sz="quarter" idx="11"/>
          </p:nvPr>
        </p:nvSpPr>
        <p:spPr/>
        <p:txBody>
          <a:bodyPr/>
          <a:lstStyle/>
          <a:p>
            <a:r>
              <a:rPr lang="fi-FI" dirty="0" smtClean="0"/>
              <a:t>Kim 24.4.2014</a:t>
            </a:r>
            <a:endParaRPr lang="fi-FI" dirty="0"/>
          </a:p>
        </p:txBody>
      </p:sp>
      <p:sp>
        <p:nvSpPr>
          <p:cNvPr id="6" name="Slide Number Placeholder 5"/>
          <p:cNvSpPr>
            <a:spLocks noGrp="1"/>
          </p:cNvSpPr>
          <p:nvPr>
            <p:ph type="sldNum" sz="quarter" idx="12"/>
          </p:nvPr>
        </p:nvSpPr>
        <p:spPr/>
        <p:txBody>
          <a:bodyPr/>
          <a:lstStyle/>
          <a:p>
            <a:fld id="{D7644B4E-B44E-4CB9-A6EE-DFB063C5A723}" type="slidenum">
              <a:rPr lang="fi-FI" smtClean="0"/>
              <a:t>9</a:t>
            </a:fld>
            <a:endParaRPr lang="fi-FI" dirty="0"/>
          </a:p>
        </p:txBody>
      </p:sp>
    </p:spTree>
    <p:extLst>
      <p:ext uri="{BB962C8B-B14F-4D97-AF65-F5344CB8AC3E}">
        <p14:creationId xmlns:p14="http://schemas.microsoft.com/office/powerpoint/2010/main" val="29879973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567</TotalTime>
  <Words>1579</Words>
  <Application>Microsoft Office PowerPoint</Application>
  <PresentationFormat>Näytössä katseltava diaesitys (4:3)</PresentationFormat>
  <Paragraphs>198</Paragraphs>
  <Slides>19</Slides>
  <Notes>0</Notes>
  <HiddenSlides>0</HiddenSlides>
  <MMClips>0</MMClips>
  <ScaleCrop>false</ScaleCrop>
  <HeadingPairs>
    <vt:vector size="4" baseType="variant">
      <vt:variant>
        <vt:lpstr>Teema</vt:lpstr>
      </vt:variant>
      <vt:variant>
        <vt:i4>1</vt:i4>
      </vt:variant>
      <vt:variant>
        <vt:lpstr>Dian otsikot</vt:lpstr>
      </vt:variant>
      <vt:variant>
        <vt:i4>19</vt:i4>
      </vt:variant>
    </vt:vector>
  </HeadingPairs>
  <TitlesOfParts>
    <vt:vector size="20" baseType="lpstr">
      <vt:lpstr>Austin</vt:lpstr>
      <vt:lpstr>Nya Zeeland</vt:lpstr>
      <vt:lpstr>Nya Zeeland</vt:lpstr>
      <vt:lpstr>PowerPoint-esitys</vt:lpstr>
      <vt:lpstr>Viner i kväll</vt:lpstr>
      <vt:lpstr>2012 Saint Clair, Vicar´s Choice, Brut, 14,86€</vt:lpstr>
      <vt:lpstr>2012 Saint Clair, Vicar´s Choice, Brut</vt:lpstr>
      <vt:lpstr>2012 Saint Clair, Pioneer Block, Sawcut, Chardonnay, 21,80€</vt:lpstr>
      <vt:lpstr>2012 Saint Clair, Chardonnay</vt:lpstr>
      <vt:lpstr>2012 Saint Clair, Chardonnay</vt:lpstr>
      <vt:lpstr>2013 Cloudy Bay, Sauvignon Blanc, 28,70€</vt:lpstr>
      <vt:lpstr>2013 Cloudy Bay  </vt:lpstr>
      <vt:lpstr>2011 Lake Hayes, Pinot Noir, 25,30€</vt:lpstr>
      <vt:lpstr> Lake Hayes, Pinot Noir, 2012</vt:lpstr>
      <vt:lpstr>Lake Hayes, Pinot Noir</vt:lpstr>
      <vt:lpstr>2010 Elephant Hill, Syrah, 18,90€</vt:lpstr>
      <vt:lpstr>Elephant Hill, Syrah</vt:lpstr>
      <vt:lpstr>2010 Julicher, Pinot Noir, 32,80€</vt:lpstr>
      <vt:lpstr>2010 Julicher, Pinot Noir</vt:lpstr>
      <vt:lpstr>Tack!</vt:lpstr>
    </vt:vector>
  </TitlesOfParts>
  <Company>Aalto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Provence</dc:title>
  <dc:creator>Helander-Björkwall Pirjo</dc:creator>
  <cp:lastModifiedBy>Hellman Guy</cp:lastModifiedBy>
  <cp:revision>63</cp:revision>
  <dcterms:created xsi:type="dcterms:W3CDTF">2014-04-09T07:23:50Z</dcterms:created>
  <dcterms:modified xsi:type="dcterms:W3CDTF">2014-05-04T16:49:10Z</dcterms:modified>
</cp:coreProperties>
</file>