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65" r:id="rId4"/>
    <p:sldId id="266" r:id="rId5"/>
    <p:sldId id="267" r:id="rId6"/>
    <p:sldId id="268" r:id="rId7"/>
    <p:sldId id="264" r:id="rId8"/>
    <p:sldId id="263" r:id="rId9"/>
    <p:sldId id="262" r:id="rId10"/>
    <p:sldId id="259" r:id="rId11"/>
    <p:sldId id="260" r:id="rId12"/>
    <p:sldId id="261" r:id="rId13"/>
    <p:sldId id="270" r:id="rId1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4BBB9-800B-432E-A1CC-9B92BA2A6C75}" type="datetimeFigureOut">
              <a:rPr lang="sv-SE" smtClean="0"/>
              <a:pPr/>
              <a:t>2020-02-18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A18AD-EB34-41CB-B436-799331CC0899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v-SE" dirty="0"/>
              <a:t>Årets viner 2014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124746"/>
            <a:ext cx="8229600" cy="5733257"/>
          </a:xfrm>
        </p:spPr>
        <p:txBody>
          <a:bodyPr>
            <a:normAutofit fontScale="85000" lnSpcReduction="20000"/>
          </a:bodyPr>
          <a:lstStyle/>
          <a:p>
            <a:r>
              <a:rPr lang="sv-SE" sz="2800" dirty="0"/>
              <a:t>Arrangeras årligen av </a:t>
            </a:r>
            <a:r>
              <a:rPr lang="sv-SE" sz="2800" dirty="0" err="1"/>
              <a:t>Vuoden</a:t>
            </a:r>
            <a:r>
              <a:rPr lang="sv-SE" sz="2800" dirty="0"/>
              <a:t> </a:t>
            </a:r>
            <a:r>
              <a:rPr lang="sv-SE" sz="2800" dirty="0" err="1"/>
              <a:t>Viinit</a:t>
            </a:r>
            <a:r>
              <a:rPr lang="sv-SE" sz="2800" dirty="0"/>
              <a:t> </a:t>
            </a:r>
            <a:r>
              <a:rPr lang="sv-SE" sz="2800" dirty="0" err="1"/>
              <a:t>Kilpailu</a:t>
            </a:r>
            <a:r>
              <a:rPr lang="sv-SE" sz="2800"/>
              <a:t> r.f</a:t>
            </a:r>
            <a:r>
              <a:rPr lang="sv-SE" sz="2800" dirty="0"/>
              <a:t>. och Munskänkarna i Finland. I år 17. året.</a:t>
            </a:r>
          </a:p>
          <a:p>
            <a:r>
              <a:rPr lang="sv-SE" sz="2800" dirty="0"/>
              <a:t>Resultaten kungörs under </a:t>
            </a:r>
            <a:r>
              <a:rPr lang="sv-SE" sz="2800" dirty="0" err="1"/>
              <a:t>ViiniExpomässan</a:t>
            </a:r>
            <a:r>
              <a:rPr lang="sv-SE" sz="2800" dirty="0"/>
              <a:t>.</a:t>
            </a:r>
          </a:p>
          <a:p>
            <a:r>
              <a:rPr lang="sv-SE" sz="2800" dirty="0"/>
              <a:t>Endast viner som säljs och lagras i Finland får deltaga</a:t>
            </a:r>
          </a:p>
          <a:p>
            <a:r>
              <a:rPr lang="sv-SE" sz="2800" dirty="0"/>
              <a:t>2014 deltar 587 viner delade i 18 olika kvalitetsklasser. </a:t>
            </a:r>
          </a:p>
          <a:p>
            <a:r>
              <a:rPr lang="sv-SE" sz="2800" dirty="0"/>
              <a:t>Avsikten är att välja de pris/kvalitetsmässigt sett bästa vinerna i varje klass.</a:t>
            </a:r>
          </a:p>
          <a:p>
            <a:r>
              <a:rPr lang="sv-SE" sz="2800" dirty="0"/>
              <a:t>Samtliga viner provas av 14-16  erfarna vinprovare som bedömer dem enligt skalan 0-100.</a:t>
            </a:r>
          </a:p>
          <a:p>
            <a:r>
              <a:rPr lang="sv-SE" sz="2800" dirty="0"/>
              <a:t>De 3 bästa vinerna i varje klass får guld- silver- eller bronsdiplom. Speciellt förtjänta viner kan dessutom få ett hedersomnämnande</a:t>
            </a:r>
          </a:p>
          <a:p>
            <a:r>
              <a:rPr lang="sv-SE" sz="2800" dirty="0"/>
              <a:t>Årets vin, som får platinadiplom, är det vin som varit mest överlägset i sin kvalitetsklass</a:t>
            </a:r>
          </a:p>
          <a:p>
            <a:endParaRPr lang="sv-SE" sz="2800" dirty="0"/>
          </a:p>
          <a:p>
            <a:pPr>
              <a:buNone/>
            </a:pPr>
            <a:r>
              <a:rPr lang="sv-SE" sz="2800" dirty="0"/>
              <a:t>    </a:t>
            </a:r>
          </a:p>
          <a:p>
            <a:endParaRPr lang="sv-SE" sz="2800" dirty="0"/>
          </a:p>
          <a:p>
            <a:endParaRPr lang="sv-SE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v-SE" sz="2800" b="1" dirty="0"/>
              <a:t>CAMPO VIEJO RESERVA 2008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1124745"/>
            <a:ext cx="8892480" cy="54726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v-SE" sz="2400" dirty="0"/>
              <a:t>     </a:t>
            </a:r>
            <a:r>
              <a:rPr lang="sv-SE" sz="2400" b="1" dirty="0"/>
              <a:t>Rödviner Europa under 11 euro,  GULD</a:t>
            </a:r>
          </a:p>
          <a:p>
            <a:pPr>
              <a:buNone/>
            </a:pPr>
            <a:endParaRPr lang="sv-SE" sz="2400" dirty="0"/>
          </a:p>
          <a:p>
            <a:pPr>
              <a:buNone/>
            </a:pPr>
            <a:r>
              <a:rPr lang="sv-SE" sz="2400" dirty="0"/>
              <a:t>	Rödvin </a:t>
            </a:r>
            <a:r>
              <a:rPr lang="sv-SE" sz="2400" b="1" dirty="0"/>
              <a:t>Bodegas Campo </a:t>
            </a:r>
            <a:r>
              <a:rPr lang="sv-SE" sz="2400" b="1" dirty="0" err="1"/>
              <a:t>Viejo</a:t>
            </a:r>
            <a:r>
              <a:rPr lang="sv-SE" sz="2400" b="1" dirty="0"/>
              <a:t>,   </a:t>
            </a:r>
            <a:r>
              <a:rPr lang="sv-SE" sz="2400" dirty="0" err="1"/>
              <a:t>DOCa</a:t>
            </a:r>
            <a:r>
              <a:rPr lang="sv-SE" sz="2400" dirty="0"/>
              <a:t> Rioja Spanien,  14,50 € </a:t>
            </a:r>
          </a:p>
          <a:p>
            <a:pPr>
              <a:buNone/>
            </a:pPr>
            <a:r>
              <a:rPr lang="sv-SE" sz="2400" dirty="0"/>
              <a:t>     Grundat 1959, beläget i </a:t>
            </a:r>
            <a:r>
              <a:rPr lang="sv-SE" sz="2400" dirty="0" err="1"/>
              <a:t>Logroño</a:t>
            </a:r>
            <a:r>
              <a:rPr lang="sv-SE" sz="2400" dirty="0"/>
              <a:t> (Rioja Alta)</a:t>
            </a:r>
          </a:p>
          <a:p>
            <a:pPr>
              <a:buNone/>
            </a:pPr>
            <a:endParaRPr lang="sv-SE" sz="2400" dirty="0"/>
          </a:p>
          <a:p>
            <a:r>
              <a:rPr lang="sv-SE" sz="2400" dirty="0"/>
              <a:t>Alkohol  13,5%</a:t>
            </a:r>
          </a:p>
          <a:p>
            <a:r>
              <a:rPr lang="sv-SE" sz="2400" dirty="0"/>
              <a:t>Syror 5,4 g/l</a:t>
            </a:r>
          </a:p>
          <a:p>
            <a:r>
              <a:rPr lang="sv-SE" sz="2400" dirty="0"/>
              <a:t>Extrakt 27 g/l</a:t>
            </a:r>
          </a:p>
          <a:p>
            <a:r>
              <a:rPr lang="sv-SE" sz="2400" dirty="0"/>
              <a:t>Druvor: </a:t>
            </a:r>
            <a:r>
              <a:rPr lang="sv-SE" sz="2400" dirty="0" err="1"/>
              <a:t>Tempranillo</a:t>
            </a:r>
            <a:r>
              <a:rPr lang="sv-SE" sz="2400" dirty="0"/>
              <a:t>, </a:t>
            </a:r>
            <a:r>
              <a:rPr lang="sv-SE" sz="2400" dirty="0" err="1"/>
              <a:t>Garnacha</a:t>
            </a:r>
            <a:r>
              <a:rPr lang="sv-SE" sz="2400" dirty="0"/>
              <a:t>, </a:t>
            </a:r>
            <a:r>
              <a:rPr lang="sv-SE" sz="2400" dirty="0" err="1"/>
              <a:t>Mazuelo</a:t>
            </a:r>
            <a:r>
              <a:rPr lang="sv-SE" sz="2400" dirty="0"/>
              <a:t>, </a:t>
            </a:r>
            <a:r>
              <a:rPr lang="sv-SE" sz="2400" dirty="0" err="1"/>
              <a:t>Graciano</a:t>
            </a:r>
            <a:r>
              <a:rPr lang="sv-SE" sz="2400" dirty="0"/>
              <a:t> </a:t>
            </a:r>
          </a:p>
          <a:p>
            <a:r>
              <a:rPr lang="sv-SE" sz="2400" dirty="0"/>
              <a:t>Medelfylligt, mjuka tanniner,  körsbär, fikon, kryddigt</a:t>
            </a:r>
          </a:p>
          <a:p>
            <a:pPr>
              <a:buNone/>
            </a:pPr>
            <a:r>
              <a:rPr lang="sv-SE" sz="2400" dirty="0"/>
              <a:t>     lätta  lädertoner</a:t>
            </a:r>
          </a:p>
          <a:p>
            <a:r>
              <a:rPr lang="sv-SE" sz="2400" dirty="0" err="1"/>
              <a:t>Macerering</a:t>
            </a:r>
            <a:r>
              <a:rPr lang="sv-SE" sz="2400" dirty="0"/>
              <a:t> med skalen ca 20 dagar</a:t>
            </a:r>
          </a:p>
          <a:p>
            <a:r>
              <a:rPr lang="sv-SE" sz="2400" dirty="0"/>
              <a:t>Lagrat 18 månader i amerikanska och franska ekfat</a:t>
            </a:r>
          </a:p>
          <a:p>
            <a:pPr>
              <a:buNone/>
            </a:pPr>
            <a:r>
              <a:rPr lang="sv-SE" sz="2400" dirty="0"/>
              <a:t>     50% båda,  därefter 18 månader flasklagring.</a:t>
            </a:r>
          </a:p>
          <a:p>
            <a:pPr>
              <a:buNone/>
            </a:pPr>
            <a:r>
              <a:rPr lang="sv-SE" sz="2400" dirty="0"/>
              <a:t>     Lamm-, nöt- och griskött</a:t>
            </a:r>
          </a:p>
          <a:p>
            <a:pPr>
              <a:buNone/>
            </a:pPr>
            <a:r>
              <a:rPr lang="sv-SE" sz="2400" dirty="0"/>
              <a:t>     </a:t>
            </a:r>
          </a:p>
          <a:p>
            <a:pPr>
              <a:buNone/>
            </a:pPr>
            <a:endParaRPr lang="sv-SE" sz="2400" dirty="0"/>
          </a:p>
          <a:p>
            <a:endParaRPr lang="sv-SE" dirty="0"/>
          </a:p>
        </p:txBody>
      </p:sp>
      <p:pic>
        <p:nvPicPr>
          <p:cNvPr id="4" name="Bildobjekt 3" descr="C:\Users\Ramon\Desktop\Campo Viejo Reserva 2008 - Produkter - Alko_files\produc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2" y="1772816"/>
            <a:ext cx="971551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sv-SE" sz="2400" b="1" dirty="0"/>
              <a:t>AMARONE della VALPOLICELLA CLASSICO</a:t>
            </a:r>
            <a:br>
              <a:rPr lang="sv-SE" sz="2400" b="1" dirty="0"/>
            </a:br>
            <a:r>
              <a:rPr lang="sv-SE" sz="2400" b="1" dirty="0"/>
              <a:t> I CASTEI </a:t>
            </a:r>
            <a:r>
              <a:rPr lang="sv-SE" sz="2800" b="1" dirty="0"/>
              <a:t>2009</a:t>
            </a:r>
            <a:br>
              <a:rPr lang="sv-SE" sz="2800" b="1" dirty="0"/>
            </a:br>
            <a:endParaRPr lang="sv-SE" sz="2800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457200" y="980728"/>
            <a:ext cx="7283152" cy="561662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sv-SE" sz="2400" b="1" dirty="0"/>
          </a:p>
          <a:p>
            <a:pPr>
              <a:buNone/>
            </a:pPr>
            <a:r>
              <a:rPr lang="sv-SE" sz="2400" b="1" dirty="0"/>
              <a:t>Rödviner Europa  över 17 euro,  GULD</a:t>
            </a:r>
          </a:p>
          <a:p>
            <a:pPr>
              <a:buNone/>
            </a:pPr>
            <a:endParaRPr lang="sv-SE" sz="2400" dirty="0"/>
          </a:p>
          <a:p>
            <a:pPr>
              <a:buNone/>
            </a:pPr>
            <a:r>
              <a:rPr lang="sv-SE" sz="2400" dirty="0"/>
              <a:t>Rödvin, DOC </a:t>
            </a:r>
            <a:r>
              <a:rPr lang="sv-SE" sz="2400" dirty="0" err="1"/>
              <a:t>Amarone</a:t>
            </a:r>
            <a:r>
              <a:rPr lang="sv-SE" sz="2400" dirty="0"/>
              <a:t> della </a:t>
            </a:r>
            <a:r>
              <a:rPr lang="sv-SE" sz="2400" dirty="0" err="1"/>
              <a:t>Valpolicella</a:t>
            </a:r>
            <a:r>
              <a:rPr lang="sv-SE" sz="2400" dirty="0"/>
              <a:t> </a:t>
            </a:r>
            <a:r>
              <a:rPr lang="sv-SE" sz="2400" dirty="0" err="1"/>
              <a:t>Classico</a:t>
            </a:r>
            <a:r>
              <a:rPr lang="sv-SE" sz="2400" dirty="0"/>
              <a:t> 2009, 35,90 €</a:t>
            </a:r>
          </a:p>
          <a:p>
            <a:pPr>
              <a:buNone/>
            </a:pPr>
            <a:r>
              <a:rPr lang="sv-SE" sz="2400" b="1" dirty="0" err="1"/>
              <a:t>Azienda</a:t>
            </a:r>
            <a:r>
              <a:rPr lang="sv-SE" sz="2400" b="1" dirty="0"/>
              <a:t> </a:t>
            </a:r>
            <a:r>
              <a:rPr lang="sv-SE" sz="2400" b="1" dirty="0" err="1"/>
              <a:t>Vinicola</a:t>
            </a:r>
            <a:r>
              <a:rPr lang="sv-SE" sz="2400" b="1" dirty="0"/>
              <a:t> </a:t>
            </a:r>
            <a:r>
              <a:rPr lang="sv-SE" sz="2400" b="1" dirty="0" err="1"/>
              <a:t>Castellani</a:t>
            </a:r>
            <a:r>
              <a:rPr lang="sv-SE" sz="2400" b="1" dirty="0"/>
              <a:t> Michele </a:t>
            </a:r>
            <a:r>
              <a:rPr lang="sv-SE" sz="2400" dirty="0"/>
              <a:t>grundades 1945 </a:t>
            </a:r>
            <a:r>
              <a:rPr lang="sv-SE" sz="2400" dirty="0" err="1"/>
              <a:t>iValgatari</a:t>
            </a:r>
            <a:r>
              <a:rPr lang="sv-SE" sz="2400" dirty="0"/>
              <a:t> </a:t>
            </a:r>
          </a:p>
          <a:p>
            <a:pPr>
              <a:buNone/>
            </a:pPr>
            <a:r>
              <a:rPr lang="sv-SE" sz="2400" dirty="0"/>
              <a:t>I </a:t>
            </a:r>
            <a:r>
              <a:rPr lang="sv-SE" sz="2400" dirty="0" err="1"/>
              <a:t>Valpolicella</a:t>
            </a:r>
            <a:r>
              <a:rPr lang="sv-SE" sz="2400" dirty="0"/>
              <a:t> </a:t>
            </a:r>
            <a:r>
              <a:rPr lang="sv-SE" sz="2400" dirty="0" err="1"/>
              <a:t>Classico</a:t>
            </a:r>
            <a:r>
              <a:rPr lang="sv-SE" sz="2400" dirty="0"/>
              <a:t> regionen i Veneto, nära Como sjön</a:t>
            </a:r>
          </a:p>
          <a:p>
            <a:pPr>
              <a:buNone/>
            </a:pPr>
            <a:endParaRPr lang="sv-SE" sz="2400" dirty="0"/>
          </a:p>
          <a:p>
            <a:pPr>
              <a:buNone/>
            </a:pPr>
            <a:r>
              <a:rPr lang="sv-SE" sz="2400" dirty="0"/>
              <a:t>Alkohol :  15,5%</a:t>
            </a:r>
          </a:p>
          <a:p>
            <a:pPr>
              <a:buNone/>
            </a:pPr>
            <a:r>
              <a:rPr lang="sv-SE" sz="2400" dirty="0"/>
              <a:t>Syror:        5,2 g/l</a:t>
            </a:r>
          </a:p>
          <a:p>
            <a:pPr>
              <a:buNone/>
            </a:pPr>
            <a:r>
              <a:rPr lang="sv-SE" sz="2400" dirty="0"/>
              <a:t>Extrakt:   37 g/l</a:t>
            </a:r>
          </a:p>
          <a:p>
            <a:pPr>
              <a:buNone/>
            </a:pPr>
            <a:r>
              <a:rPr lang="sv-SE" sz="2400" dirty="0"/>
              <a:t>Druvor: </a:t>
            </a:r>
            <a:r>
              <a:rPr lang="sv-SE" sz="2400" dirty="0" err="1"/>
              <a:t>Corvina</a:t>
            </a:r>
            <a:r>
              <a:rPr lang="sv-SE" sz="2400" dirty="0"/>
              <a:t> </a:t>
            </a:r>
            <a:r>
              <a:rPr lang="sv-SE" sz="2400" dirty="0" err="1"/>
              <a:t>Veronese</a:t>
            </a:r>
            <a:r>
              <a:rPr lang="sv-SE" sz="2400" dirty="0"/>
              <a:t>. 70%, </a:t>
            </a:r>
            <a:r>
              <a:rPr lang="sv-SE" sz="2400" dirty="0" err="1"/>
              <a:t>Rondinella</a:t>
            </a:r>
            <a:r>
              <a:rPr lang="sv-SE" sz="2400" dirty="0"/>
              <a:t> 25%, </a:t>
            </a:r>
            <a:r>
              <a:rPr lang="sv-SE" sz="2400" dirty="0" err="1"/>
              <a:t>Molinara</a:t>
            </a:r>
            <a:r>
              <a:rPr lang="sv-SE" sz="2400" dirty="0"/>
              <a:t> 5%</a:t>
            </a:r>
          </a:p>
          <a:p>
            <a:pPr>
              <a:buNone/>
            </a:pPr>
            <a:endParaRPr lang="sv-SE" sz="2400" dirty="0"/>
          </a:p>
          <a:p>
            <a:pPr>
              <a:buNone/>
            </a:pPr>
            <a:r>
              <a:rPr lang="sv-SE" sz="2400" dirty="0"/>
              <a:t>Mycket fylligt, mjuka ganska höga tanniner, ekigt, mörka</a:t>
            </a:r>
          </a:p>
          <a:p>
            <a:pPr>
              <a:buNone/>
            </a:pPr>
            <a:r>
              <a:rPr lang="sv-SE" sz="2400" dirty="0"/>
              <a:t>körsbär, fikon, kryddigt, tobak, varmt.</a:t>
            </a:r>
          </a:p>
          <a:p>
            <a:pPr>
              <a:buNone/>
            </a:pPr>
            <a:r>
              <a:rPr lang="sv-SE" sz="2400" dirty="0"/>
              <a:t>Druvorna torkade 3-4 månader, 40 dagars </a:t>
            </a:r>
            <a:r>
              <a:rPr lang="sv-SE" sz="2400" dirty="0" err="1"/>
              <a:t>macerering</a:t>
            </a:r>
            <a:r>
              <a:rPr lang="sv-SE" sz="2400" dirty="0"/>
              <a:t> med</a:t>
            </a:r>
          </a:p>
          <a:p>
            <a:pPr>
              <a:buNone/>
            </a:pPr>
            <a:r>
              <a:rPr lang="sv-SE" sz="2400" dirty="0"/>
              <a:t>skalen,  jäses i ca 15 grader i fransk ek och flyttas sedan </a:t>
            </a:r>
          </a:p>
          <a:p>
            <a:pPr>
              <a:buNone/>
            </a:pPr>
            <a:r>
              <a:rPr lang="sv-SE" sz="2400" dirty="0"/>
              <a:t>över till stora ekfat från Slovenien för 2 års ytterligare lag-</a:t>
            </a:r>
          </a:p>
          <a:p>
            <a:pPr>
              <a:buNone/>
            </a:pPr>
            <a:r>
              <a:rPr lang="sv-SE" sz="2400" dirty="0"/>
              <a:t>ring.</a:t>
            </a:r>
          </a:p>
          <a:p>
            <a:pPr>
              <a:buNone/>
            </a:pPr>
            <a:r>
              <a:rPr lang="sv-SE" sz="2400" dirty="0"/>
              <a:t>Får, nöt, vilt och hårda ostar</a:t>
            </a:r>
          </a:p>
        </p:txBody>
      </p:sp>
      <p:pic>
        <p:nvPicPr>
          <p:cNvPr id="1026" name="Picture 2" descr="C:\Users\Ramon\Downloads\455007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0"/>
            <a:ext cx="187220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v-SE" sz="2400" b="1" dirty="0"/>
              <a:t>ARBOLEDA CARMENÈRE 2011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92500" lnSpcReduction="10000"/>
          </a:bodyPr>
          <a:lstStyle/>
          <a:p>
            <a:r>
              <a:rPr lang="sv-SE" sz="2000" b="1" dirty="0"/>
              <a:t>Rödviner Nya Världen 11-17 euro,   GULD</a:t>
            </a:r>
          </a:p>
          <a:p>
            <a:r>
              <a:rPr lang="sv-SE" sz="2000" dirty="0"/>
              <a:t>Rödvin. D.O. Valle de </a:t>
            </a:r>
            <a:r>
              <a:rPr lang="sv-SE" sz="2000" dirty="0" err="1"/>
              <a:t>Colchagua</a:t>
            </a:r>
            <a:r>
              <a:rPr lang="sv-SE" sz="2000" dirty="0"/>
              <a:t>, Chile  16,99 €</a:t>
            </a:r>
          </a:p>
          <a:p>
            <a:r>
              <a:rPr lang="sv-SE" sz="2000" dirty="0"/>
              <a:t>Toppbodega. Belägen 100 km norr om Santiago, endast 12 km från</a:t>
            </a:r>
          </a:p>
          <a:p>
            <a:r>
              <a:rPr lang="sv-SE" sz="2000" dirty="0"/>
              <a:t>Stilla Oceanen.</a:t>
            </a:r>
          </a:p>
          <a:p>
            <a:endParaRPr lang="sv-SE" sz="2000" dirty="0"/>
          </a:p>
          <a:p>
            <a:r>
              <a:rPr lang="sv-SE" sz="2000" dirty="0"/>
              <a:t>Alkohol	14%</a:t>
            </a:r>
          </a:p>
          <a:p>
            <a:r>
              <a:rPr lang="sv-SE" sz="2000" dirty="0"/>
              <a:t>Syror 	 5,3%</a:t>
            </a:r>
          </a:p>
          <a:p>
            <a:r>
              <a:rPr lang="sv-SE" sz="2000" dirty="0"/>
              <a:t>Extrakt	33 g/l</a:t>
            </a:r>
          </a:p>
          <a:p>
            <a:r>
              <a:rPr lang="sv-SE" sz="2000" dirty="0"/>
              <a:t>Druvor 100% </a:t>
            </a:r>
            <a:r>
              <a:rPr lang="sv-SE" sz="2000" dirty="0" err="1"/>
              <a:t>Carmenere</a:t>
            </a:r>
            <a:endParaRPr lang="sv-SE" sz="2000" dirty="0"/>
          </a:p>
          <a:p>
            <a:r>
              <a:rPr lang="sv-SE" sz="2000" dirty="0"/>
              <a:t>Mycket fylligt, mjuka tanniner, svartvinbärssylt, körsbär, paprika,</a:t>
            </a:r>
          </a:p>
          <a:p>
            <a:pPr>
              <a:buNone/>
            </a:pPr>
            <a:r>
              <a:rPr lang="sv-SE" sz="2000" dirty="0"/>
              <a:t>      kryddigt, ekigt, varmt</a:t>
            </a:r>
          </a:p>
          <a:p>
            <a:pPr>
              <a:buNone/>
            </a:pPr>
            <a:endParaRPr lang="sv-SE" sz="2000" dirty="0"/>
          </a:p>
          <a:p>
            <a:pPr>
              <a:buNone/>
            </a:pPr>
            <a:r>
              <a:rPr lang="sv-SE" sz="2000" dirty="0"/>
              <a:t> Druvorna plockas för hand. Jäsningen sker i ståltankar i 26-28 grader</a:t>
            </a:r>
          </a:p>
          <a:p>
            <a:pPr>
              <a:buNone/>
            </a:pPr>
            <a:r>
              <a:rPr lang="sv-SE" sz="2000" dirty="0" err="1"/>
              <a:t>Macerering</a:t>
            </a:r>
            <a:r>
              <a:rPr lang="sv-SE" sz="2000" dirty="0"/>
              <a:t> med skalen i 20 till 30 dagar. Lagrat i franska ekfat av</a:t>
            </a:r>
          </a:p>
          <a:p>
            <a:pPr>
              <a:buNone/>
            </a:pPr>
            <a:r>
              <a:rPr lang="sv-SE" sz="2000" dirty="0"/>
              <a:t>vilka 20% nya.</a:t>
            </a:r>
          </a:p>
          <a:p>
            <a:pPr>
              <a:buNone/>
            </a:pPr>
            <a:endParaRPr lang="sv-SE" sz="2000" dirty="0"/>
          </a:p>
          <a:p>
            <a:pPr>
              <a:buNone/>
            </a:pPr>
            <a:r>
              <a:rPr lang="sv-SE" sz="2000" dirty="0"/>
              <a:t>Nöt, vilt, gryträtter, hårda salta ostar</a:t>
            </a:r>
          </a:p>
          <a:p>
            <a:pPr>
              <a:buNone/>
            </a:pPr>
            <a:r>
              <a:rPr lang="sv-SE" sz="2000" dirty="0"/>
              <a:t> </a:t>
            </a:r>
          </a:p>
          <a:p>
            <a:pPr>
              <a:buNone/>
            </a:pPr>
            <a:endParaRPr lang="sv-SE" sz="2400" dirty="0"/>
          </a:p>
        </p:txBody>
      </p:sp>
      <p:pic>
        <p:nvPicPr>
          <p:cNvPr id="3074" name="Picture 2" descr="C:\Users\Ramon\Downloads\4127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0"/>
            <a:ext cx="176368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850106"/>
          </a:xfrm>
        </p:spPr>
        <p:txBody>
          <a:bodyPr>
            <a:normAutofit/>
          </a:bodyPr>
          <a:lstStyle/>
          <a:p>
            <a:r>
              <a:rPr lang="sv-SE" sz="2800" b="1" dirty="0" err="1"/>
              <a:t>Castillo</a:t>
            </a:r>
            <a:r>
              <a:rPr lang="sv-SE" sz="2800" b="1" dirty="0"/>
              <a:t> de </a:t>
            </a:r>
            <a:r>
              <a:rPr lang="sv-SE" sz="2800" b="1" dirty="0" err="1"/>
              <a:t>Molina</a:t>
            </a:r>
            <a:r>
              <a:rPr lang="sv-SE" sz="2800" b="1" dirty="0"/>
              <a:t> </a:t>
            </a:r>
            <a:r>
              <a:rPr lang="sv-SE" sz="2800" b="1" dirty="0" err="1"/>
              <a:t>Pinot</a:t>
            </a:r>
            <a:r>
              <a:rPr lang="sv-SE" sz="2800" b="1" dirty="0"/>
              <a:t> </a:t>
            </a:r>
            <a:r>
              <a:rPr lang="sv-SE" sz="2800" b="1" dirty="0" err="1"/>
              <a:t>Noir</a:t>
            </a:r>
            <a:r>
              <a:rPr lang="sv-SE" sz="2800" b="1" dirty="0"/>
              <a:t> </a:t>
            </a:r>
            <a:r>
              <a:rPr lang="sv-SE" sz="2800" b="1" dirty="0" err="1"/>
              <a:t>Reserva</a:t>
            </a:r>
            <a:r>
              <a:rPr lang="sv-SE" sz="2800" b="1" dirty="0"/>
              <a:t> 2011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1124744"/>
            <a:ext cx="6696744" cy="5328591"/>
          </a:xfrm>
        </p:spPr>
        <p:txBody>
          <a:bodyPr>
            <a:normAutofit fontScale="92500" lnSpcReduction="10000"/>
          </a:bodyPr>
          <a:lstStyle/>
          <a:p>
            <a:r>
              <a:rPr lang="sv-SE" sz="2400" b="1" dirty="0"/>
              <a:t>ÅRETS VIN 2014</a:t>
            </a:r>
          </a:p>
          <a:p>
            <a:endParaRPr lang="sv-SE" sz="2400" dirty="0"/>
          </a:p>
          <a:p>
            <a:r>
              <a:rPr lang="sv-SE" sz="2400" dirty="0"/>
              <a:t>Rödviner Nya Världen </a:t>
            </a:r>
          </a:p>
          <a:p>
            <a:r>
              <a:rPr lang="sv-SE" sz="2400" dirty="0"/>
              <a:t>Vitvin, D.O. </a:t>
            </a:r>
            <a:r>
              <a:rPr lang="sv-SE" sz="2400" dirty="0" err="1"/>
              <a:t>Curicó</a:t>
            </a:r>
            <a:r>
              <a:rPr lang="sv-SE" sz="2400" dirty="0"/>
              <a:t> Valley, Chile, 10,99 (BIB 34,90)</a:t>
            </a:r>
          </a:p>
          <a:p>
            <a:r>
              <a:rPr lang="sv-SE" sz="2400" dirty="0"/>
              <a:t>Alkohol:	14%</a:t>
            </a:r>
          </a:p>
          <a:p>
            <a:r>
              <a:rPr lang="sv-SE" sz="2400" dirty="0"/>
              <a:t>Syror:              5,4 g/l	</a:t>
            </a:r>
          </a:p>
          <a:p>
            <a:r>
              <a:rPr lang="sv-SE" sz="2400" dirty="0"/>
              <a:t>Extrakt:	30 g/l</a:t>
            </a:r>
          </a:p>
          <a:p>
            <a:r>
              <a:rPr lang="sv-SE" sz="2400" dirty="0"/>
              <a:t>Druvor:   </a:t>
            </a:r>
            <a:r>
              <a:rPr lang="sv-SE" sz="2400" dirty="0" err="1"/>
              <a:t>Pinot</a:t>
            </a:r>
            <a:r>
              <a:rPr lang="sv-SE" sz="2400" dirty="0"/>
              <a:t> </a:t>
            </a:r>
            <a:r>
              <a:rPr lang="sv-SE" sz="2400" dirty="0" err="1"/>
              <a:t>Noir</a:t>
            </a:r>
            <a:r>
              <a:rPr lang="sv-SE" sz="2400" dirty="0"/>
              <a:t> 100%</a:t>
            </a:r>
          </a:p>
          <a:p>
            <a:r>
              <a:rPr lang="sv-SE" sz="2400" dirty="0"/>
              <a:t>Medelfylligt. Orangerött med druvtypisk doft av röda bär och ek och välbalanserad syra. Lång eftersmak. Utmärkt relation pris/kvalitet.</a:t>
            </a:r>
          </a:p>
          <a:p>
            <a:pPr>
              <a:buNone/>
            </a:pPr>
            <a:r>
              <a:rPr lang="sv-SE" sz="2400" dirty="0"/>
              <a:t>     Handplockade druvor jäses i ståltankar i 25-27</a:t>
            </a:r>
          </a:p>
          <a:p>
            <a:pPr>
              <a:buNone/>
            </a:pPr>
            <a:r>
              <a:rPr lang="sv-SE" sz="2400" dirty="0"/>
              <a:t>     grader. Därefter 10 månader i fransk ek.</a:t>
            </a:r>
          </a:p>
          <a:p>
            <a:pPr>
              <a:buNone/>
            </a:pPr>
            <a:r>
              <a:rPr lang="sv-SE" sz="2400" dirty="0"/>
              <a:t>	Buffévin, gryträtter, pasta och småvarmt</a:t>
            </a:r>
          </a:p>
        </p:txBody>
      </p:sp>
      <p:pic>
        <p:nvPicPr>
          <p:cNvPr id="3075" name="Picture 3" descr="C:\Users\Ramon\Downloads\455377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0"/>
            <a:ext cx="190770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sv-SE" sz="3600" dirty="0"/>
              <a:t>Kvalitetsklasserna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857406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Rödviner Europa	 -           under 11 €, 11-17 € och över 17€</a:t>
            </a:r>
          </a:p>
          <a:p>
            <a:r>
              <a:rPr lang="sv-SE" dirty="0"/>
              <a:t>Rödviner Nya världen	 11 €, 11-17 € och över 17€ </a:t>
            </a:r>
          </a:p>
          <a:p>
            <a:r>
              <a:rPr lang="sv-SE" dirty="0"/>
              <a:t>Vitviner Europa		 under 11 och över 11€</a:t>
            </a:r>
          </a:p>
          <a:p>
            <a:r>
              <a:rPr lang="sv-SE" dirty="0"/>
              <a:t>Vitviner Nya världen	 under £11 och över 11€</a:t>
            </a:r>
          </a:p>
          <a:p>
            <a:r>
              <a:rPr lang="sv-SE" dirty="0"/>
              <a:t>BIB rödviner</a:t>
            </a:r>
          </a:p>
          <a:p>
            <a:r>
              <a:rPr lang="sv-SE" dirty="0"/>
              <a:t>BIB vitviner</a:t>
            </a:r>
          </a:p>
          <a:p>
            <a:r>
              <a:rPr lang="sv-SE" dirty="0"/>
              <a:t>Rödviner (prestige)</a:t>
            </a:r>
          </a:p>
          <a:p>
            <a:r>
              <a:rPr lang="sv-SE" dirty="0"/>
              <a:t>Vitviner, söta (socker över 45 g/l)</a:t>
            </a:r>
          </a:p>
          <a:p>
            <a:r>
              <a:rPr lang="sv-SE" dirty="0"/>
              <a:t>Starkviner</a:t>
            </a:r>
          </a:p>
          <a:p>
            <a:r>
              <a:rPr lang="sv-SE" dirty="0" err="1"/>
              <a:t>Roséviner</a:t>
            </a:r>
            <a:r>
              <a:rPr lang="sv-SE" dirty="0"/>
              <a:t>, även BIB</a:t>
            </a:r>
          </a:p>
          <a:p>
            <a:r>
              <a:rPr lang="sv-SE" dirty="0"/>
              <a:t>Mousserande viner</a:t>
            </a:r>
          </a:p>
          <a:p>
            <a:r>
              <a:rPr lang="sv-SE" dirty="0"/>
              <a:t>Champagne</a:t>
            </a:r>
          </a:p>
          <a:p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sv-SE" sz="2000" dirty="0"/>
              <a:t>ÅRETS VINER 2014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381328"/>
          </a:xfrm>
        </p:spPr>
        <p:txBody>
          <a:bodyPr>
            <a:normAutofit fontScale="25000" lnSpcReduction="20000"/>
          </a:bodyPr>
          <a:lstStyle/>
          <a:p>
            <a:r>
              <a:rPr lang="sv-SE" sz="5600" b="1" dirty="0"/>
              <a:t>Europeiska rödviner under 11 euro</a:t>
            </a:r>
          </a:p>
          <a:p>
            <a:r>
              <a:rPr lang="sv-SE" sz="5600" b="1" dirty="0"/>
              <a:t>Guld:	   </a:t>
            </a:r>
            <a:r>
              <a:rPr lang="sv-SE" sz="5600" dirty="0" err="1"/>
              <a:t>Paternina</a:t>
            </a:r>
            <a:r>
              <a:rPr lang="sv-SE" sz="5600" dirty="0"/>
              <a:t> Banda </a:t>
            </a:r>
            <a:r>
              <a:rPr lang="sv-SE" sz="5600" dirty="0" err="1"/>
              <a:t>Azul</a:t>
            </a:r>
            <a:r>
              <a:rPr lang="sv-SE" sz="5600" dirty="0"/>
              <a:t>,  Spanien (66719 )                                   9,99</a:t>
            </a:r>
          </a:p>
          <a:p>
            <a:r>
              <a:rPr lang="sv-SE" sz="5600" b="1" dirty="0"/>
              <a:t>Silver:</a:t>
            </a:r>
            <a:r>
              <a:rPr lang="sv-SE" sz="5600" dirty="0"/>
              <a:t>     </a:t>
            </a:r>
            <a:r>
              <a:rPr lang="sv-SE" sz="5600" dirty="0" err="1"/>
              <a:t>Durius</a:t>
            </a:r>
            <a:r>
              <a:rPr lang="sv-SE" sz="5600" dirty="0"/>
              <a:t> </a:t>
            </a:r>
            <a:r>
              <a:rPr lang="sv-SE" sz="5600" dirty="0" err="1"/>
              <a:t>Tempranillo</a:t>
            </a:r>
            <a:r>
              <a:rPr lang="sv-SE" sz="5600" dirty="0"/>
              <a:t>, Spanien     (407397)                                    9,71</a:t>
            </a:r>
          </a:p>
          <a:p>
            <a:r>
              <a:rPr lang="sv-SE" sz="5600" b="1" dirty="0"/>
              <a:t>Brons:    </a:t>
            </a:r>
            <a:r>
              <a:rPr lang="sv-SE" sz="5600" dirty="0" err="1"/>
              <a:t>Zenato</a:t>
            </a:r>
            <a:r>
              <a:rPr lang="sv-SE" sz="5600" dirty="0"/>
              <a:t> Veneto Rosso, Italien    (475407)                                   10,99</a:t>
            </a:r>
          </a:p>
          <a:p>
            <a:endParaRPr lang="sv-SE" sz="5600" dirty="0"/>
          </a:p>
          <a:p>
            <a:r>
              <a:rPr lang="sv-SE" sz="5600" b="1" dirty="0"/>
              <a:t>Europeiska rödviner 11-17 euro</a:t>
            </a:r>
            <a:endParaRPr lang="sv-SE" sz="5600" dirty="0"/>
          </a:p>
          <a:p>
            <a:r>
              <a:rPr lang="sv-SE" sz="5600" b="1" dirty="0"/>
              <a:t>Guld:  </a:t>
            </a:r>
            <a:r>
              <a:rPr lang="sv-SE" sz="5600" dirty="0">
                <a:solidFill>
                  <a:srgbClr val="FF0000"/>
                </a:solidFill>
              </a:rPr>
              <a:t>Campo </a:t>
            </a:r>
            <a:r>
              <a:rPr lang="sv-SE" sz="5600" dirty="0" err="1">
                <a:solidFill>
                  <a:srgbClr val="FF0000"/>
                </a:solidFill>
              </a:rPr>
              <a:t>Viejo</a:t>
            </a:r>
            <a:r>
              <a:rPr lang="sv-SE" sz="5600" dirty="0">
                <a:solidFill>
                  <a:srgbClr val="FF0000"/>
                </a:solidFill>
              </a:rPr>
              <a:t> </a:t>
            </a:r>
            <a:r>
              <a:rPr lang="sv-SE" sz="5600" dirty="0" err="1">
                <a:solidFill>
                  <a:srgbClr val="FF0000"/>
                </a:solidFill>
              </a:rPr>
              <a:t>Reserva</a:t>
            </a:r>
            <a:r>
              <a:rPr lang="sv-SE" sz="5600" dirty="0">
                <a:solidFill>
                  <a:srgbClr val="FF0000"/>
                </a:solidFill>
              </a:rPr>
              <a:t> 2008, Spanien  (6576)              	               11,00   </a:t>
            </a:r>
          </a:p>
          <a:p>
            <a:r>
              <a:rPr lang="sv-SE" sz="5600" b="1" dirty="0"/>
              <a:t>Silver  </a:t>
            </a:r>
            <a:r>
              <a:rPr lang="sv-SE" sz="5600" dirty="0" err="1"/>
              <a:t>Family</a:t>
            </a:r>
            <a:r>
              <a:rPr lang="sv-SE" sz="5600" dirty="0"/>
              <a:t> </a:t>
            </a:r>
            <a:r>
              <a:rPr lang="sv-SE" sz="5600" dirty="0" err="1"/>
              <a:t>Pinot</a:t>
            </a:r>
            <a:r>
              <a:rPr lang="sv-SE" sz="5600" dirty="0"/>
              <a:t> </a:t>
            </a:r>
            <a:r>
              <a:rPr lang="sv-SE" sz="5600" dirty="0" err="1"/>
              <a:t>Noir</a:t>
            </a:r>
            <a:r>
              <a:rPr lang="sv-SE" sz="5600" dirty="0"/>
              <a:t>, Tyskland ( R)	 	               17,28</a:t>
            </a:r>
          </a:p>
          <a:p>
            <a:r>
              <a:rPr lang="sv-SE" sz="5600" b="1" dirty="0"/>
              <a:t>Brons </a:t>
            </a:r>
            <a:r>
              <a:rPr lang="sv-SE" sz="5600" dirty="0" err="1"/>
              <a:t>Marques</a:t>
            </a:r>
            <a:r>
              <a:rPr lang="sv-SE" sz="5600" dirty="0"/>
              <a:t> de </a:t>
            </a:r>
            <a:r>
              <a:rPr lang="sv-SE" sz="5600" dirty="0" err="1"/>
              <a:t>Arienzo</a:t>
            </a:r>
            <a:r>
              <a:rPr lang="sv-SE" sz="5600" dirty="0"/>
              <a:t> </a:t>
            </a:r>
            <a:r>
              <a:rPr lang="sv-SE" sz="5600" dirty="0" err="1"/>
              <a:t>Reserva</a:t>
            </a:r>
            <a:r>
              <a:rPr lang="sv-SE" sz="5600" dirty="0"/>
              <a:t>, Spanien  (6796)                           16,96</a:t>
            </a:r>
          </a:p>
          <a:p>
            <a:r>
              <a:rPr lang="sv-SE" sz="5600" b="1" dirty="0"/>
              <a:t> </a:t>
            </a:r>
          </a:p>
          <a:p>
            <a:r>
              <a:rPr lang="sv-SE" sz="5600" b="1" dirty="0"/>
              <a:t>Europeiska rödviner över 17 euro</a:t>
            </a:r>
          </a:p>
          <a:p>
            <a:r>
              <a:rPr lang="sv-SE" sz="5600" b="1" dirty="0"/>
              <a:t>Guld:  </a:t>
            </a:r>
            <a:r>
              <a:rPr lang="sv-SE" sz="5600" dirty="0" err="1">
                <a:solidFill>
                  <a:srgbClr val="FF0000"/>
                </a:solidFill>
              </a:rPr>
              <a:t>Amarone</a:t>
            </a:r>
            <a:r>
              <a:rPr lang="sv-SE" sz="5600" dirty="0">
                <a:solidFill>
                  <a:srgbClr val="FF0000"/>
                </a:solidFill>
              </a:rPr>
              <a:t> della </a:t>
            </a:r>
            <a:r>
              <a:rPr lang="sv-SE" sz="5600" dirty="0" err="1">
                <a:solidFill>
                  <a:srgbClr val="FF0000"/>
                </a:solidFill>
              </a:rPr>
              <a:t>Valpolicella</a:t>
            </a:r>
            <a:r>
              <a:rPr lang="sv-SE" sz="5600" dirty="0">
                <a:solidFill>
                  <a:srgbClr val="FF0000"/>
                </a:solidFill>
              </a:rPr>
              <a:t> </a:t>
            </a:r>
            <a:r>
              <a:rPr lang="sv-SE" sz="5600" dirty="0" err="1">
                <a:solidFill>
                  <a:srgbClr val="FF0000"/>
                </a:solidFill>
              </a:rPr>
              <a:t>Classico</a:t>
            </a:r>
            <a:r>
              <a:rPr lang="sv-SE" sz="5600" dirty="0">
                <a:solidFill>
                  <a:srgbClr val="FF0000"/>
                </a:solidFill>
              </a:rPr>
              <a:t> I </a:t>
            </a:r>
            <a:r>
              <a:rPr lang="sv-SE" sz="5600" dirty="0" err="1">
                <a:solidFill>
                  <a:srgbClr val="FF0000"/>
                </a:solidFill>
              </a:rPr>
              <a:t>Castei</a:t>
            </a:r>
            <a:r>
              <a:rPr lang="sv-SE" sz="5600" dirty="0">
                <a:solidFill>
                  <a:srgbClr val="FF0000"/>
                </a:solidFill>
              </a:rPr>
              <a:t>, Italien (455007)   35,90</a:t>
            </a:r>
          </a:p>
          <a:p>
            <a:r>
              <a:rPr lang="sv-SE" sz="5600" b="1" dirty="0"/>
              <a:t>Silver  </a:t>
            </a:r>
            <a:r>
              <a:rPr lang="sv-SE" sz="5600" dirty="0"/>
              <a:t>Bassus </a:t>
            </a:r>
            <a:r>
              <a:rPr lang="sv-SE" sz="5600" dirty="0" err="1"/>
              <a:t>Pinot</a:t>
            </a:r>
            <a:r>
              <a:rPr lang="sv-SE" sz="5600" dirty="0"/>
              <a:t> </a:t>
            </a:r>
            <a:r>
              <a:rPr lang="sv-SE" sz="5600" dirty="0" err="1"/>
              <a:t>Noir</a:t>
            </a:r>
            <a:r>
              <a:rPr lang="sv-SE" sz="5600" dirty="0"/>
              <a:t> 2011,Spanien (R)                                               26,90                                                </a:t>
            </a:r>
          </a:p>
          <a:p>
            <a:r>
              <a:rPr lang="sv-SE" sz="5600" b="1" dirty="0"/>
              <a:t> Brons</a:t>
            </a:r>
            <a:r>
              <a:rPr lang="sv-SE" sz="5600" dirty="0"/>
              <a:t> </a:t>
            </a:r>
            <a:r>
              <a:rPr lang="sv-SE" sz="5600" dirty="0" err="1"/>
              <a:t>Coto</a:t>
            </a:r>
            <a:r>
              <a:rPr lang="sv-SE" sz="5600" dirty="0"/>
              <a:t> de </a:t>
            </a:r>
            <a:r>
              <a:rPr lang="sv-SE" sz="5600" dirty="0" err="1"/>
              <a:t>Imaz</a:t>
            </a:r>
            <a:r>
              <a:rPr lang="sv-SE" sz="5600" dirty="0"/>
              <a:t> Gran </a:t>
            </a:r>
            <a:r>
              <a:rPr lang="sv-SE" sz="5600" dirty="0" err="1"/>
              <a:t>Reserva</a:t>
            </a:r>
            <a:r>
              <a:rPr lang="sv-SE" sz="5600" dirty="0"/>
              <a:t>, Spanien (454907)                           23,70</a:t>
            </a:r>
            <a:endParaRPr lang="sv-SE" sz="5600" b="1" dirty="0"/>
          </a:p>
          <a:p>
            <a:endParaRPr lang="sv-SE" sz="5600" b="1" dirty="0"/>
          </a:p>
          <a:p>
            <a:r>
              <a:rPr lang="sv-SE" sz="5600" b="1" dirty="0"/>
              <a:t>Rödviner från Nya världen under 11  euro</a:t>
            </a:r>
          </a:p>
          <a:p>
            <a:r>
              <a:rPr lang="sv-SE" sz="5600" b="1" dirty="0"/>
              <a:t>Guld/Platina </a:t>
            </a:r>
            <a:r>
              <a:rPr lang="sv-SE" sz="5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Castillo</a:t>
            </a:r>
            <a:r>
              <a:rPr lang="sv-SE" sz="5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de </a:t>
            </a:r>
            <a:r>
              <a:rPr lang="sv-SE" sz="5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Molina</a:t>
            </a:r>
            <a:r>
              <a:rPr lang="sv-SE" sz="5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v-SE" sz="5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Pinot</a:t>
            </a:r>
            <a:r>
              <a:rPr lang="sv-SE" sz="5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v-SE" sz="5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Noir</a:t>
            </a:r>
            <a:r>
              <a:rPr lang="sv-SE" sz="5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Chile (455337)              </a:t>
            </a:r>
            <a:r>
              <a:rPr lang="sv-SE" sz="5600" b="1" dirty="0"/>
              <a:t>10,99</a:t>
            </a:r>
          </a:p>
          <a:p>
            <a:r>
              <a:rPr lang="sv-SE" sz="5600" b="1" dirty="0"/>
              <a:t>Silver </a:t>
            </a:r>
            <a:r>
              <a:rPr lang="sv-SE" sz="5600" dirty="0" err="1"/>
              <a:t>Pascual</a:t>
            </a:r>
            <a:r>
              <a:rPr lang="sv-SE" sz="5600" dirty="0"/>
              <a:t> </a:t>
            </a:r>
            <a:r>
              <a:rPr lang="sv-SE" sz="5600" dirty="0" err="1"/>
              <a:t>Toro</a:t>
            </a:r>
            <a:r>
              <a:rPr lang="sv-SE" sz="5600" dirty="0"/>
              <a:t> C.S. 2012, Argentina (442377)                                10,75</a:t>
            </a:r>
            <a:r>
              <a:rPr lang="sv-SE" sz="5600" b="1" dirty="0"/>
              <a:t> </a:t>
            </a:r>
          </a:p>
          <a:p>
            <a:r>
              <a:rPr lang="sv-SE" sz="5600" b="1" dirty="0"/>
              <a:t>Brons </a:t>
            </a:r>
            <a:r>
              <a:rPr lang="sv-SE" sz="5600" dirty="0" err="1"/>
              <a:t>Trapiche</a:t>
            </a:r>
            <a:r>
              <a:rPr lang="sv-SE" sz="5600" dirty="0"/>
              <a:t> </a:t>
            </a:r>
            <a:r>
              <a:rPr lang="sv-SE" sz="5600" dirty="0" err="1"/>
              <a:t>Zaphy</a:t>
            </a:r>
            <a:r>
              <a:rPr lang="sv-SE" sz="5600" dirty="0"/>
              <a:t> </a:t>
            </a:r>
            <a:r>
              <a:rPr lang="sv-SE" sz="5600" dirty="0" err="1"/>
              <a:t>Malbec</a:t>
            </a:r>
            <a:r>
              <a:rPr lang="sv-SE" sz="5600" dirty="0"/>
              <a:t>, </a:t>
            </a:r>
            <a:r>
              <a:rPr lang="sv-SE" sz="5600" dirty="0" err="1"/>
              <a:t>Syrah</a:t>
            </a:r>
            <a:r>
              <a:rPr lang="sv-SE" sz="5600" dirty="0"/>
              <a:t>, CS , Argentina (408317)            9,75  </a:t>
            </a:r>
            <a:endParaRPr lang="sv-SE" sz="5600" b="1" dirty="0"/>
          </a:p>
          <a:p>
            <a:endParaRPr lang="sv-SE" sz="5600" b="1" dirty="0"/>
          </a:p>
          <a:p>
            <a:r>
              <a:rPr lang="sv-SE" sz="5600" b="1" dirty="0"/>
              <a:t>Rödviner från Nya världen 11-17 euro</a:t>
            </a:r>
          </a:p>
          <a:p>
            <a:r>
              <a:rPr lang="sv-SE" sz="5600" b="1" dirty="0"/>
              <a:t> Guld  </a:t>
            </a:r>
            <a:r>
              <a:rPr lang="sv-SE" sz="5600" dirty="0" err="1">
                <a:solidFill>
                  <a:srgbClr val="FF0000"/>
                </a:solidFill>
              </a:rPr>
              <a:t>Arboleda</a:t>
            </a:r>
            <a:r>
              <a:rPr lang="sv-SE" sz="5600" dirty="0">
                <a:solidFill>
                  <a:srgbClr val="FF0000"/>
                </a:solidFill>
              </a:rPr>
              <a:t> </a:t>
            </a:r>
            <a:r>
              <a:rPr lang="sv-SE" sz="5600" dirty="0" err="1">
                <a:solidFill>
                  <a:srgbClr val="FF0000"/>
                </a:solidFill>
              </a:rPr>
              <a:t>Carmenere</a:t>
            </a:r>
            <a:r>
              <a:rPr lang="sv-SE" sz="5600" dirty="0">
                <a:solidFill>
                  <a:srgbClr val="FF0000"/>
                </a:solidFill>
              </a:rPr>
              <a:t> 2011, Chile   (412787)                             16,99   </a:t>
            </a:r>
            <a:endParaRPr lang="sv-SE" sz="5600" b="1" dirty="0">
              <a:solidFill>
                <a:srgbClr val="FF0000"/>
              </a:solidFill>
            </a:endParaRPr>
          </a:p>
          <a:p>
            <a:r>
              <a:rPr lang="sv-SE" sz="5600" b="1" dirty="0"/>
              <a:t>Silver  </a:t>
            </a:r>
            <a:r>
              <a:rPr lang="sv-SE" sz="5600" dirty="0" err="1"/>
              <a:t>Vicarage</a:t>
            </a:r>
            <a:r>
              <a:rPr lang="sv-SE" sz="5600" dirty="0"/>
              <a:t>  Canterbury PN 2012, Nya Zeeland, (408317)          16,10        </a:t>
            </a:r>
          </a:p>
          <a:p>
            <a:r>
              <a:rPr lang="sv-SE" sz="5600" b="1" dirty="0"/>
              <a:t>Brons  </a:t>
            </a:r>
            <a:r>
              <a:rPr lang="sv-SE" sz="5600" dirty="0" err="1"/>
              <a:t>Ste</a:t>
            </a:r>
            <a:r>
              <a:rPr lang="sv-SE" sz="5600" dirty="0"/>
              <a:t> Michelle </a:t>
            </a:r>
            <a:r>
              <a:rPr lang="sv-SE" sz="5600" dirty="0" err="1"/>
              <a:t>Syrah</a:t>
            </a:r>
            <a:r>
              <a:rPr lang="sv-SE" sz="5600" dirty="0"/>
              <a:t> 2011, Argentina (USA))                               15,99</a:t>
            </a:r>
          </a:p>
          <a:p>
            <a:r>
              <a:rPr lang="sv-SE" sz="5600" b="1" dirty="0"/>
              <a:t> </a:t>
            </a:r>
          </a:p>
          <a:p>
            <a:r>
              <a:rPr lang="sv-SE" sz="5600" b="1" dirty="0"/>
              <a:t>Rödviner från Nya världen över 17 euro</a:t>
            </a:r>
          </a:p>
          <a:p>
            <a:r>
              <a:rPr lang="sv-SE" sz="5600" b="1" dirty="0"/>
              <a:t> Guld </a:t>
            </a:r>
            <a:r>
              <a:rPr lang="sv-SE" sz="5600" dirty="0" err="1"/>
              <a:t>Reyneke</a:t>
            </a:r>
            <a:r>
              <a:rPr lang="sv-SE" sz="5600" dirty="0"/>
              <a:t> 2007, Sydafrika (R)                                                           20,79</a:t>
            </a:r>
          </a:p>
          <a:p>
            <a:r>
              <a:rPr lang="sv-SE" sz="5600" b="1" dirty="0"/>
              <a:t>Silver </a:t>
            </a:r>
            <a:r>
              <a:rPr lang="sv-SE" sz="5600" dirty="0" err="1"/>
              <a:t>Julicher</a:t>
            </a:r>
            <a:r>
              <a:rPr lang="sv-SE" sz="5600" dirty="0"/>
              <a:t> 99 </a:t>
            </a:r>
            <a:r>
              <a:rPr lang="sv-SE" sz="5600" dirty="0" err="1"/>
              <a:t>Rows</a:t>
            </a:r>
            <a:r>
              <a:rPr lang="sv-SE" sz="5600" dirty="0"/>
              <a:t> PN 2010  Nya Zeeland (T913637)                   28,10</a:t>
            </a:r>
          </a:p>
          <a:p>
            <a:r>
              <a:rPr lang="sv-SE" sz="5600" b="1" dirty="0"/>
              <a:t>Brons </a:t>
            </a:r>
            <a:r>
              <a:rPr lang="sv-SE" sz="5600" dirty="0" err="1"/>
              <a:t>Mud</a:t>
            </a:r>
            <a:r>
              <a:rPr lang="sv-SE" sz="5600" dirty="0"/>
              <a:t> House </a:t>
            </a:r>
            <a:r>
              <a:rPr lang="sv-SE" sz="5600" dirty="0" err="1"/>
              <a:t>Estate</a:t>
            </a:r>
            <a:r>
              <a:rPr lang="sv-SE" sz="5600" dirty="0"/>
              <a:t> </a:t>
            </a:r>
            <a:r>
              <a:rPr lang="sv-SE" sz="5600" dirty="0" err="1"/>
              <a:t>Claim</a:t>
            </a:r>
            <a:r>
              <a:rPr lang="sv-SE" sz="5600" dirty="0"/>
              <a:t> 431  </a:t>
            </a:r>
            <a:r>
              <a:rPr lang="sv-SE" sz="5600" dirty="0" err="1"/>
              <a:t>Vineyard</a:t>
            </a:r>
            <a:r>
              <a:rPr lang="sv-SE" sz="5600" dirty="0"/>
              <a:t>, </a:t>
            </a:r>
          </a:p>
          <a:p>
            <a:r>
              <a:rPr lang="sv-SE" sz="5600" dirty="0"/>
              <a:t>Central </a:t>
            </a:r>
            <a:r>
              <a:rPr lang="sv-SE" sz="5600" dirty="0" err="1"/>
              <a:t>Otago</a:t>
            </a:r>
            <a:r>
              <a:rPr lang="sv-SE" sz="5600" dirty="0"/>
              <a:t> PN 2011, Nya Zeeland    (R)                                             17,50</a:t>
            </a:r>
          </a:p>
          <a:p>
            <a:pPr>
              <a:buNone/>
            </a:pPr>
            <a:endParaRPr lang="sv-SE" sz="7200" b="1" dirty="0"/>
          </a:p>
          <a:p>
            <a:endParaRPr lang="sv-SE" sz="2000" b="1" dirty="0"/>
          </a:p>
          <a:p>
            <a:endParaRPr lang="sv-SE" sz="2000" b="1" dirty="0"/>
          </a:p>
          <a:p>
            <a:r>
              <a:rPr lang="sv-SE" sz="2000" b="1" dirty="0"/>
              <a:t>	</a:t>
            </a:r>
            <a:r>
              <a:rPr lang="sv-SE" sz="2000" dirty="0"/>
              <a:t>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sv-SE" sz="2000" b="1" dirty="0"/>
              <a:t>Årets viner 2014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>
          <a:xfrm>
            <a:off x="457200" y="728700"/>
            <a:ext cx="8229600" cy="539746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SE" sz="1400" b="1" dirty="0"/>
              <a:t>	Europeiska vitviner under 11.00</a:t>
            </a:r>
          </a:p>
          <a:p>
            <a:pPr>
              <a:buNone/>
            </a:pPr>
            <a:r>
              <a:rPr lang="sv-SE" sz="1400" b="1" dirty="0"/>
              <a:t>        Guld  </a:t>
            </a:r>
            <a:r>
              <a:rPr lang="sv-SE" sz="1400" dirty="0" err="1"/>
              <a:t>Reserve</a:t>
            </a:r>
            <a:r>
              <a:rPr lang="sv-SE" sz="1400" dirty="0"/>
              <a:t> Naturelle Chardonnay 2012, Frankrike (533967)                  	10,47</a:t>
            </a:r>
          </a:p>
          <a:p>
            <a:pPr>
              <a:buNone/>
            </a:pPr>
            <a:r>
              <a:rPr lang="sv-SE" sz="1500" b="1" dirty="0"/>
              <a:t>        Silver </a:t>
            </a:r>
            <a:r>
              <a:rPr lang="sv-SE" sz="1500" dirty="0" err="1"/>
              <a:t>Triade</a:t>
            </a:r>
            <a:r>
              <a:rPr lang="sv-SE" sz="1500" dirty="0"/>
              <a:t> della </a:t>
            </a:r>
            <a:r>
              <a:rPr lang="sv-SE" sz="1500" dirty="0" err="1"/>
              <a:t>Campania</a:t>
            </a:r>
            <a:r>
              <a:rPr lang="sv-SE" sz="1500" dirty="0"/>
              <a:t>, 2012, Italien    (528427)              	 9,98</a:t>
            </a:r>
          </a:p>
          <a:p>
            <a:pPr>
              <a:buNone/>
            </a:pPr>
            <a:r>
              <a:rPr lang="sv-SE" sz="1400" b="1" dirty="0"/>
              <a:t>	Brons </a:t>
            </a:r>
            <a:r>
              <a:rPr lang="sv-SE" sz="1400" dirty="0" err="1"/>
              <a:t>Raimat</a:t>
            </a:r>
            <a:r>
              <a:rPr lang="sv-SE" sz="1400" b="1" dirty="0"/>
              <a:t>  </a:t>
            </a:r>
            <a:r>
              <a:rPr lang="sv-SE" sz="1400" dirty="0"/>
              <a:t>Castel de </a:t>
            </a:r>
            <a:r>
              <a:rPr lang="sv-SE" sz="1400" dirty="0" err="1"/>
              <a:t>Raimat</a:t>
            </a:r>
            <a:r>
              <a:rPr lang="sv-SE" sz="1400" dirty="0"/>
              <a:t> Chardonnay, Spanien (7045)    		  9,98</a:t>
            </a:r>
          </a:p>
          <a:p>
            <a:pPr>
              <a:buNone/>
            </a:pPr>
            <a:endParaRPr lang="sv-SE" sz="1400" b="1" dirty="0"/>
          </a:p>
          <a:p>
            <a:pPr>
              <a:buNone/>
            </a:pPr>
            <a:r>
              <a:rPr lang="sv-SE" sz="1400" b="1" dirty="0"/>
              <a:t>        Europeiska vitviner över  11 euro</a:t>
            </a:r>
          </a:p>
          <a:p>
            <a:pPr>
              <a:buNone/>
            </a:pPr>
            <a:r>
              <a:rPr lang="sv-SE" sz="1500" b="1" dirty="0"/>
              <a:t>	Guld </a:t>
            </a:r>
            <a:r>
              <a:rPr lang="sv-SE" sz="1500" dirty="0" err="1">
                <a:solidFill>
                  <a:srgbClr val="FF0000"/>
                </a:solidFill>
              </a:rPr>
              <a:t>Gisselbrecht</a:t>
            </a:r>
            <a:r>
              <a:rPr lang="sv-SE" sz="1500" dirty="0">
                <a:solidFill>
                  <a:srgbClr val="FF0000"/>
                </a:solidFill>
              </a:rPr>
              <a:t> Riesling </a:t>
            </a:r>
            <a:r>
              <a:rPr lang="sv-SE" sz="1500" dirty="0" err="1">
                <a:solidFill>
                  <a:srgbClr val="FF0000"/>
                </a:solidFill>
              </a:rPr>
              <a:t>G.Cru</a:t>
            </a:r>
            <a:r>
              <a:rPr lang="sv-SE" sz="1500" dirty="0">
                <a:solidFill>
                  <a:srgbClr val="FF0000"/>
                </a:solidFill>
              </a:rPr>
              <a:t> </a:t>
            </a:r>
            <a:r>
              <a:rPr lang="sv-SE" sz="1500" dirty="0" err="1">
                <a:solidFill>
                  <a:srgbClr val="FF0000"/>
                </a:solidFill>
              </a:rPr>
              <a:t>Muechberg,Frankrike</a:t>
            </a:r>
            <a:r>
              <a:rPr lang="sv-SE" sz="1500" dirty="0">
                <a:solidFill>
                  <a:srgbClr val="FF0000"/>
                </a:solidFill>
              </a:rPr>
              <a:t> (591987)	 19,98</a:t>
            </a:r>
          </a:p>
          <a:p>
            <a:pPr>
              <a:buNone/>
            </a:pPr>
            <a:r>
              <a:rPr lang="sv-SE" sz="1400" b="1" dirty="0"/>
              <a:t>	Silver </a:t>
            </a:r>
            <a:r>
              <a:rPr lang="sv-SE" sz="1400" dirty="0"/>
              <a:t>Franck </a:t>
            </a:r>
            <a:r>
              <a:rPr lang="sv-SE" sz="1400" dirty="0" err="1"/>
              <a:t>Millet</a:t>
            </a:r>
            <a:r>
              <a:rPr lang="sv-SE" sz="1400" dirty="0"/>
              <a:t> </a:t>
            </a:r>
            <a:r>
              <a:rPr lang="sv-SE" sz="1400" dirty="0" err="1"/>
              <a:t>Sancerre</a:t>
            </a:r>
            <a:r>
              <a:rPr lang="sv-SE" sz="1400" dirty="0"/>
              <a:t> 201, Frankrike (565157)                                     	 16,89</a:t>
            </a:r>
          </a:p>
          <a:p>
            <a:pPr>
              <a:buNone/>
            </a:pPr>
            <a:r>
              <a:rPr lang="sv-SE" sz="1400" b="1" dirty="0"/>
              <a:t>	Brons </a:t>
            </a:r>
            <a:r>
              <a:rPr lang="sv-SE" sz="1400" dirty="0"/>
              <a:t>Riesling </a:t>
            </a:r>
            <a:r>
              <a:rPr lang="sv-SE" sz="1400" dirty="0" err="1"/>
              <a:t>Altenberg</a:t>
            </a:r>
            <a:r>
              <a:rPr lang="sv-SE" sz="1400" dirty="0"/>
              <a:t> </a:t>
            </a:r>
            <a:r>
              <a:rPr lang="sv-SE" sz="1400" dirty="0" err="1"/>
              <a:t>Wolxheim</a:t>
            </a:r>
            <a:r>
              <a:rPr lang="sv-SE" sz="1400" dirty="0"/>
              <a:t> </a:t>
            </a:r>
            <a:r>
              <a:rPr lang="sv-SE" sz="1400" dirty="0" err="1"/>
              <a:t>G.Cru</a:t>
            </a:r>
            <a:r>
              <a:rPr lang="sv-SE" sz="1400" dirty="0"/>
              <a:t>, Frankrike   (T947407)	 25,00</a:t>
            </a:r>
          </a:p>
          <a:p>
            <a:endParaRPr lang="sv-SE" sz="1400" b="1" dirty="0"/>
          </a:p>
          <a:p>
            <a:pPr>
              <a:buNone/>
            </a:pPr>
            <a:r>
              <a:rPr lang="sv-SE" sz="1400" b="1" dirty="0"/>
              <a:t>	Vitviner från Nya världen under 11</a:t>
            </a:r>
          </a:p>
          <a:p>
            <a:pPr>
              <a:buNone/>
            </a:pPr>
            <a:r>
              <a:rPr lang="sv-SE" sz="1400" b="1" dirty="0"/>
              <a:t>	Guld  </a:t>
            </a:r>
            <a:r>
              <a:rPr lang="sv-SE" sz="1400" dirty="0" err="1"/>
              <a:t>Bicicleta</a:t>
            </a:r>
            <a:r>
              <a:rPr lang="sv-SE" sz="1400" dirty="0"/>
              <a:t> Riesling 2013, </a:t>
            </a:r>
            <a:r>
              <a:rPr lang="sv-SE" sz="1400" dirty="0" err="1"/>
              <a:t>Cono</a:t>
            </a:r>
            <a:r>
              <a:rPr lang="sv-SE" sz="1400" dirty="0"/>
              <a:t> Sur, Chile (582197)                                       	 8,98</a:t>
            </a:r>
          </a:p>
          <a:p>
            <a:pPr>
              <a:buNone/>
            </a:pPr>
            <a:r>
              <a:rPr lang="sv-SE" sz="1400" b="1" dirty="0"/>
              <a:t>	Silver  </a:t>
            </a:r>
            <a:r>
              <a:rPr lang="sv-SE" sz="1400" dirty="0"/>
              <a:t>Santa Digna </a:t>
            </a:r>
            <a:r>
              <a:rPr lang="sv-SE" sz="1400" dirty="0" err="1"/>
              <a:t>Gewurtztraminer</a:t>
            </a:r>
            <a:r>
              <a:rPr lang="sv-SE" sz="1400" dirty="0"/>
              <a:t> 2012, Chile  (532677)       	 	9,98</a:t>
            </a:r>
          </a:p>
          <a:p>
            <a:pPr>
              <a:buNone/>
            </a:pPr>
            <a:r>
              <a:rPr lang="sv-SE" sz="1400" b="1" dirty="0"/>
              <a:t>	Brons </a:t>
            </a:r>
            <a:r>
              <a:rPr lang="sv-SE" sz="1400" dirty="0"/>
              <a:t>Adobe </a:t>
            </a:r>
            <a:r>
              <a:rPr lang="sv-SE" sz="1400" dirty="0" err="1"/>
              <a:t>Reserva</a:t>
            </a:r>
            <a:r>
              <a:rPr lang="sv-SE" sz="1400" dirty="0"/>
              <a:t> </a:t>
            </a:r>
            <a:r>
              <a:rPr lang="sv-SE" sz="1400" dirty="0" err="1"/>
              <a:t>Gewurtztraminer</a:t>
            </a:r>
            <a:r>
              <a:rPr lang="sv-SE" sz="1400" dirty="0"/>
              <a:t>, Chile (532677)		9,96	</a:t>
            </a:r>
          </a:p>
          <a:p>
            <a:pPr>
              <a:buNone/>
            </a:pPr>
            <a:r>
              <a:rPr lang="sv-SE" sz="1400" b="1" dirty="0"/>
              <a:t> </a:t>
            </a:r>
          </a:p>
          <a:p>
            <a:pPr>
              <a:buNone/>
            </a:pPr>
            <a:r>
              <a:rPr lang="sv-SE" sz="1400" b="1" dirty="0"/>
              <a:t>         Vitviner från Nya världen över 11 euro</a:t>
            </a:r>
          </a:p>
          <a:p>
            <a:pPr>
              <a:buNone/>
            </a:pPr>
            <a:r>
              <a:rPr lang="sv-SE" sz="1400" b="1" dirty="0"/>
              <a:t>        Guld </a:t>
            </a:r>
            <a:r>
              <a:rPr lang="sv-SE" sz="1400" dirty="0" err="1">
                <a:solidFill>
                  <a:srgbClr val="FF0000"/>
                </a:solidFill>
              </a:rPr>
              <a:t>Cono</a:t>
            </a:r>
            <a:r>
              <a:rPr lang="sv-SE" sz="1400" dirty="0">
                <a:solidFill>
                  <a:srgbClr val="FF0000"/>
                </a:solidFill>
              </a:rPr>
              <a:t> Sur </a:t>
            </a:r>
            <a:r>
              <a:rPr lang="sv-SE" sz="1400" dirty="0" err="1">
                <a:solidFill>
                  <a:srgbClr val="FF0000"/>
                </a:solidFill>
              </a:rPr>
              <a:t>Single</a:t>
            </a:r>
            <a:r>
              <a:rPr lang="sv-SE" sz="1400" dirty="0">
                <a:solidFill>
                  <a:srgbClr val="FF0000"/>
                </a:solidFill>
              </a:rPr>
              <a:t> </a:t>
            </a:r>
            <a:r>
              <a:rPr lang="sv-SE" sz="1400" dirty="0" err="1">
                <a:solidFill>
                  <a:srgbClr val="FF0000"/>
                </a:solidFill>
              </a:rPr>
              <a:t>Vineyard</a:t>
            </a:r>
            <a:r>
              <a:rPr lang="sv-SE" sz="1400" dirty="0">
                <a:solidFill>
                  <a:srgbClr val="FF0000"/>
                </a:solidFill>
              </a:rPr>
              <a:t> Block 5 Chardonnay, Chile (538687)	12,99</a:t>
            </a:r>
          </a:p>
          <a:p>
            <a:pPr>
              <a:buNone/>
            </a:pPr>
            <a:r>
              <a:rPr lang="sv-SE" sz="1400" b="1" dirty="0"/>
              <a:t>        Silver </a:t>
            </a:r>
            <a:r>
              <a:rPr lang="sv-SE" sz="1400" dirty="0"/>
              <a:t> </a:t>
            </a:r>
            <a:r>
              <a:rPr lang="sv-SE" sz="1400" dirty="0" err="1"/>
              <a:t>Sileni</a:t>
            </a:r>
            <a:r>
              <a:rPr lang="sv-SE" sz="1400" dirty="0"/>
              <a:t> </a:t>
            </a:r>
            <a:r>
              <a:rPr lang="sv-SE" sz="1400" dirty="0" err="1"/>
              <a:t>Cellar</a:t>
            </a:r>
            <a:r>
              <a:rPr lang="sv-SE" sz="1400" dirty="0"/>
              <a:t> </a:t>
            </a:r>
            <a:r>
              <a:rPr lang="sv-SE" sz="1400" dirty="0" err="1"/>
              <a:t>Selection</a:t>
            </a:r>
            <a:r>
              <a:rPr lang="sv-SE" sz="1400" dirty="0"/>
              <a:t> S.B., Nya Zeeland (R)                                          	11 ,60</a:t>
            </a:r>
          </a:p>
          <a:p>
            <a:pPr>
              <a:buNone/>
            </a:pPr>
            <a:r>
              <a:rPr lang="sv-SE" sz="1400" b="1" dirty="0"/>
              <a:t>        Brons </a:t>
            </a:r>
            <a:r>
              <a:rPr lang="sv-SE" sz="1400" dirty="0"/>
              <a:t>Villa Maria </a:t>
            </a:r>
            <a:r>
              <a:rPr lang="sv-SE" sz="1400" dirty="0" err="1"/>
              <a:t>Cellar</a:t>
            </a:r>
            <a:r>
              <a:rPr lang="sv-SE" sz="1400" dirty="0"/>
              <a:t> </a:t>
            </a:r>
            <a:r>
              <a:rPr lang="sv-SE" sz="1400" dirty="0" err="1"/>
              <a:t>Selection</a:t>
            </a:r>
            <a:r>
              <a:rPr lang="sv-SE" sz="1400" dirty="0"/>
              <a:t> Riesling, Nya Zeeland  (520827) 	17,29</a:t>
            </a:r>
          </a:p>
          <a:p>
            <a:pPr>
              <a:buNone/>
            </a:pPr>
            <a:endParaRPr lang="sv-SE" sz="1400" dirty="0"/>
          </a:p>
          <a:p>
            <a:pPr>
              <a:buNone/>
            </a:pPr>
            <a:r>
              <a:rPr lang="sv-SE" sz="1400" dirty="0"/>
              <a:t>       </a:t>
            </a:r>
            <a:r>
              <a:rPr lang="sv-SE" sz="1400" b="1" dirty="0" err="1"/>
              <a:t>Roséviner</a:t>
            </a:r>
            <a:r>
              <a:rPr lang="sv-SE" sz="1400" b="1" dirty="0"/>
              <a:t> (Även BIB)</a:t>
            </a:r>
          </a:p>
          <a:p>
            <a:pPr>
              <a:buNone/>
            </a:pPr>
            <a:r>
              <a:rPr lang="sv-SE" sz="1400" b="1" dirty="0"/>
              <a:t>        Guld  </a:t>
            </a:r>
            <a:r>
              <a:rPr lang="sv-SE" sz="1400" dirty="0"/>
              <a:t> </a:t>
            </a:r>
            <a:r>
              <a:rPr lang="sv-SE" sz="1400" dirty="0" err="1"/>
              <a:t>Raimat</a:t>
            </a:r>
            <a:r>
              <a:rPr lang="sv-SE" sz="1400" dirty="0"/>
              <a:t> </a:t>
            </a:r>
            <a:r>
              <a:rPr lang="sv-SE" sz="1400" dirty="0" err="1"/>
              <a:t>Abadia</a:t>
            </a:r>
            <a:r>
              <a:rPr lang="sv-SE" sz="1400" dirty="0"/>
              <a:t> </a:t>
            </a:r>
            <a:r>
              <a:rPr lang="sv-SE" sz="1400" dirty="0" err="1"/>
              <a:t>Rosé</a:t>
            </a:r>
            <a:r>
              <a:rPr lang="sv-SE" sz="1400" dirty="0"/>
              <a:t> 2012, Spanien (T913447)		10,28</a:t>
            </a:r>
          </a:p>
          <a:p>
            <a:pPr>
              <a:buNone/>
            </a:pPr>
            <a:r>
              <a:rPr lang="sv-SE" sz="1400" b="1" dirty="0"/>
              <a:t>        Silver </a:t>
            </a:r>
            <a:r>
              <a:rPr lang="sv-SE" sz="1400" dirty="0"/>
              <a:t> Campo </a:t>
            </a:r>
            <a:r>
              <a:rPr lang="sv-SE" sz="1400" dirty="0" err="1"/>
              <a:t>Viejo</a:t>
            </a:r>
            <a:r>
              <a:rPr lang="sv-SE" sz="1400" b="1" dirty="0"/>
              <a:t> </a:t>
            </a:r>
            <a:r>
              <a:rPr lang="sv-SE" sz="1400" dirty="0" err="1"/>
              <a:t>Tempranillo</a:t>
            </a:r>
            <a:r>
              <a:rPr lang="sv-SE" sz="1400" dirty="0"/>
              <a:t> </a:t>
            </a:r>
            <a:r>
              <a:rPr lang="sv-SE" sz="1400" dirty="0" err="1"/>
              <a:t>Rosé</a:t>
            </a:r>
            <a:r>
              <a:rPr lang="sv-SE" sz="1400" dirty="0"/>
              <a:t> 2011, Spanien (R) 		  9,50</a:t>
            </a:r>
            <a:endParaRPr lang="sv-SE" sz="1400" b="1" dirty="0"/>
          </a:p>
          <a:p>
            <a:pPr>
              <a:buNone/>
            </a:pPr>
            <a:r>
              <a:rPr lang="sv-SE" sz="1400" b="1" dirty="0"/>
              <a:t>        Brons  </a:t>
            </a:r>
            <a:r>
              <a:rPr lang="sv-SE" sz="1400" dirty="0" err="1"/>
              <a:t>Domaine</a:t>
            </a:r>
            <a:r>
              <a:rPr lang="sv-SE" sz="1400" dirty="0"/>
              <a:t> </a:t>
            </a:r>
            <a:r>
              <a:rPr lang="sv-SE" sz="1400" dirty="0" err="1"/>
              <a:t>Houchart</a:t>
            </a:r>
            <a:r>
              <a:rPr lang="sv-SE" sz="1400" dirty="0"/>
              <a:t> </a:t>
            </a:r>
            <a:r>
              <a:rPr lang="sv-SE" sz="1400" dirty="0" err="1"/>
              <a:t>Rosé</a:t>
            </a:r>
            <a:r>
              <a:rPr lang="sv-SE" sz="1400" dirty="0"/>
              <a:t> 2012, Frankrike (T935577)		12,48</a:t>
            </a:r>
          </a:p>
          <a:p>
            <a:pPr>
              <a:buNone/>
            </a:pPr>
            <a:endParaRPr lang="sv-SE" sz="1400" dirty="0"/>
          </a:p>
          <a:p>
            <a:pPr>
              <a:buNone/>
            </a:pPr>
            <a:endParaRPr lang="sv-SE" sz="1400" dirty="0"/>
          </a:p>
          <a:p>
            <a:endParaRPr lang="sv-SE" sz="1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sv-SE" sz="1800" dirty="0"/>
              <a:t>ÅRETS VINER 2014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620689"/>
            <a:ext cx="8229600" cy="5505478"/>
          </a:xfrm>
        </p:spPr>
        <p:txBody>
          <a:bodyPr>
            <a:normAutofit fontScale="85000" lnSpcReduction="20000"/>
          </a:bodyPr>
          <a:lstStyle/>
          <a:p>
            <a:r>
              <a:rPr lang="sv-SE" sz="1600" b="1" dirty="0"/>
              <a:t>Rödviner, prestige</a:t>
            </a:r>
          </a:p>
          <a:p>
            <a:r>
              <a:rPr lang="sv-SE" sz="1600" b="1" dirty="0"/>
              <a:t>Guld	</a:t>
            </a:r>
            <a:r>
              <a:rPr lang="sv-SE" sz="1600" dirty="0" err="1"/>
              <a:t>Seña</a:t>
            </a:r>
            <a:r>
              <a:rPr lang="sv-SE" sz="1600" dirty="0"/>
              <a:t> 2008, Chile (T911137)					94,90</a:t>
            </a:r>
          </a:p>
          <a:p>
            <a:r>
              <a:rPr lang="sv-SE" sz="1600" b="1" dirty="0"/>
              <a:t>Silver   </a:t>
            </a:r>
            <a:r>
              <a:rPr lang="sv-SE" sz="1600" dirty="0" err="1"/>
              <a:t>Castelgiocondo</a:t>
            </a:r>
            <a:r>
              <a:rPr lang="sv-SE" sz="1600" dirty="0"/>
              <a:t> </a:t>
            </a:r>
            <a:r>
              <a:rPr lang="sv-SE" sz="1600" dirty="0" err="1"/>
              <a:t>Bunello</a:t>
            </a:r>
            <a:r>
              <a:rPr lang="sv-SE" sz="1600" dirty="0"/>
              <a:t> di </a:t>
            </a:r>
            <a:r>
              <a:rPr lang="sv-SE" sz="1600" dirty="0" err="1"/>
              <a:t>Montalcino</a:t>
            </a:r>
            <a:r>
              <a:rPr lang="sv-SE" sz="1600" dirty="0"/>
              <a:t> 2008, Italien	(T932327)			50,60</a:t>
            </a:r>
            <a:endParaRPr lang="sv-SE" sz="1600" b="1" dirty="0"/>
          </a:p>
          <a:p>
            <a:r>
              <a:rPr lang="sv-SE" sz="1600" b="1" dirty="0"/>
              <a:t>Brons   </a:t>
            </a:r>
            <a:r>
              <a:rPr lang="sv-SE" sz="1600" dirty="0"/>
              <a:t>Coma Vella 2005, </a:t>
            </a:r>
            <a:r>
              <a:rPr lang="sv-SE" sz="1600" dirty="0" err="1"/>
              <a:t>Espanja</a:t>
            </a:r>
            <a:r>
              <a:rPr lang="sv-SE" sz="1600" dirty="0"/>
              <a:t>, 430407)					31,50</a:t>
            </a:r>
          </a:p>
          <a:p>
            <a:endParaRPr lang="sv-SE" sz="1600" b="1" dirty="0"/>
          </a:p>
          <a:p>
            <a:r>
              <a:rPr lang="sv-SE" sz="1600" b="1" dirty="0"/>
              <a:t>Röda BIB</a:t>
            </a:r>
          </a:p>
          <a:p>
            <a:r>
              <a:rPr lang="sv-SE" sz="1600" b="1" dirty="0"/>
              <a:t>Guld</a:t>
            </a:r>
            <a:r>
              <a:rPr lang="sv-SE" sz="1600" dirty="0"/>
              <a:t>  </a:t>
            </a:r>
            <a:r>
              <a:rPr lang="sv-SE" sz="1600" dirty="0" err="1"/>
              <a:t>Mezzomondo</a:t>
            </a:r>
            <a:r>
              <a:rPr lang="sv-SE" sz="1600" dirty="0"/>
              <a:t> </a:t>
            </a:r>
            <a:r>
              <a:rPr lang="sv-SE" sz="1600" dirty="0" err="1"/>
              <a:t>Neroamaro</a:t>
            </a:r>
            <a:r>
              <a:rPr lang="sv-SE" sz="1600" dirty="0"/>
              <a:t>, Italien, (453988)				28,90</a:t>
            </a:r>
            <a:endParaRPr lang="sv-SE" sz="1600" b="1" dirty="0"/>
          </a:p>
          <a:p>
            <a:r>
              <a:rPr lang="sv-SE" sz="1600" b="1" dirty="0"/>
              <a:t>Silver </a:t>
            </a:r>
            <a:r>
              <a:rPr lang="sv-SE" sz="1600" dirty="0"/>
              <a:t>Los Llanos Tinto, Spanien, (457708)					27,90</a:t>
            </a:r>
            <a:endParaRPr lang="sv-SE" sz="1600" b="1" dirty="0"/>
          </a:p>
          <a:p>
            <a:r>
              <a:rPr lang="sv-SE" sz="1600" b="1" dirty="0"/>
              <a:t>Brons </a:t>
            </a:r>
            <a:r>
              <a:rPr lang="sv-SE" sz="1600" dirty="0"/>
              <a:t>Osborne </a:t>
            </a:r>
            <a:r>
              <a:rPr lang="sv-SE" sz="1600" dirty="0" err="1"/>
              <a:t>Solaz</a:t>
            </a:r>
            <a:r>
              <a:rPr lang="sv-SE" sz="1600" dirty="0"/>
              <a:t> 2011, Spanien, (454058)					31,90				</a:t>
            </a:r>
          </a:p>
          <a:p>
            <a:endParaRPr lang="sv-SE" sz="1600" b="1" dirty="0"/>
          </a:p>
          <a:p>
            <a:r>
              <a:rPr lang="sv-SE" sz="1600" b="1" dirty="0"/>
              <a:t>Vita BIB</a:t>
            </a:r>
          </a:p>
          <a:p>
            <a:r>
              <a:rPr lang="sv-SE" sz="1600" b="1" dirty="0"/>
              <a:t>Guld  </a:t>
            </a:r>
            <a:r>
              <a:rPr lang="sv-SE" sz="1600" dirty="0"/>
              <a:t>Santa Carolina Sauvignon Blanc </a:t>
            </a:r>
            <a:r>
              <a:rPr lang="sv-SE" sz="1600" dirty="0" err="1"/>
              <a:t>Reserva</a:t>
            </a:r>
            <a:r>
              <a:rPr lang="sv-SE" sz="1600" dirty="0"/>
              <a:t> 2013, Chile, (574738)			33,00</a:t>
            </a:r>
          </a:p>
          <a:p>
            <a:r>
              <a:rPr lang="sv-SE" sz="1600" b="1" dirty="0"/>
              <a:t>Silver </a:t>
            </a:r>
            <a:r>
              <a:rPr lang="sv-SE" sz="1600" dirty="0" err="1"/>
              <a:t>Jacobs’s</a:t>
            </a:r>
            <a:r>
              <a:rPr lang="sv-SE" sz="1600" dirty="0"/>
              <a:t> Creek Earth Wine Grape </a:t>
            </a:r>
            <a:r>
              <a:rPr lang="sv-SE" sz="1600" dirty="0" err="1"/>
              <a:t>Organic</a:t>
            </a:r>
            <a:r>
              <a:rPr lang="sv-SE" sz="1600" dirty="0"/>
              <a:t> Chardonnay, Australien (538778)		35,90</a:t>
            </a:r>
            <a:endParaRPr lang="sv-SE" sz="1600" b="1" dirty="0"/>
          </a:p>
          <a:p>
            <a:r>
              <a:rPr lang="sv-SE" sz="1600" b="1" dirty="0"/>
              <a:t>Brons </a:t>
            </a:r>
            <a:r>
              <a:rPr lang="sv-SE" sz="1600" dirty="0" err="1"/>
              <a:t>J.P.Chenet</a:t>
            </a:r>
            <a:r>
              <a:rPr lang="sv-SE" sz="1600" dirty="0"/>
              <a:t> </a:t>
            </a:r>
            <a:r>
              <a:rPr lang="sv-SE" sz="1600" dirty="0" err="1"/>
              <a:t>Colombard</a:t>
            </a:r>
            <a:r>
              <a:rPr lang="sv-SE" sz="1600" dirty="0"/>
              <a:t> –Chardonnay, Frankrike, (572958)			21,60</a:t>
            </a:r>
            <a:endParaRPr lang="sv-SE" sz="1600" b="1" dirty="0"/>
          </a:p>
          <a:p>
            <a:endParaRPr lang="sv-SE" sz="1600" b="1" dirty="0"/>
          </a:p>
          <a:p>
            <a:r>
              <a:rPr lang="sv-SE" sz="1600" b="1" dirty="0"/>
              <a:t>Söta bordsviner (socker över 45 g/l)</a:t>
            </a:r>
          </a:p>
          <a:p>
            <a:r>
              <a:rPr lang="sv-SE" sz="1600" b="1" dirty="0"/>
              <a:t>Guld  </a:t>
            </a:r>
            <a:r>
              <a:rPr lang="sv-SE" sz="1600" dirty="0" err="1"/>
              <a:t>Willi</a:t>
            </a:r>
            <a:r>
              <a:rPr lang="sv-SE" sz="1600" dirty="0"/>
              <a:t> </a:t>
            </a:r>
            <a:r>
              <a:rPr lang="sv-SE" sz="1600" dirty="0" err="1"/>
              <a:t>Opitz</a:t>
            </a:r>
            <a:r>
              <a:rPr lang="sv-SE" sz="1600" dirty="0"/>
              <a:t> </a:t>
            </a:r>
            <a:r>
              <a:rPr lang="sv-SE" sz="1600" dirty="0" err="1"/>
              <a:t>Cuvée</a:t>
            </a:r>
            <a:r>
              <a:rPr lang="sv-SE" sz="1600" dirty="0"/>
              <a:t> </a:t>
            </a:r>
            <a:r>
              <a:rPr lang="sv-SE" sz="1600" dirty="0" err="1"/>
              <a:t>Beerenauslese</a:t>
            </a:r>
            <a:r>
              <a:rPr lang="sv-SE" sz="1600" dirty="0"/>
              <a:t> 2008, Österrike, (T904094)	½ flaska		12,89</a:t>
            </a:r>
          </a:p>
          <a:p>
            <a:r>
              <a:rPr lang="sv-SE" sz="1600" b="1" dirty="0"/>
              <a:t>Silver </a:t>
            </a:r>
            <a:r>
              <a:rPr lang="sv-SE" sz="1600" dirty="0" err="1"/>
              <a:t>Lenz</a:t>
            </a:r>
            <a:r>
              <a:rPr lang="sv-SE" sz="1600" dirty="0"/>
              <a:t> </a:t>
            </a:r>
            <a:r>
              <a:rPr lang="sv-SE" sz="1600" dirty="0" err="1"/>
              <a:t>Moser</a:t>
            </a:r>
            <a:r>
              <a:rPr lang="sv-SE" sz="1600" dirty="0"/>
              <a:t> </a:t>
            </a:r>
            <a:r>
              <a:rPr lang="sv-SE" sz="1600" dirty="0" err="1"/>
              <a:t>Prestiuge</a:t>
            </a:r>
            <a:r>
              <a:rPr lang="sv-SE" sz="1600" dirty="0"/>
              <a:t> </a:t>
            </a:r>
            <a:r>
              <a:rPr lang="sv-SE" sz="1600" dirty="0" err="1"/>
              <a:t>Trockenbeerenauslese</a:t>
            </a:r>
            <a:r>
              <a:rPr lang="sv-SE" sz="1600" dirty="0"/>
              <a:t> 2008, Österrike, (7922)  ½ flaska		17,48</a:t>
            </a:r>
          </a:p>
          <a:p>
            <a:r>
              <a:rPr lang="sv-SE" sz="1600" b="1" dirty="0"/>
              <a:t>Brons </a:t>
            </a:r>
            <a:r>
              <a:rPr lang="sv-SE" sz="1600" dirty="0"/>
              <a:t>Late </a:t>
            </a:r>
            <a:r>
              <a:rPr lang="sv-SE" sz="1600" dirty="0" err="1"/>
              <a:t>Harvest</a:t>
            </a:r>
            <a:r>
              <a:rPr lang="sv-SE" sz="1600" dirty="0"/>
              <a:t> Sauvignon Blanc 2012, Frankrike, (T955787)			 9,97</a:t>
            </a:r>
            <a:endParaRPr lang="sv-SE" sz="1600" b="1" dirty="0"/>
          </a:p>
          <a:p>
            <a:endParaRPr lang="sv-SE" sz="1600" b="1" dirty="0"/>
          </a:p>
          <a:p>
            <a:r>
              <a:rPr lang="sv-SE" sz="1600" b="1" dirty="0"/>
              <a:t>Starkviner</a:t>
            </a:r>
          </a:p>
          <a:p>
            <a:r>
              <a:rPr lang="sv-SE" sz="1600" b="1" dirty="0"/>
              <a:t>Guld  </a:t>
            </a:r>
            <a:r>
              <a:rPr lang="sv-SE" sz="1600" dirty="0" err="1"/>
              <a:t>Dow’s</a:t>
            </a:r>
            <a:r>
              <a:rPr lang="sv-SE" sz="1600" dirty="0"/>
              <a:t>  </a:t>
            </a:r>
            <a:r>
              <a:rPr lang="sv-SE" sz="1600" dirty="0" err="1"/>
              <a:t>Colheita</a:t>
            </a:r>
            <a:r>
              <a:rPr lang="sv-SE" sz="1600" dirty="0"/>
              <a:t> </a:t>
            </a:r>
            <a:r>
              <a:rPr lang="sv-SE" sz="1600" dirty="0" err="1"/>
              <a:t>Single</a:t>
            </a:r>
            <a:r>
              <a:rPr lang="sv-SE" sz="1600" dirty="0"/>
              <a:t> </a:t>
            </a:r>
            <a:r>
              <a:rPr lang="sv-SE" sz="1600" dirty="0" err="1"/>
              <a:t>Harvest</a:t>
            </a:r>
            <a:r>
              <a:rPr lang="sv-SE" sz="1600" dirty="0"/>
              <a:t> </a:t>
            </a:r>
            <a:r>
              <a:rPr lang="sv-SE" sz="1600" dirty="0" err="1"/>
              <a:t>Tawny</a:t>
            </a:r>
            <a:r>
              <a:rPr lang="sv-SE" sz="1600" dirty="0"/>
              <a:t> 2002, Portugal	(360127)			29,90</a:t>
            </a:r>
          </a:p>
          <a:p>
            <a:r>
              <a:rPr lang="sv-SE" sz="1600" b="1" dirty="0"/>
              <a:t>Silver </a:t>
            </a:r>
            <a:r>
              <a:rPr lang="sv-SE" sz="1600" dirty="0"/>
              <a:t>Krohn </a:t>
            </a:r>
            <a:r>
              <a:rPr lang="sv-SE" sz="1600" dirty="0" err="1"/>
              <a:t>Colheita</a:t>
            </a:r>
            <a:r>
              <a:rPr lang="sv-SE" sz="1600" dirty="0"/>
              <a:t> 1998, Portugal, (R)					29,95</a:t>
            </a:r>
            <a:endParaRPr lang="sv-SE" sz="1600" b="1" dirty="0"/>
          </a:p>
          <a:p>
            <a:r>
              <a:rPr lang="sv-SE" sz="1600" b="1" dirty="0"/>
              <a:t>Brons </a:t>
            </a:r>
            <a:r>
              <a:rPr lang="sv-SE" sz="1600" dirty="0"/>
              <a:t>Krohn 10 </a:t>
            </a:r>
            <a:r>
              <a:rPr lang="sv-SE" sz="1600" dirty="0" err="1"/>
              <a:t>years</a:t>
            </a:r>
            <a:r>
              <a:rPr lang="sv-SE" sz="1600" dirty="0"/>
              <a:t> Old </a:t>
            </a:r>
            <a:r>
              <a:rPr lang="sv-SE" sz="1600" dirty="0" err="1"/>
              <a:t>Tawny</a:t>
            </a:r>
            <a:r>
              <a:rPr lang="sv-SE" sz="1600" dirty="0"/>
              <a:t>, Portugal, (R)					26,90</a:t>
            </a:r>
          </a:p>
          <a:p>
            <a:endParaRPr lang="sv-SE" sz="1600" b="1" dirty="0"/>
          </a:p>
          <a:p>
            <a:endParaRPr lang="sv-SE" sz="1600" b="1" dirty="0"/>
          </a:p>
          <a:p>
            <a:endParaRPr lang="sv-SE" sz="1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v-SE" sz="1800" dirty="0"/>
              <a:t>Årets viner2014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5217446"/>
          </a:xfrm>
        </p:spPr>
        <p:txBody>
          <a:bodyPr>
            <a:normAutofit/>
          </a:bodyPr>
          <a:lstStyle/>
          <a:p>
            <a:r>
              <a:rPr lang="sv-SE" sz="1400" b="1" dirty="0"/>
              <a:t>Mousserande viner</a:t>
            </a:r>
          </a:p>
          <a:p>
            <a:r>
              <a:rPr lang="sv-SE" sz="1400" b="1" dirty="0"/>
              <a:t>Guld  </a:t>
            </a:r>
            <a:r>
              <a:rPr lang="sv-SE" sz="1400" dirty="0" err="1"/>
              <a:t>Lindauer</a:t>
            </a:r>
            <a:r>
              <a:rPr lang="sv-SE" sz="1400" dirty="0"/>
              <a:t> </a:t>
            </a:r>
            <a:r>
              <a:rPr lang="sv-SE" sz="1400" dirty="0" err="1"/>
              <a:t>Brut</a:t>
            </a:r>
            <a:r>
              <a:rPr lang="sv-SE" sz="1400" dirty="0"/>
              <a:t>, Nya Zeeland	, (586027)			12,39</a:t>
            </a:r>
            <a:endParaRPr lang="sv-SE" sz="1400" b="1" dirty="0"/>
          </a:p>
          <a:p>
            <a:r>
              <a:rPr lang="sv-SE" sz="1400" b="1" dirty="0"/>
              <a:t>Silver </a:t>
            </a:r>
            <a:r>
              <a:rPr lang="sv-SE" sz="1400" dirty="0" err="1"/>
              <a:t>Castillo</a:t>
            </a:r>
            <a:r>
              <a:rPr lang="sv-SE" sz="1400" dirty="0"/>
              <a:t> </a:t>
            </a:r>
            <a:r>
              <a:rPr lang="sv-SE" sz="1400" dirty="0" err="1"/>
              <a:t>Perelada</a:t>
            </a:r>
            <a:r>
              <a:rPr lang="sv-SE" sz="1400" dirty="0"/>
              <a:t> </a:t>
            </a:r>
            <a:r>
              <a:rPr lang="sv-SE" sz="1400" dirty="0" err="1"/>
              <a:t>Brut</a:t>
            </a:r>
            <a:r>
              <a:rPr lang="sv-SE" sz="1400" dirty="0"/>
              <a:t> </a:t>
            </a:r>
            <a:r>
              <a:rPr lang="sv-SE" sz="1400" dirty="0" err="1"/>
              <a:t>Reserva</a:t>
            </a:r>
            <a:r>
              <a:rPr lang="sv-SE" sz="1400" dirty="0"/>
              <a:t>, Spanien, (8981)		 9,99</a:t>
            </a:r>
          </a:p>
          <a:p>
            <a:r>
              <a:rPr lang="sv-SE" sz="1400" b="1" dirty="0"/>
              <a:t>Brons  </a:t>
            </a:r>
            <a:r>
              <a:rPr lang="sv-SE" sz="1400" dirty="0" err="1"/>
              <a:t>Cremant</a:t>
            </a:r>
            <a:r>
              <a:rPr lang="sv-SE" sz="1400" dirty="0"/>
              <a:t> </a:t>
            </a:r>
            <a:r>
              <a:rPr lang="sv-SE" sz="1400" dirty="0" err="1"/>
              <a:t>d’Alsace</a:t>
            </a:r>
            <a:r>
              <a:rPr lang="sv-SE" sz="1400" dirty="0"/>
              <a:t> </a:t>
            </a:r>
            <a:r>
              <a:rPr lang="sv-SE" sz="1400" dirty="0" err="1"/>
              <a:t>Brut</a:t>
            </a:r>
            <a:r>
              <a:rPr lang="sv-SE" sz="1400" dirty="0"/>
              <a:t> Blanc de Blanc, Frankrike, (T953237)	13,29</a:t>
            </a:r>
          </a:p>
          <a:p>
            <a:endParaRPr lang="sv-SE" sz="1400" dirty="0"/>
          </a:p>
          <a:p>
            <a:r>
              <a:rPr lang="sv-SE" sz="1400" b="1" dirty="0"/>
              <a:t>Champagne</a:t>
            </a:r>
          </a:p>
          <a:p>
            <a:r>
              <a:rPr lang="sv-SE" sz="1400" b="1" dirty="0"/>
              <a:t>Guld  </a:t>
            </a:r>
            <a:r>
              <a:rPr lang="sv-SE" sz="1400" dirty="0"/>
              <a:t>Bollinger La Grande </a:t>
            </a:r>
            <a:r>
              <a:rPr lang="sv-SE" sz="1400" dirty="0" err="1"/>
              <a:t>Année</a:t>
            </a:r>
            <a:r>
              <a:rPr lang="sv-SE" sz="1400" dirty="0"/>
              <a:t> 2004, Frankrike (T943067)	104,90</a:t>
            </a:r>
          </a:p>
          <a:p>
            <a:r>
              <a:rPr lang="sv-SE" sz="1400" b="1" dirty="0"/>
              <a:t>Silver</a:t>
            </a:r>
            <a:r>
              <a:rPr lang="sv-SE" sz="1400" b="1" dirty="0">
                <a:solidFill>
                  <a:srgbClr val="FF0000"/>
                </a:solidFill>
              </a:rPr>
              <a:t> </a:t>
            </a:r>
            <a:r>
              <a:rPr lang="sv-SE" sz="1400" dirty="0" err="1">
                <a:solidFill>
                  <a:srgbClr val="FF0000"/>
                </a:solidFill>
              </a:rPr>
              <a:t>Pannier</a:t>
            </a:r>
            <a:r>
              <a:rPr lang="sv-SE" sz="1400" dirty="0">
                <a:solidFill>
                  <a:srgbClr val="FF0000"/>
                </a:solidFill>
              </a:rPr>
              <a:t> </a:t>
            </a:r>
            <a:r>
              <a:rPr lang="sv-SE" sz="1400" dirty="0" err="1">
                <a:solidFill>
                  <a:srgbClr val="FF0000"/>
                </a:solidFill>
              </a:rPr>
              <a:t>Sélection</a:t>
            </a:r>
            <a:r>
              <a:rPr lang="sv-SE" sz="1400" dirty="0">
                <a:solidFill>
                  <a:srgbClr val="FF0000"/>
                </a:solidFill>
              </a:rPr>
              <a:t> </a:t>
            </a:r>
            <a:r>
              <a:rPr lang="sv-SE" sz="1400" dirty="0" err="1">
                <a:solidFill>
                  <a:srgbClr val="FF0000"/>
                </a:solidFill>
              </a:rPr>
              <a:t>Brut</a:t>
            </a:r>
            <a:r>
              <a:rPr lang="sv-SE" sz="1400" dirty="0">
                <a:solidFill>
                  <a:srgbClr val="FF0000"/>
                </a:solidFill>
              </a:rPr>
              <a:t>, Frankrike (512974), (½  flaska) 	   16,56</a:t>
            </a:r>
            <a:r>
              <a:rPr lang="sv-SE" sz="1400" dirty="0"/>
              <a:t>	</a:t>
            </a:r>
          </a:p>
          <a:p>
            <a:r>
              <a:rPr lang="sv-SE" sz="1400" b="1" dirty="0"/>
              <a:t>Brons </a:t>
            </a:r>
            <a:r>
              <a:rPr lang="sv-SE" sz="1400" dirty="0"/>
              <a:t>Bollinger </a:t>
            </a:r>
            <a:r>
              <a:rPr lang="sv-SE" sz="1400" dirty="0" err="1"/>
              <a:t>Rosé</a:t>
            </a:r>
            <a:r>
              <a:rPr lang="sv-SE" sz="1400" dirty="0"/>
              <a:t>,  Frankrike, (T954667)		                          67,90</a:t>
            </a:r>
          </a:p>
          <a:p>
            <a:endParaRPr lang="sv-SE" sz="1400" dirty="0"/>
          </a:p>
          <a:p>
            <a:r>
              <a:rPr lang="sv-SE" sz="1400" b="1" dirty="0"/>
              <a:t>Medaljer:	Guld	Silver	Brons	Totalt</a:t>
            </a:r>
          </a:p>
          <a:p>
            <a:r>
              <a:rPr lang="sv-SE" sz="1400" dirty="0"/>
              <a:t>Spanien	3	5	</a:t>
            </a:r>
            <a:r>
              <a:rPr lang="sv-SE" sz="1400" dirty="0" err="1"/>
              <a:t>5</a:t>
            </a:r>
            <a:r>
              <a:rPr lang="sv-SE" sz="1400" dirty="0"/>
              <a:t>	13 medaljer</a:t>
            </a:r>
          </a:p>
          <a:p>
            <a:r>
              <a:rPr lang="sv-SE" sz="1400" dirty="0"/>
              <a:t>Frankrike	6	1	3	10</a:t>
            </a:r>
          </a:p>
          <a:p>
            <a:r>
              <a:rPr lang="sv-SE" sz="1400" dirty="0"/>
              <a:t>Chile		6	1	</a:t>
            </a:r>
            <a:r>
              <a:rPr lang="sv-SE" sz="1400" dirty="0" err="1"/>
              <a:t>1</a:t>
            </a:r>
            <a:r>
              <a:rPr lang="sv-SE" sz="1400" dirty="0"/>
              <a:t>	 8</a:t>
            </a:r>
          </a:p>
          <a:p>
            <a:r>
              <a:rPr lang="sv-SE" sz="1400" dirty="0"/>
              <a:t>Nya Zeeland	1	3	2	 6</a:t>
            </a:r>
          </a:p>
          <a:p>
            <a:r>
              <a:rPr lang="sv-SE" sz="1400" dirty="0"/>
              <a:t>Italien		2	</a:t>
            </a:r>
            <a:r>
              <a:rPr lang="sv-SE" sz="1400" dirty="0" err="1"/>
              <a:t>2</a:t>
            </a:r>
            <a:r>
              <a:rPr lang="sv-SE" sz="1400" dirty="0"/>
              <a:t>	1	 5</a:t>
            </a:r>
          </a:p>
          <a:p>
            <a:r>
              <a:rPr lang="sv-SE" sz="1400" dirty="0"/>
              <a:t>Portugal	1	</a:t>
            </a:r>
            <a:r>
              <a:rPr lang="sv-SE" sz="1400" dirty="0" err="1"/>
              <a:t>1</a:t>
            </a:r>
            <a:r>
              <a:rPr lang="sv-SE" sz="1400" dirty="0"/>
              <a:t>	</a:t>
            </a:r>
            <a:r>
              <a:rPr lang="sv-SE" sz="1400" dirty="0" err="1"/>
              <a:t>1</a:t>
            </a:r>
            <a:r>
              <a:rPr lang="sv-SE" sz="1400" dirty="0"/>
              <a:t>	 3</a:t>
            </a:r>
          </a:p>
          <a:p>
            <a:r>
              <a:rPr lang="sv-SE" sz="1400" dirty="0"/>
              <a:t>Tyskland		1	</a:t>
            </a:r>
            <a:r>
              <a:rPr lang="sv-SE" sz="1400" dirty="0" err="1"/>
              <a:t>1</a:t>
            </a:r>
            <a:r>
              <a:rPr lang="sv-SE" sz="1400" dirty="0"/>
              <a:t>	 2</a:t>
            </a:r>
          </a:p>
          <a:p>
            <a:r>
              <a:rPr lang="sv-SE" sz="1400" dirty="0"/>
              <a:t>Sydafrika	1			</a:t>
            </a:r>
            <a:r>
              <a:rPr lang="sv-SE" sz="1400" dirty="0" err="1"/>
              <a:t>1</a:t>
            </a:r>
            <a:endParaRPr lang="sv-SE" sz="1400" dirty="0"/>
          </a:p>
          <a:p>
            <a:r>
              <a:rPr lang="sv-SE" sz="1400" dirty="0"/>
              <a:t>Australien		1		</a:t>
            </a:r>
            <a:r>
              <a:rPr lang="sv-SE" sz="1400" dirty="0" err="1"/>
              <a:t>1</a:t>
            </a:r>
            <a:endParaRPr lang="sv-SE" sz="1400" dirty="0"/>
          </a:p>
          <a:p>
            <a:endParaRPr lang="sv-SE" sz="1400" b="1" dirty="0"/>
          </a:p>
          <a:p>
            <a:endParaRPr lang="sv-SE" sz="1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50106"/>
          </a:xfrm>
        </p:spPr>
        <p:txBody>
          <a:bodyPr>
            <a:normAutofit/>
          </a:bodyPr>
          <a:lstStyle/>
          <a:p>
            <a:r>
              <a:rPr lang="sv-SE" sz="2800" b="1" dirty="0"/>
              <a:t>PANNIER SELECTION BRUT N/V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052737"/>
            <a:ext cx="6851104" cy="507342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v-SE" sz="2400" dirty="0"/>
              <a:t> </a:t>
            </a:r>
            <a:r>
              <a:rPr lang="sv-SE" sz="2900" b="1" dirty="0"/>
              <a:t>Champagne, SILVER</a:t>
            </a:r>
          </a:p>
          <a:p>
            <a:pPr>
              <a:buNone/>
            </a:pPr>
            <a:endParaRPr lang="sv-SE" sz="2900" dirty="0"/>
          </a:p>
          <a:p>
            <a:pPr>
              <a:buNone/>
            </a:pPr>
            <a:r>
              <a:rPr lang="sv-SE" sz="2900" dirty="0"/>
              <a:t>AC Champagne, Frankrike, 16,56  € (½ flaska)</a:t>
            </a:r>
          </a:p>
          <a:p>
            <a:pPr>
              <a:buNone/>
            </a:pPr>
            <a:r>
              <a:rPr lang="sv-SE" sz="2900" dirty="0" err="1"/>
              <a:t>Pannier</a:t>
            </a:r>
            <a:r>
              <a:rPr lang="sv-SE" sz="2900" dirty="0"/>
              <a:t> grundat 1899, köptes upp 1974 av lokala vinodlare</a:t>
            </a:r>
          </a:p>
          <a:p>
            <a:pPr>
              <a:buNone/>
            </a:pPr>
            <a:r>
              <a:rPr lang="sv-SE" sz="2900" dirty="0"/>
              <a:t>Ligger i </a:t>
            </a:r>
            <a:r>
              <a:rPr lang="sv-SE" sz="2900" dirty="0" err="1"/>
              <a:t>Chateau-Thierry</a:t>
            </a:r>
            <a:r>
              <a:rPr lang="sv-SE" sz="2900" dirty="0"/>
              <a:t> i Marne-dalen väster om </a:t>
            </a:r>
            <a:r>
              <a:rPr lang="sv-SE" sz="2900" dirty="0" err="1"/>
              <a:t>Epernay</a:t>
            </a:r>
            <a:endParaRPr lang="sv-SE" sz="2900" dirty="0"/>
          </a:p>
          <a:p>
            <a:pPr>
              <a:buNone/>
            </a:pPr>
            <a:endParaRPr lang="sv-SE" sz="2900" dirty="0"/>
          </a:p>
          <a:p>
            <a:pPr>
              <a:buNone/>
            </a:pPr>
            <a:r>
              <a:rPr lang="sv-SE" sz="2900" dirty="0"/>
              <a:t>Alkohol:		12%</a:t>
            </a:r>
          </a:p>
          <a:p>
            <a:pPr>
              <a:buNone/>
            </a:pPr>
            <a:r>
              <a:rPr lang="sv-SE" sz="2900" dirty="0"/>
              <a:t>Syror:		 7 g/l</a:t>
            </a:r>
          </a:p>
          <a:p>
            <a:pPr>
              <a:buNone/>
            </a:pPr>
            <a:r>
              <a:rPr lang="sv-SE" sz="2900" dirty="0"/>
              <a:t>Extrakt:		29 g/l</a:t>
            </a:r>
          </a:p>
          <a:p>
            <a:pPr>
              <a:buNone/>
            </a:pPr>
            <a:r>
              <a:rPr lang="sv-SE" sz="2900" dirty="0"/>
              <a:t>Socker:		12 g/l</a:t>
            </a:r>
          </a:p>
          <a:p>
            <a:pPr>
              <a:buNone/>
            </a:pPr>
            <a:r>
              <a:rPr lang="sv-SE" sz="2900" dirty="0"/>
              <a:t>Druvor:   Chardonnay,  </a:t>
            </a:r>
            <a:r>
              <a:rPr lang="sv-SE" sz="2900" dirty="0" err="1"/>
              <a:t>Pinot</a:t>
            </a:r>
            <a:r>
              <a:rPr lang="sv-SE" sz="2900" dirty="0"/>
              <a:t> </a:t>
            </a:r>
            <a:r>
              <a:rPr lang="sv-SE" sz="2900" dirty="0" err="1"/>
              <a:t>Noir</a:t>
            </a:r>
            <a:r>
              <a:rPr lang="sv-SE" sz="2900" dirty="0"/>
              <a:t>,  </a:t>
            </a:r>
            <a:r>
              <a:rPr lang="sv-SE" sz="2900" dirty="0" err="1"/>
              <a:t>Pinot</a:t>
            </a:r>
            <a:r>
              <a:rPr lang="sv-SE" sz="2900" dirty="0"/>
              <a:t> </a:t>
            </a:r>
            <a:r>
              <a:rPr lang="sv-SE" sz="2900" dirty="0" err="1"/>
              <a:t>Meunier</a:t>
            </a:r>
            <a:endParaRPr lang="sv-SE" sz="2900" dirty="0"/>
          </a:p>
          <a:p>
            <a:pPr>
              <a:buNone/>
            </a:pPr>
            <a:endParaRPr lang="sv-SE" sz="2900" dirty="0"/>
          </a:p>
          <a:p>
            <a:pPr>
              <a:buNone/>
            </a:pPr>
            <a:r>
              <a:rPr lang="sv-SE" sz="2900" dirty="0"/>
              <a:t>Mycket torr, hög syra, mogen citronkaraktär, marsipan,</a:t>
            </a:r>
          </a:p>
          <a:p>
            <a:pPr>
              <a:buNone/>
            </a:pPr>
            <a:r>
              <a:rPr lang="sv-SE" sz="2900" dirty="0"/>
              <a:t>lätt rostad, mineralig, balanserad.</a:t>
            </a:r>
          </a:p>
          <a:p>
            <a:pPr>
              <a:buNone/>
            </a:pPr>
            <a:r>
              <a:rPr lang="sv-SE" sz="2900" dirty="0"/>
              <a:t>Har mognat under 3 år på jästen. I samband med </a:t>
            </a:r>
          </a:p>
          <a:p>
            <a:pPr>
              <a:buNone/>
            </a:pPr>
            <a:r>
              <a:rPr lang="sv-SE" sz="2900" dirty="0"/>
              <a:t>korkbytet har det tillsatts en </a:t>
            </a:r>
            <a:r>
              <a:rPr lang="sv-SE" sz="2900" dirty="0" err="1"/>
              <a:t>dosage</a:t>
            </a:r>
            <a:r>
              <a:rPr lang="sv-SE" sz="2900" dirty="0"/>
              <a:t> socker på 11 g/l. </a:t>
            </a:r>
          </a:p>
          <a:p>
            <a:pPr>
              <a:buNone/>
            </a:pPr>
            <a:endParaRPr lang="sv-SE" sz="2900" dirty="0"/>
          </a:p>
          <a:p>
            <a:pPr>
              <a:buNone/>
            </a:pPr>
            <a:r>
              <a:rPr lang="sv-SE" sz="2900" dirty="0"/>
              <a:t>Skålvin, Aperitif, skaldjur, fet fisk</a:t>
            </a:r>
          </a:p>
          <a:p>
            <a:pPr>
              <a:buNone/>
            </a:pPr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1027" name="Picture 3" descr="C:\Users\Ramon\Downloads\5129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0"/>
            <a:ext cx="183569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v-SE" sz="2700" b="1" dirty="0"/>
              <a:t>CONO SUR SINGLE VINEYARD BLOCK 5 CHARDONNAYAY </a:t>
            </a:r>
            <a:r>
              <a:rPr lang="sv-SE" sz="2800" b="1" dirty="0"/>
              <a:t>2012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5145438"/>
          </a:xfrm>
        </p:spPr>
        <p:txBody>
          <a:bodyPr>
            <a:normAutofit fontScale="70000" lnSpcReduction="20000"/>
          </a:bodyPr>
          <a:lstStyle/>
          <a:p>
            <a:r>
              <a:rPr lang="sv-SE" sz="2400" b="1" dirty="0"/>
              <a:t>Vitviner, Nya Världen över 17 euro,  GULD</a:t>
            </a:r>
          </a:p>
          <a:p>
            <a:endParaRPr lang="sv-SE" sz="2400" dirty="0"/>
          </a:p>
          <a:p>
            <a:r>
              <a:rPr lang="sv-SE" sz="2400" dirty="0"/>
              <a:t>Grundat 1993. Ägs av </a:t>
            </a:r>
            <a:r>
              <a:rPr lang="sv-SE" sz="2400" dirty="0" err="1"/>
              <a:t>Concha</a:t>
            </a:r>
            <a:r>
              <a:rPr lang="sv-SE" sz="2400" dirty="0"/>
              <a:t> y </a:t>
            </a:r>
            <a:r>
              <a:rPr lang="sv-SE" sz="2400" dirty="0" err="1"/>
              <a:t>Toro</a:t>
            </a:r>
            <a:r>
              <a:rPr lang="sv-SE" sz="2400" dirty="0"/>
              <a:t>.</a:t>
            </a:r>
          </a:p>
          <a:p>
            <a:r>
              <a:rPr lang="sv-SE" sz="2400" dirty="0"/>
              <a:t>Ligger i Casablanca-dalen (Aconcagua) nära Santiago.</a:t>
            </a:r>
          </a:p>
          <a:p>
            <a:r>
              <a:rPr lang="sv-SE" sz="2400" dirty="0"/>
              <a:t>Närheten till kalla Stilla Oceanen ger milt klimat.</a:t>
            </a:r>
          </a:p>
          <a:p>
            <a:endParaRPr lang="sv-SE" sz="2400" dirty="0"/>
          </a:p>
          <a:p>
            <a:r>
              <a:rPr lang="sv-SE" sz="2400" dirty="0"/>
              <a:t>Vitvin, D.O. Valle de Casablanca, Chile, 12,99 €</a:t>
            </a:r>
          </a:p>
          <a:p>
            <a:r>
              <a:rPr lang="sv-SE" sz="2400" dirty="0"/>
              <a:t>Alkohol:	13,5%</a:t>
            </a:r>
          </a:p>
          <a:p>
            <a:r>
              <a:rPr lang="sv-SE" sz="2400" dirty="0"/>
              <a:t>Syror:	 6,8 g/l</a:t>
            </a:r>
          </a:p>
          <a:p>
            <a:r>
              <a:rPr lang="sv-SE" sz="2400" dirty="0"/>
              <a:t>Extrakt:	27 g/l</a:t>
            </a:r>
          </a:p>
          <a:p>
            <a:r>
              <a:rPr lang="sv-SE" sz="2400" dirty="0"/>
              <a:t>Socker:	 4 g/l</a:t>
            </a:r>
          </a:p>
          <a:p>
            <a:r>
              <a:rPr lang="sv-SE" sz="2400" dirty="0"/>
              <a:t>Druvor: Chardonnay 100%</a:t>
            </a:r>
          </a:p>
          <a:p>
            <a:r>
              <a:rPr lang="sv-SE" sz="2400" dirty="0"/>
              <a:t>Torr, hög syra, citrus, gula plommon, päron, kryddigt</a:t>
            </a:r>
          </a:p>
          <a:p>
            <a:r>
              <a:rPr lang="sv-SE" sz="2400" dirty="0"/>
              <a:t>Druvorna kommer från Casablanca dalen, som </a:t>
            </a:r>
            <a:r>
              <a:rPr lang="sv-SE" sz="2400" dirty="0" err="1"/>
              <a:t>p.g.a</a:t>
            </a:r>
            <a:endParaRPr lang="sv-SE" sz="2400" dirty="0"/>
          </a:p>
          <a:p>
            <a:r>
              <a:rPr lang="sv-SE" sz="2400" dirty="0"/>
              <a:t>Stillahavets närhet har ett svalt klimat. 2/3 av vinet</a:t>
            </a:r>
          </a:p>
          <a:p>
            <a:pPr>
              <a:buNone/>
            </a:pPr>
            <a:r>
              <a:rPr lang="sv-SE" sz="2400" dirty="0"/>
              <a:t>      lagrades i </a:t>
            </a:r>
            <a:r>
              <a:rPr lang="sv-SE" sz="2400" dirty="0" err="1"/>
              <a:t>stålkontainer</a:t>
            </a:r>
            <a:r>
              <a:rPr lang="sv-SE" sz="2400" dirty="0"/>
              <a:t> och 1/3 mognade i franska</a:t>
            </a:r>
          </a:p>
          <a:p>
            <a:pPr>
              <a:buNone/>
            </a:pPr>
            <a:r>
              <a:rPr lang="sv-SE" sz="2400" dirty="0"/>
              <a:t>      ekfat under 7 månader.</a:t>
            </a:r>
          </a:p>
          <a:p>
            <a:r>
              <a:rPr lang="sv-SE" sz="2400" dirty="0"/>
              <a:t>Mager och fet fisk, kyckling, gris	</a:t>
            </a:r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1027" name="Picture 3" descr="C:\Users\Ramon\Downloads\5386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0"/>
            <a:ext cx="161967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706090"/>
          </a:xfrm>
        </p:spPr>
        <p:txBody>
          <a:bodyPr>
            <a:normAutofit fontScale="90000"/>
          </a:bodyPr>
          <a:lstStyle/>
          <a:p>
            <a:r>
              <a:rPr lang="sv-SE" sz="2400" b="1" dirty="0"/>
              <a:t>GISSELBRECHT RIESLING 2010 </a:t>
            </a:r>
            <a:br>
              <a:rPr lang="sv-SE" sz="2400" dirty="0"/>
            </a:br>
            <a:r>
              <a:rPr lang="sv-SE" sz="2400" b="1" dirty="0"/>
              <a:t>GRAND CRU MUENCHBERG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052736"/>
            <a:ext cx="7139136" cy="5544616"/>
          </a:xfrm>
        </p:spPr>
        <p:txBody>
          <a:bodyPr>
            <a:normAutofit fontScale="77500" lnSpcReduction="20000"/>
          </a:bodyPr>
          <a:lstStyle/>
          <a:p>
            <a:r>
              <a:rPr lang="sv-SE" sz="2400" b="1" dirty="0"/>
              <a:t>Vitviner Europa över 17 euro,  GULD</a:t>
            </a:r>
          </a:p>
          <a:p>
            <a:endParaRPr lang="sv-SE" sz="2400" dirty="0"/>
          </a:p>
          <a:p>
            <a:r>
              <a:rPr lang="sv-SE" sz="2400" dirty="0"/>
              <a:t>Vitvin,  </a:t>
            </a:r>
            <a:r>
              <a:rPr lang="sv-SE" sz="2400" b="1" dirty="0"/>
              <a:t>Willy </a:t>
            </a:r>
            <a:r>
              <a:rPr lang="sv-SE" sz="2400" b="1" dirty="0" err="1"/>
              <a:t>Gisselbrecht</a:t>
            </a:r>
            <a:r>
              <a:rPr lang="sv-SE" sz="2400" b="1" dirty="0"/>
              <a:t>,  </a:t>
            </a:r>
            <a:r>
              <a:rPr lang="sv-SE" sz="2400" dirty="0"/>
              <a:t>Alsace Grand </a:t>
            </a:r>
            <a:r>
              <a:rPr lang="sv-SE" sz="2400" dirty="0" err="1"/>
              <a:t>Cru</a:t>
            </a:r>
            <a:r>
              <a:rPr lang="sv-SE" sz="2400" dirty="0"/>
              <a:t>,  19,98 €</a:t>
            </a:r>
          </a:p>
          <a:p>
            <a:pPr>
              <a:buNone/>
            </a:pPr>
            <a:r>
              <a:rPr lang="sv-SE" sz="2400" dirty="0"/>
              <a:t>      Familjebolag sedan 1600-talet. Ligger i  </a:t>
            </a:r>
            <a:r>
              <a:rPr lang="sv-SE" sz="2400" dirty="0" err="1"/>
              <a:t>Dambach</a:t>
            </a:r>
            <a:r>
              <a:rPr lang="sv-SE" sz="2400" dirty="0"/>
              <a:t> la Ville.</a:t>
            </a:r>
          </a:p>
          <a:p>
            <a:pPr>
              <a:buNone/>
            </a:pPr>
            <a:endParaRPr lang="sv-SE" sz="2400" dirty="0"/>
          </a:p>
          <a:p>
            <a:r>
              <a:rPr lang="sv-SE" sz="2400" dirty="0"/>
              <a:t>Alkohol: 	12,50%</a:t>
            </a:r>
          </a:p>
          <a:p>
            <a:r>
              <a:rPr lang="sv-SE" sz="2400" dirty="0"/>
              <a:t>Syror: 	 7,9 g/l</a:t>
            </a:r>
          </a:p>
          <a:p>
            <a:r>
              <a:rPr lang="sv-SE" sz="2400" dirty="0"/>
              <a:t>Extrakt:	30 g/l</a:t>
            </a:r>
          </a:p>
          <a:p>
            <a:r>
              <a:rPr lang="sv-SE" sz="2400" dirty="0"/>
              <a:t>Socker:	 8 g/l</a:t>
            </a:r>
          </a:p>
          <a:p>
            <a:r>
              <a:rPr lang="sv-SE" sz="2400" dirty="0"/>
              <a:t>Druvor :	Riesling 100%</a:t>
            </a:r>
          </a:p>
          <a:p>
            <a:endParaRPr lang="sv-SE" sz="2400" dirty="0"/>
          </a:p>
          <a:p>
            <a:r>
              <a:rPr lang="sv-SE" sz="2400" dirty="0"/>
              <a:t>Torr, hög syra, citrus, aprikos, mineraligt, lätt petroleumton</a:t>
            </a:r>
          </a:p>
          <a:p>
            <a:endParaRPr lang="sv-SE" sz="2400" dirty="0"/>
          </a:p>
          <a:p>
            <a:r>
              <a:rPr lang="sv-SE" sz="2400" dirty="0"/>
              <a:t>Druvorna handplockas, vinet </a:t>
            </a:r>
            <a:r>
              <a:rPr lang="sv-SE" sz="2400" dirty="0" err="1"/>
              <a:t>lagradres</a:t>
            </a:r>
            <a:r>
              <a:rPr lang="sv-SE" sz="2400" dirty="0"/>
              <a:t> i ståltankar med temperaturkontroll under </a:t>
            </a:r>
            <a:r>
              <a:rPr lang="sv-SE" sz="2400" dirty="0" err="1"/>
              <a:t>under</a:t>
            </a:r>
            <a:r>
              <a:rPr lang="sv-SE" sz="2400" dirty="0"/>
              <a:t> 8 månader,</a:t>
            </a:r>
          </a:p>
          <a:p>
            <a:pPr>
              <a:buNone/>
            </a:pPr>
            <a:r>
              <a:rPr lang="sv-SE" sz="2400" dirty="0"/>
              <a:t>     därefter   4 månader på flaska. Vinet kan drickas nu</a:t>
            </a:r>
          </a:p>
          <a:p>
            <a:pPr>
              <a:buNone/>
            </a:pPr>
            <a:r>
              <a:rPr lang="sv-SE" sz="2400" dirty="0"/>
              <a:t>     men kan sparas i 5 år</a:t>
            </a:r>
          </a:p>
          <a:p>
            <a:pPr>
              <a:buNone/>
            </a:pPr>
            <a:endParaRPr lang="sv-SE" sz="2400" dirty="0"/>
          </a:p>
          <a:p>
            <a:pPr>
              <a:buNone/>
            </a:pPr>
            <a:r>
              <a:rPr lang="sv-SE" sz="2400" dirty="0"/>
              <a:t>    Mager fisk, skaldjur, aperitif, kyckling</a:t>
            </a:r>
          </a:p>
          <a:p>
            <a:pPr>
              <a:buNone/>
            </a:pPr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1027" name="Picture 3" descr="C:\Users\Ramon\Downloads\591987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5213" y="0"/>
            <a:ext cx="154878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2053</Words>
  <Application>Microsoft Office PowerPoint</Application>
  <PresentationFormat>Näytössä katseltava diaesitys (4:3)</PresentationFormat>
  <Paragraphs>260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Office-tema</vt:lpstr>
      <vt:lpstr>Årets viner 2014</vt:lpstr>
      <vt:lpstr>Kvalitetsklasserna</vt:lpstr>
      <vt:lpstr>ÅRETS VINER 2014</vt:lpstr>
      <vt:lpstr>Årets viner 2014</vt:lpstr>
      <vt:lpstr>ÅRETS VINER 2014</vt:lpstr>
      <vt:lpstr>Årets viner2014</vt:lpstr>
      <vt:lpstr>PANNIER SELECTION BRUT N/V</vt:lpstr>
      <vt:lpstr>CONO SUR SINGLE VINEYARD BLOCK 5 CHARDONNAYAY 2012</vt:lpstr>
      <vt:lpstr>GISSELBRECHT RIESLING 2010  GRAND CRU MUENCHBERG</vt:lpstr>
      <vt:lpstr>CAMPO VIEJO RESERVA 2008</vt:lpstr>
      <vt:lpstr>AMARONE della VALPOLICELLA CLASSICO  I CASTEI 2009 </vt:lpstr>
      <vt:lpstr>ARBOLEDA CARMENÈRE 2011</vt:lpstr>
      <vt:lpstr>Castillo de Molina Pinot Noir Reserva 2011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ÅRETS VINER 2014</dc:title>
  <dc:creator>Ramon</dc:creator>
  <cp:lastModifiedBy>Guy Hellman</cp:lastModifiedBy>
  <cp:revision>97</cp:revision>
  <dcterms:created xsi:type="dcterms:W3CDTF">2014-03-10T11:46:40Z</dcterms:created>
  <dcterms:modified xsi:type="dcterms:W3CDTF">2020-02-18T10:07:18Z</dcterms:modified>
</cp:coreProperties>
</file>